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media/image7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87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1" r:id="rId12"/>
    <p:sldId id="300" r:id="rId13"/>
    <p:sldId id="299" r:id="rId14"/>
    <p:sldId id="298" r:id="rId15"/>
    <p:sldId id="297" r:id="rId16"/>
    <p:sldId id="296" r:id="rId17"/>
    <p:sldId id="272" r:id="rId18"/>
    <p:sldId id="295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4" r:id="rId27"/>
    <p:sldId id="303" r:id="rId28"/>
    <p:sldId id="304" r:id="rId29"/>
    <p:sldId id="285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302" r:id="rId38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1666666666666"/>
          <c:y val="0.10312499999999999"/>
          <c:w val="0.53749999999999998"/>
          <c:h val="0.8062500000000000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0-EA7B-4499-BAC8-FE12D6244DA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A7B-4499-BAC8-FE12D6244DA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EA7B-4499-BAC8-FE12D6244DA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A7B-4499-BAC8-FE12D6244DA3}"/>
              </c:ext>
            </c:extLst>
          </c:dPt>
          <c:dLbls>
            <c:dLbl>
              <c:idx val="3"/>
              <c:layout>
                <c:manualLayout>
                  <c:x val="2.8979412881658752E-2"/>
                  <c:y val="-3.4375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7B-4499-BAC8-FE12D6244DA3}"/>
                </c:ext>
              </c:extLst>
            </c:dLbl>
            <c:spPr>
              <a:noFill/>
              <a:ln>
                <a:noFill/>
              </a:ln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
</c:v>
                </c:pt>
                <c:pt idx="1">
                  <c:v>Налогов на совокупный доход</c:v>
                </c:pt>
                <c:pt idx="2">
                  <c:v>Доходов от использования имущества</c:v>
                </c:pt>
                <c:pt idx="3">
                  <c:v>Акцизов на нефтепродукты </c:v>
                </c:pt>
                <c:pt idx="4">
                  <c:v>госпошлины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0.71300000000000052</c:v>
                </c:pt>
                <c:pt idx="1">
                  <c:v>9.2000000000000026E-2</c:v>
                </c:pt>
                <c:pt idx="2">
                  <c:v>8.8000000000000064E-2</c:v>
                </c:pt>
                <c:pt idx="3">
                  <c:v>1.7000000000000001E-2</c:v>
                </c:pt>
                <c:pt idx="4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7B-4499-BAC8-FE12D6244DA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854314069684261"/>
          <c:y val="0.11810285433070865"/>
          <c:w val="0.33954320752226241"/>
          <c:h val="0.7387942913385915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81108020398702"/>
          <c:y val="9.4401755476398799E-2"/>
          <c:w val="0.61871740264256325"/>
          <c:h val="0.775067600642818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39700" prst="divot"/>
            </a:sp3d>
          </c:spPr>
          <c:explosion val="2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0-C57C-41EF-A854-E23C27AC1A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C57C-41EF-A854-E23C27AC1A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2-C57C-41EF-A854-E23C27AC1A01}"/>
              </c:ext>
            </c:extLst>
          </c:dPt>
          <c:dPt>
            <c:idx val="3"/>
            <c:bubble3D val="0"/>
            <c:explosion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3-C57C-41EF-A854-E23C27AC1A0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4-C57C-41EF-A854-E23C27AC1A0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5-C57C-41EF-A854-E23C27AC1A0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6-C57C-41EF-A854-E23C27AC1A0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7-C57C-41EF-A854-E23C27AC1A0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3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8-C57C-41EF-A854-E23C27AC1A01}"/>
              </c:ext>
            </c:extLst>
          </c:dPt>
          <c:dLbls>
            <c:dLbl>
              <c:idx val="0"/>
              <c:layout>
                <c:manualLayout>
                  <c:x val="-6.1708262324283773E-2"/>
                  <c:y val="5.4589872160499978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57C-41EF-A854-E23C27AC1A01}"/>
                </c:ext>
              </c:extLst>
            </c:dLbl>
            <c:dLbl>
              <c:idx val="1"/>
              <c:layout>
                <c:manualLayout>
                  <c:x val="-9.2348345984205826E-2"/>
                  <c:y val="-5.00925403751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57C-41EF-A854-E23C27AC1A01}"/>
                </c:ext>
              </c:extLst>
            </c:dLbl>
            <c:dLbl>
              <c:idx val="2"/>
              <c:layout>
                <c:manualLayout>
                  <c:x val="-9.1043880644936011E-3"/>
                  <c:y val="-0.111218787531485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57C-41EF-A854-E23C27AC1A01}"/>
                </c:ext>
              </c:extLst>
            </c:dLbl>
            <c:dLbl>
              <c:idx val="3"/>
              <c:layout>
                <c:manualLayout>
                  <c:x val="5.3333313682079601E-2"/>
                  <c:y val="4.5986089669363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57C-41EF-A854-E23C27AC1A01}"/>
                </c:ext>
              </c:extLst>
            </c:dLbl>
            <c:dLbl>
              <c:idx val="4"/>
              <c:layout>
                <c:manualLayout>
                  <c:x val="5.7567554207983512E-2"/>
                  <c:y val="-5.697853930910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57C-41EF-A854-E23C27AC1A01}"/>
                </c:ext>
              </c:extLst>
            </c:dLbl>
            <c:dLbl>
              <c:idx val="5"/>
              <c:layout>
                <c:manualLayout>
                  <c:x val="7.0319706247012823E-2"/>
                  <c:y val="-5.89006367251053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57C-41EF-A854-E23C27AC1A01}"/>
                </c:ext>
              </c:extLst>
            </c:dLbl>
            <c:dLbl>
              <c:idx val="6"/>
              <c:layout>
                <c:manualLayout>
                  <c:x val="0.1068385002525942"/>
                  <c:y val="2.4511899196668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57C-41EF-A854-E23C27AC1A01}"/>
                </c:ext>
              </c:extLst>
            </c:dLbl>
            <c:dLbl>
              <c:idx val="7"/>
              <c:layout>
                <c:manualLayout>
                  <c:x val="4.1144623553025304E-2"/>
                  <c:y val="3.95070499657353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57C-41EF-A854-E23C27AC1A01}"/>
                </c:ext>
              </c:extLst>
            </c:dLbl>
            <c:dLbl>
              <c:idx val="8"/>
              <c:layout>
                <c:manualLayout>
                  <c:x val="-7.8204771808130194E-2"/>
                  <c:y val="5.2048007537922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57C-41EF-A854-E23C27AC1A01}"/>
                </c:ext>
              </c:extLst>
            </c:dLbl>
            <c:dLbl>
              <c:idx val="9"/>
              <c:layout>
                <c:manualLayout>
                  <c:x val="-0.10822748487836024"/>
                  <c:y val="2.75151764091666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57C-41EF-A854-E23C27AC1A01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7C-41EF-A854-E23C27AC1A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2"/>
                    </a:solidFill>
                    <a:latin typeface="Times New Roman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 </c:v>
                </c:pt>
                <c:pt idx="1">
                  <c:v>национальная  безопасность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соц. политика</c:v>
                </c:pt>
                <c:pt idx="6">
                  <c:v>физическая  культура</c:v>
                </c:pt>
                <c:pt idx="7">
                  <c:v>межбюджетные трансферты</c:v>
                </c:pt>
                <c:pt idx="8">
                  <c:v>обслуживание муниципального долга</c:v>
                </c:pt>
                <c:pt idx="9">
                  <c:v>национальная  экономика</c:v>
                </c:pt>
              </c:strCache>
            </c:strRef>
          </c:cat>
          <c:val>
            <c:numRef>
              <c:f>Лист1!$B$2:$B$11</c:f>
              <c:numCache>
                <c:formatCode>#,##0.00</c:formatCode>
                <c:ptCount val="10"/>
                <c:pt idx="0">
                  <c:v>108112</c:v>
                </c:pt>
                <c:pt idx="1">
                  <c:v>4769.6000000000004</c:v>
                </c:pt>
                <c:pt idx="2">
                  <c:v>143138.29999999999</c:v>
                </c:pt>
                <c:pt idx="3">
                  <c:v>836988.9</c:v>
                </c:pt>
                <c:pt idx="4">
                  <c:v>77486.3</c:v>
                </c:pt>
                <c:pt idx="5">
                  <c:v>70246</c:v>
                </c:pt>
                <c:pt idx="6">
                  <c:v>52201.7</c:v>
                </c:pt>
                <c:pt idx="7">
                  <c:v>210.8</c:v>
                </c:pt>
                <c:pt idx="8" formatCode="General">
                  <c:v>33.200000000000003</c:v>
                </c:pt>
                <c:pt idx="9" formatCode="General">
                  <c:v>82971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57C-41EF-A854-E23C27AC1A0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C-C57C-41EF-A854-E23C27AC1A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57C-41EF-A854-E23C27AC1A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E-C57C-41EF-A854-E23C27AC1A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57C-41EF-A854-E23C27AC1A0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0-C57C-41EF-A854-E23C27AC1A0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C57C-41EF-A854-E23C27AC1A0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2-C57C-41EF-A854-E23C27AC1A0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3-C57C-41EF-A854-E23C27AC1A0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3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4-C57C-41EF-A854-E23C27AC1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 </c:v>
                </c:pt>
                <c:pt idx="1">
                  <c:v>национальная  безопасность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соц. политика</c:v>
                </c:pt>
                <c:pt idx="6">
                  <c:v>физическая  культура</c:v>
                </c:pt>
                <c:pt idx="7">
                  <c:v>межбюджетные трансферты</c:v>
                </c:pt>
                <c:pt idx="8">
                  <c:v>обслуживание муниципального долга</c:v>
                </c:pt>
                <c:pt idx="9">
                  <c:v>национальная  экономика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5-C57C-41EF-A854-E23C27AC1A0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6-C57C-41EF-A854-E23C27AC1A0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6000"/>
                      <a:lumMod val="100000"/>
                    </a:schemeClr>
                  </a:gs>
                  <a:gs pos="78000">
                    <a:schemeClr val="accent2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7-C57C-41EF-A854-E23C27AC1A0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0000"/>
                    </a:schemeClr>
                  </a:gs>
                  <a:gs pos="78000">
                    <a:schemeClr val="accent3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8-C57C-41EF-A854-E23C27AC1A0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6000"/>
                      <a:lumMod val="100000"/>
                    </a:schemeClr>
                  </a:gs>
                  <a:gs pos="78000">
                    <a:schemeClr val="accent4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9-C57C-41EF-A854-E23C27AC1A0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6000"/>
                      <a:lumMod val="100000"/>
                    </a:schemeClr>
                  </a:gs>
                  <a:gs pos="78000">
                    <a:schemeClr val="accent5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A-C57C-41EF-A854-E23C27AC1A01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6000"/>
                      <a:lumMod val="100000"/>
                    </a:schemeClr>
                  </a:gs>
                  <a:gs pos="78000">
                    <a:schemeClr val="accent6"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B-C57C-41EF-A854-E23C27AC1A01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1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C-C57C-41EF-A854-E23C27AC1A01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2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D-C57C-41EF-A854-E23C27AC1A01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6000"/>
                      <a:lumMod val="100000"/>
                    </a:schemeClr>
                  </a:gs>
                  <a:gs pos="78000">
                    <a:schemeClr val="accent3">
                      <a:lumMod val="60000"/>
                      <a:shade val="94000"/>
                      <a:lumMod val="9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E-C57C-41EF-A854-E23C27AC1A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  </c:v>
                </c:pt>
                <c:pt idx="1">
                  <c:v>национальная  безопасность</c:v>
                </c:pt>
                <c:pt idx="2">
                  <c:v>жкх</c:v>
                </c:pt>
                <c:pt idx="3">
                  <c:v>образование</c:v>
                </c:pt>
                <c:pt idx="4">
                  <c:v>культура</c:v>
                </c:pt>
                <c:pt idx="5">
                  <c:v>соц. политика</c:v>
                </c:pt>
                <c:pt idx="6">
                  <c:v>физическая  культура</c:v>
                </c:pt>
                <c:pt idx="7">
                  <c:v>межбюджетные трансферты</c:v>
                </c:pt>
                <c:pt idx="8">
                  <c:v>обслуживание муниципального долга</c:v>
                </c:pt>
                <c:pt idx="9">
                  <c:v>национальная  экономика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1F-C57C-41EF-A854-E23C27AC1A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116624014956202E-2"/>
          <c:y val="0.85081448503224932"/>
          <c:w val="0.98244356991326209"/>
          <c:h val="0.149185514967750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89A1C-91C8-480B-B17F-DBD364BAD54A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A9012D-BBDD-4F58-98AE-01A9E560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1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44CF7B-D5E6-41E8-93E4-6CE9ED793002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7858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2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6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0260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781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7510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09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88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951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9999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7786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78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492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494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999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455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812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148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5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menrai@mail.ru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kamenrai@mail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8.jpg"/><Relationship Id="rId5" Type="http://schemas.openxmlformats.org/officeDocument/2006/relationships/image" Target="../media/image57.jp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jp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elena.petrova.1967@list.ru" TargetMode="External"/><Relationship Id="rId3" Type="http://schemas.openxmlformats.org/officeDocument/2006/relationships/hyperlink" Target="mailto:kamenrai@mail.ru" TargetMode="External"/><Relationship Id="rId7" Type="http://schemas.openxmlformats.org/officeDocument/2006/relationships/hyperlink" Target="mailto:kornilovo_adm@mail.ru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gonoh2012@yandex.ru" TargetMode="External"/><Relationship Id="rId5" Type="http://schemas.openxmlformats.org/officeDocument/2006/relationships/hyperlink" Target="mailto:verhallakaadmss@yandex.ru" TargetMode="External"/><Relationship Id="rId4" Type="http://schemas.openxmlformats.org/officeDocument/2006/relationships/hyperlink" Target="mailto:allassovet@mail.ru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admfilippovsk@mail.ru" TargetMode="External"/><Relationship Id="rId3" Type="http://schemas.openxmlformats.org/officeDocument/2006/relationships/hyperlink" Target="mailto:popere4noe@mail.ru" TargetMode="External"/><Relationship Id="rId7" Type="http://schemas.openxmlformats.org/officeDocument/2006/relationships/hyperlink" Target="mailto:tolstovskadm2015@yandex.ru" TargetMode="External"/><Relationship Id="rId2" Type="http://schemas.openxmlformats.org/officeDocument/2006/relationships/hyperlink" Target="mailto:plotnikov.sss@mail.ruplotnikov.ss@yandex.ru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bereziukov@yandex.ru" TargetMode="External"/><Relationship Id="rId5" Type="http://schemas.openxmlformats.org/officeDocument/2006/relationships/hyperlink" Target="mailto:admstolbovo@mail.ru" TargetMode="External"/><Relationship Id="rId4" Type="http://schemas.openxmlformats.org/officeDocument/2006/relationships/hyperlink" Target="mailto:prigorodnyss@mail.r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1.wdp"/><Relationship Id="rId5" Type="http://schemas.openxmlformats.org/officeDocument/2006/relationships/image" Target="../media/image21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26692" y="1143000"/>
            <a:ext cx="6193155" cy="3336777"/>
            <a:chOff x="1259636" y="740810"/>
            <a:chExt cx="6193155" cy="3336777"/>
          </a:xfrm>
        </p:grpSpPr>
        <p:sp>
          <p:nvSpPr>
            <p:cNvPr id="4" name="object 4"/>
            <p:cNvSpPr/>
            <p:nvPr/>
          </p:nvSpPr>
          <p:spPr>
            <a:xfrm>
              <a:off x="3347973" y="740810"/>
              <a:ext cx="1933575" cy="255270"/>
            </a:xfrm>
            <a:custGeom>
              <a:avLst/>
              <a:gdLst/>
              <a:ahLst/>
              <a:cxnLst/>
              <a:rect l="l" t="t" r="r" b="b"/>
              <a:pathLst>
                <a:path w="1933575" h="255269">
                  <a:moveTo>
                    <a:pt x="1737741" y="138684"/>
                  </a:moveTo>
                  <a:lnTo>
                    <a:pt x="1721739" y="140182"/>
                  </a:lnTo>
                  <a:lnTo>
                    <a:pt x="1710309" y="144668"/>
                  </a:lnTo>
                  <a:lnTo>
                    <a:pt x="1703451" y="152132"/>
                  </a:lnTo>
                  <a:lnTo>
                    <a:pt x="1701164" y="162560"/>
                  </a:lnTo>
                  <a:lnTo>
                    <a:pt x="1702450" y="170541"/>
                  </a:lnTo>
                  <a:lnTo>
                    <a:pt x="1706308" y="176212"/>
                  </a:lnTo>
                  <a:lnTo>
                    <a:pt x="1712737" y="179597"/>
                  </a:lnTo>
                  <a:lnTo>
                    <a:pt x="1721739" y="180721"/>
                  </a:lnTo>
                  <a:lnTo>
                    <a:pt x="1734054" y="178980"/>
                  </a:lnTo>
                  <a:lnTo>
                    <a:pt x="1742821" y="173751"/>
                  </a:lnTo>
                  <a:lnTo>
                    <a:pt x="1748063" y="165022"/>
                  </a:lnTo>
                  <a:lnTo>
                    <a:pt x="1749806" y="152781"/>
                  </a:lnTo>
                  <a:lnTo>
                    <a:pt x="1749806" y="140208"/>
                  </a:lnTo>
                  <a:lnTo>
                    <a:pt x="1744472" y="139191"/>
                  </a:lnTo>
                  <a:lnTo>
                    <a:pt x="1740408" y="138684"/>
                  </a:lnTo>
                  <a:lnTo>
                    <a:pt x="1737741" y="138684"/>
                  </a:lnTo>
                  <a:close/>
                </a:path>
                <a:path w="1933575" h="255269">
                  <a:moveTo>
                    <a:pt x="512445" y="138684"/>
                  </a:moveTo>
                  <a:lnTo>
                    <a:pt x="496443" y="140182"/>
                  </a:lnTo>
                  <a:lnTo>
                    <a:pt x="485013" y="144668"/>
                  </a:lnTo>
                  <a:lnTo>
                    <a:pt x="478155" y="152132"/>
                  </a:lnTo>
                  <a:lnTo>
                    <a:pt x="475869" y="162560"/>
                  </a:lnTo>
                  <a:lnTo>
                    <a:pt x="477154" y="170541"/>
                  </a:lnTo>
                  <a:lnTo>
                    <a:pt x="481012" y="176212"/>
                  </a:lnTo>
                  <a:lnTo>
                    <a:pt x="487441" y="179597"/>
                  </a:lnTo>
                  <a:lnTo>
                    <a:pt x="496443" y="180721"/>
                  </a:lnTo>
                  <a:lnTo>
                    <a:pt x="508758" y="178980"/>
                  </a:lnTo>
                  <a:lnTo>
                    <a:pt x="517525" y="173751"/>
                  </a:lnTo>
                  <a:lnTo>
                    <a:pt x="522767" y="165022"/>
                  </a:lnTo>
                  <a:lnTo>
                    <a:pt x="524510" y="152781"/>
                  </a:lnTo>
                  <a:lnTo>
                    <a:pt x="524510" y="140208"/>
                  </a:lnTo>
                  <a:lnTo>
                    <a:pt x="519175" y="139191"/>
                  </a:lnTo>
                  <a:lnTo>
                    <a:pt x="515112" y="138684"/>
                  </a:lnTo>
                  <a:lnTo>
                    <a:pt x="512445" y="138684"/>
                  </a:lnTo>
                  <a:close/>
                </a:path>
                <a:path w="1933575" h="255269">
                  <a:moveTo>
                    <a:pt x="1580134" y="93599"/>
                  </a:moveTo>
                  <a:lnTo>
                    <a:pt x="1572641" y="93599"/>
                  </a:lnTo>
                  <a:lnTo>
                    <a:pt x="1566037" y="96520"/>
                  </a:lnTo>
                  <a:lnTo>
                    <a:pt x="1560195" y="102362"/>
                  </a:lnTo>
                  <a:lnTo>
                    <a:pt x="1560195" y="172338"/>
                  </a:lnTo>
                  <a:lnTo>
                    <a:pt x="1565910" y="176911"/>
                  </a:lnTo>
                  <a:lnTo>
                    <a:pt x="1572514" y="179197"/>
                  </a:lnTo>
                  <a:lnTo>
                    <a:pt x="1580134" y="179197"/>
                  </a:lnTo>
                  <a:lnTo>
                    <a:pt x="1614908" y="163026"/>
                  </a:lnTo>
                  <a:lnTo>
                    <a:pt x="1620266" y="136398"/>
                  </a:lnTo>
                  <a:lnTo>
                    <a:pt x="1619696" y="125922"/>
                  </a:lnTo>
                  <a:lnTo>
                    <a:pt x="1590371" y="94239"/>
                  </a:lnTo>
                  <a:lnTo>
                    <a:pt x="1580134" y="93599"/>
                  </a:lnTo>
                  <a:close/>
                </a:path>
                <a:path w="1933575" h="255269">
                  <a:moveTo>
                    <a:pt x="79756" y="74167"/>
                  </a:moveTo>
                  <a:lnTo>
                    <a:pt x="57785" y="141224"/>
                  </a:lnTo>
                  <a:lnTo>
                    <a:pt x="101600" y="141224"/>
                  </a:lnTo>
                  <a:lnTo>
                    <a:pt x="79756" y="74167"/>
                  </a:lnTo>
                  <a:close/>
                </a:path>
                <a:path w="1933575" h="255269">
                  <a:moveTo>
                    <a:pt x="321183" y="69723"/>
                  </a:moveTo>
                  <a:lnTo>
                    <a:pt x="428879" y="69723"/>
                  </a:lnTo>
                  <a:lnTo>
                    <a:pt x="428879" y="96012"/>
                  </a:lnTo>
                  <a:lnTo>
                    <a:pt x="390651" y="96012"/>
                  </a:lnTo>
                  <a:lnTo>
                    <a:pt x="390651" y="202819"/>
                  </a:lnTo>
                  <a:lnTo>
                    <a:pt x="359410" y="202819"/>
                  </a:lnTo>
                  <a:lnTo>
                    <a:pt x="359410" y="96012"/>
                  </a:lnTo>
                  <a:lnTo>
                    <a:pt x="321183" y="96012"/>
                  </a:lnTo>
                  <a:lnTo>
                    <a:pt x="321183" y="69723"/>
                  </a:lnTo>
                  <a:close/>
                </a:path>
                <a:path w="1933575" h="255269">
                  <a:moveTo>
                    <a:pt x="206501" y="69723"/>
                  </a:moveTo>
                  <a:lnTo>
                    <a:pt x="296291" y="69723"/>
                  </a:lnTo>
                  <a:lnTo>
                    <a:pt x="296291" y="202819"/>
                  </a:lnTo>
                  <a:lnTo>
                    <a:pt x="265938" y="202819"/>
                  </a:lnTo>
                  <a:lnTo>
                    <a:pt x="265938" y="94234"/>
                  </a:lnTo>
                  <a:lnTo>
                    <a:pt x="233172" y="94234"/>
                  </a:lnTo>
                  <a:lnTo>
                    <a:pt x="229278" y="133810"/>
                  </a:lnTo>
                  <a:lnTo>
                    <a:pt x="216804" y="175839"/>
                  </a:lnTo>
                  <a:lnTo>
                    <a:pt x="187138" y="201985"/>
                  </a:lnTo>
                  <a:lnTo>
                    <a:pt x="166243" y="204342"/>
                  </a:lnTo>
                  <a:lnTo>
                    <a:pt x="166243" y="176911"/>
                  </a:lnTo>
                  <a:lnTo>
                    <a:pt x="174498" y="176911"/>
                  </a:lnTo>
                  <a:lnTo>
                    <a:pt x="181356" y="173989"/>
                  </a:lnTo>
                  <a:lnTo>
                    <a:pt x="200787" y="135000"/>
                  </a:lnTo>
                  <a:lnTo>
                    <a:pt x="206144" y="93656"/>
                  </a:lnTo>
                  <a:lnTo>
                    <a:pt x="206501" y="78104"/>
                  </a:lnTo>
                  <a:lnTo>
                    <a:pt x="206501" y="69723"/>
                  </a:lnTo>
                  <a:close/>
                </a:path>
                <a:path w="1933575" h="255269">
                  <a:moveTo>
                    <a:pt x="1487170" y="68325"/>
                  </a:moveTo>
                  <a:lnTo>
                    <a:pt x="1489456" y="68325"/>
                  </a:lnTo>
                  <a:lnTo>
                    <a:pt x="1494155" y="68579"/>
                  </a:lnTo>
                  <a:lnTo>
                    <a:pt x="1501267" y="68961"/>
                  </a:lnTo>
                  <a:lnTo>
                    <a:pt x="1501267" y="94234"/>
                  </a:lnTo>
                  <a:lnTo>
                    <a:pt x="1499108" y="93852"/>
                  </a:lnTo>
                  <a:lnTo>
                    <a:pt x="1497076" y="93599"/>
                  </a:lnTo>
                  <a:lnTo>
                    <a:pt x="1495425" y="93599"/>
                  </a:lnTo>
                  <a:lnTo>
                    <a:pt x="1491996" y="93599"/>
                  </a:lnTo>
                  <a:lnTo>
                    <a:pt x="1489837" y="96138"/>
                  </a:lnTo>
                  <a:lnTo>
                    <a:pt x="1467207" y="128420"/>
                  </a:lnTo>
                  <a:lnTo>
                    <a:pt x="1454658" y="132587"/>
                  </a:lnTo>
                  <a:lnTo>
                    <a:pt x="1468133" y="138068"/>
                  </a:lnTo>
                  <a:lnTo>
                    <a:pt x="1478645" y="146335"/>
                  </a:lnTo>
                  <a:lnTo>
                    <a:pt x="1486179" y="157412"/>
                  </a:lnTo>
                  <a:lnTo>
                    <a:pt x="1490726" y="171323"/>
                  </a:lnTo>
                  <a:lnTo>
                    <a:pt x="1491742" y="176149"/>
                  </a:lnTo>
                  <a:lnTo>
                    <a:pt x="1493901" y="178562"/>
                  </a:lnTo>
                  <a:lnTo>
                    <a:pt x="1497330" y="178562"/>
                  </a:lnTo>
                  <a:lnTo>
                    <a:pt x="1500377" y="178562"/>
                  </a:lnTo>
                  <a:lnTo>
                    <a:pt x="1502410" y="178435"/>
                  </a:lnTo>
                  <a:lnTo>
                    <a:pt x="1503426" y="178181"/>
                  </a:lnTo>
                  <a:lnTo>
                    <a:pt x="1503426" y="203581"/>
                  </a:lnTo>
                  <a:lnTo>
                    <a:pt x="1499108" y="204088"/>
                  </a:lnTo>
                  <a:lnTo>
                    <a:pt x="1494282" y="204342"/>
                  </a:lnTo>
                  <a:lnTo>
                    <a:pt x="1489075" y="204342"/>
                  </a:lnTo>
                  <a:lnTo>
                    <a:pt x="1457666" y="165205"/>
                  </a:lnTo>
                  <a:lnTo>
                    <a:pt x="1449546" y="154289"/>
                  </a:lnTo>
                  <a:lnTo>
                    <a:pt x="1437663" y="147730"/>
                  </a:lnTo>
                  <a:lnTo>
                    <a:pt x="1422019" y="145541"/>
                  </a:lnTo>
                  <a:lnTo>
                    <a:pt x="1421257" y="145541"/>
                  </a:lnTo>
                  <a:lnTo>
                    <a:pt x="1421257" y="202819"/>
                  </a:lnTo>
                  <a:lnTo>
                    <a:pt x="1390523" y="202819"/>
                  </a:lnTo>
                  <a:lnTo>
                    <a:pt x="1390523" y="69723"/>
                  </a:lnTo>
                  <a:lnTo>
                    <a:pt x="1421257" y="69723"/>
                  </a:lnTo>
                  <a:lnTo>
                    <a:pt x="1421257" y="119887"/>
                  </a:lnTo>
                  <a:lnTo>
                    <a:pt x="1422781" y="119887"/>
                  </a:lnTo>
                  <a:lnTo>
                    <a:pt x="1461008" y="91186"/>
                  </a:lnTo>
                  <a:lnTo>
                    <a:pt x="1463934" y="81184"/>
                  </a:lnTo>
                  <a:lnTo>
                    <a:pt x="1469278" y="74040"/>
                  </a:lnTo>
                  <a:lnTo>
                    <a:pt x="1477027" y="69754"/>
                  </a:lnTo>
                  <a:lnTo>
                    <a:pt x="1487170" y="68325"/>
                  </a:lnTo>
                  <a:close/>
                </a:path>
                <a:path w="1933575" h="255269">
                  <a:moveTo>
                    <a:pt x="969010" y="68325"/>
                  </a:moveTo>
                  <a:lnTo>
                    <a:pt x="971296" y="68325"/>
                  </a:lnTo>
                  <a:lnTo>
                    <a:pt x="975995" y="68579"/>
                  </a:lnTo>
                  <a:lnTo>
                    <a:pt x="983107" y="68961"/>
                  </a:lnTo>
                  <a:lnTo>
                    <a:pt x="983107" y="94234"/>
                  </a:lnTo>
                  <a:lnTo>
                    <a:pt x="980948" y="93852"/>
                  </a:lnTo>
                  <a:lnTo>
                    <a:pt x="978916" y="93599"/>
                  </a:lnTo>
                  <a:lnTo>
                    <a:pt x="977264" y="93599"/>
                  </a:lnTo>
                  <a:lnTo>
                    <a:pt x="973836" y="93599"/>
                  </a:lnTo>
                  <a:lnTo>
                    <a:pt x="971676" y="96138"/>
                  </a:lnTo>
                  <a:lnTo>
                    <a:pt x="949047" y="128420"/>
                  </a:lnTo>
                  <a:lnTo>
                    <a:pt x="936498" y="132587"/>
                  </a:lnTo>
                  <a:lnTo>
                    <a:pt x="949973" y="138068"/>
                  </a:lnTo>
                  <a:lnTo>
                    <a:pt x="960485" y="146335"/>
                  </a:lnTo>
                  <a:lnTo>
                    <a:pt x="968019" y="157412"/>
                  </a:lnTo>
                  <a:lnTo>
                    <a:pt x="972566" y="171323"/>
                  </a:lnTo>
                  <a:lnTo>
                    <a:pt x="973582" y="176149"/>
                  </a:lnTo>
                  <a:lnTo>
                    <a:pt x="975741" y="178562"/>
                  </a:lnTo>
                  <a:lnTo>
                    <a:pt x="979170" y="178562"/>
                  </a:lnTo>
                  <a:lnTo>
                    <a:pt x="982218" y="178562"/>
                  </a:lnTo>
                  <a:lnTo>
                    <a:pt x="984250" y="178435"/>
                  </a:lnTo>
                  <a:lnTo>
                    <a:pt x="985266" y="178181"/>
                  </a:lnTo>
                  <a:lnTo>
                    <a:pt x="985266" y="203581"/>
                  </a:lnTo>
                  <a:lnTo>
                    <a:pt x="980948" y="204088"/>
                  </a:lnTo>
                  <a:lnTo>
                    <a:pt x="976122" y="204342"/>
                  </a:lnTo>
                  <a:lnTo>
                    <a:pt x="970914" y="204342"/>
                  </a:lnTo>
                  <a:lnTo>
                    <a:pt x="939506" y="165205"/>
                  </a:lnTo>
                  <a:lnTo>
                    <a:pt x="931386" y="154289"/>
                  </a:lnTo>
                  <a:lnTo>
                    <a:pt x="919503" y="147730"/>
                  </a:lnTo>
                  <a:lnTo>
                    <a:pt x="903859" y="145541"/>
                  </a:lnTo>
                  <a:lnTo>
                    <a:pt x="903097" y="145541"/>
                  </a:lnTo>
                  <a:lnTo>
                    <a:pt x="903097" y="202819"/>
                  </a:lnTo>
                  <a:lnTo>
                    <a:pt x="872363" y="202819"/>
                  </a:lnTo>
                  <a:lnTo>
                    <a:pt x="872363" y="69723"/>
                  </a:lnTo>
                  <a:lnTo>
                    <a:pt x="903097" y="69723"/>
                  </a:lnTo>
                  <a:lnTo>
                    <a:pt x="903097" y="119887"/>
                  </a:lnTo>
                  <a:lnTo>
                    <a:pt x="904621" y="119887"/>
                  </a:lnTo>
                  <a:lnTo>
                    <a:pt x="942848" y="91186"/>
                  </a:lnTo>
                  <a:lnTo>
                    <a:pt x="945774" y="81184"/>
                  </a:lnTo>
                  <a:lnTo>
                    <a:pt x="951118" y="74040"/>
                  </a:lnTo>
                  <a:lnTo>
                    <a:pt x="958867" y="69754"/>
                  </a:lnTo>
                  <a:lnTo>
                    <a:pt x="969010" y="68325"/>
                  </a:lnTo>
                  <a:close/>
                </a:path>
                <a:path w="1933575" h="255269">
                  <a:moveTo>
                    <a:pt x="1721993" y="67183"/>
                  </a:moveTo>
                  <a:lnTo>
                    <a:pt x="1766824" y="81407"/>
                  </a:lnTo>
                  <a:lnTo>
                    <a:pt x="1780794" y="133603"/>
                  </a:lnTo>
                  <a:lnTo>
                    <a:pt x="1780794" y="162051"/>
                  </a:lnTo>
                  <a:lnTo>
                    <a:pt x="1781460" y="174148"/>
                  </a:lnTo>
                  <a:lnTo>
                    <a:pt x="1783461" y="183769"/>
                  </a:lnTo>
                  <a:lnTo>
                    <a:pt x="1786794" y="190912"/>
                  </a:lnTo>
                  <a:lnTo>
                    <a:pt x="1791462" y="195579"/>
                  </a:lnTo>
                  <a:lnTo>
                    <a:pt x="1789049" y="199771"/>
                  </a:lnTo>
                  <a:lnTo>
                    <a:pt x="1786382" y="202564"/>
                  </a:lnTo>
                  <a:lnTo>
                    <a:pt x="1783461" y="203708"/>
                  </a:lnTo>
                  <a:lnTo>
                    <a:pt x="1780413" y="204724"/>
                  </a:lnTo>
                  <a:lnTo>
                    <a:pt x="1776730" y="205359"/>
                  </a:lnTo>
                  <a:lnTo>
                    <a:pt x="1772285" y="205359"/>
                  </a:lnTo>
                  <a:lnTo>
                    <a:pt x="1767839" y="205359"/>
                  </a:lnTo>
                  <a:lnTo>
                    <a:pt x="1763902" y="203708"/>
                  </a:lnTo>
                  <a:lnTo>
                    <a:pt x="1760347" y="200533"/>
                  </a:lnTo>
                  <a:lnTo>
                    <a:pt x="1756791" y="197358"/>
                  </a:lnTo>
                  <a:lnTo>
                    <a:pt x="1754251" y="193801"/>
                  </a:lnTo>
                  <a:lnTo>
                    <a:pt x="1752854" y="189737"/>
                  </a:lnTo>
                  <a:lnTo>
                    <a:pt x="1750060" y="194183"/>
                  </a:lnTo>
                  <a:lnTo>
                    <a:pt x="1744980" y="197992"/>
                  </a:lnTo>
                  <a:lnTo>
                    <a:pt x="1737614" y="200913"/>
                  </a:lnTo>
                  <a:lnTo>
                    <a:pt x="1730375" y="203835"/>
                  </a:lnTo>
                  <a:lnTo>
                    <a:pt x="1723263" y="205359"/>
                  </a:lnTo>
                  <a:lnTo>
                    <a:pt x="1716151" y="205359"/>
                  </a:lnTo>
                  <a:lnTo>
                    <a:pt x="1676981" y="188589"/>
                  </a:lnTo>
                  <a:lnTo>
                    <a:pt x="1670177" y="164211"/>
                  </a:lnTo>
                  <a:lnTo>
                    <a:pt x="1671222" y="153759"/>
                  </a:lnTo>
                  <a:lnTo>
                    <a:pt x="1696200" y="122523"/>
                  </a:lnTo>
                  <a:lnTo>
                    <a:pt x="1736598" y="114808"/>
                  </a:lnTo>
                  <a:lnTo>
                    <a:pt x="1740154" y="114808"/>
                  </a:lnTo>
                  <a:lnTo>
                    <a:pt x="1744472" y="115442"/>
                  </a:lnTo>
                  <a:lnTo>
                    <a:pt x="1749552" y="116839"/>
                  </a:lnTo>
                  <a:lnTo>
                    <a:pt x="1747716" y="106485"/>
                  </a:lnTo>
                  <a:lnTo>
                    <a:pt x="1742201" y="99060"/>
                  </a:lnTo>
                  <a:lnTo>
                    <a:pt x="1732996" y="94587"/>
                  </a:lnTo>
                  <a:lnTo>
                    <a:pt x="1720088" y="93090"/>
                  </a:lnTo>
                  <a:lnTo>
                    <a:pt x="1711678" y="93468"/>
                  </a:lnTo>
                  <a:lnTo>
                    <a:pt x="1703959" y="94583"/>
                  </a:lnTo>
                  <a:lnTo>
                    <a:pt x="1696906" y="96412"/>
                  </a:lnTo>
                  <a:lnTo>
                    <a:pt x="1690497" y="98933"/>
                  </a:lnTo>
                  <a:lnTo>
                    <a:pt x="1683893" y="75057"/>
                  </a:lnTo>
                  <a:lnTo>
                    <a:pt x="1692203" y="71629"/>
                  </a:lnTo>
                  <a:lnTo>
                    <a:pt x="1701323" y="69167"/>
                  </a:lnTo>
                  <a:lnTo>
                    <a:pt x="1711253" y="67681"/>
                  </a:lnTo>
                  <a:lnTo>
                    <a:pt x="1721993" y="67183"/>
                  </a:lnTo>
                  <a:close/>
                </a:path>
                <a:path w="1933575" h="255269">
                  <a:moveTo>
                    <a:pt x="1588897" y="67183"/>
                  </a:moveTo>
                  <a:lnTo>
                    <a:pt x="1616733" y="71568"/>
                  </a:lnTo>
                  <a:lnTo>
                    <a:pt x="1636617" y="84740"/>
                  </a:lnTo>
                  <a:lnTo>
                    <a:pt x="1648547" y="106723"/>
                  </a:lnTo>
                  <a:lnTo>
                    <a:pt x="1652524" y="137540"/>
                  </a:lnTo>
                  <a:lnTo>
                    <a:pt x="1651428" y="152753"/>
                  </a:lnTo>
                  <a:lnTo>
                    <a:pt x="1634998" y="187578"/>
                  </a:lnTo>
                  <a:lnTo>
                    <a:pt x="1586992" y="205359"/>
                  </a:lnTo>
                  <a:lnTo>
                    <a:pt x="1579965" y="204999"/>
                  </a:lnTo>
                  <a:lnTo>
                    <a:pt x="1573164" y="203914"/>
                  </a:lnTo>
                  <a:lnTo>
                    <a:pt x="1566578" y="202090"/>
                  </a:lnTo>
                  <a:lnTo>
                    <a:pt x="1560195" y="199516"/>
                  </a:lnTo>
                  <a:lnTo>
                    <a:pt x="1560195" y="255015"/>
                  </a:lnTo>
                  <a:lnTo>
                    <a:pt x="1529207" y="255015"/>
                  </a:lnTo>
                  <a:lnTo>
                    <a:pt x="1529207" y="69723"/>
                  </a:lnTo>
                  <a:lnTo>
                    <a:pt x="1560195" y="69723"/>
                  </a:lnTo>
                  <a:lnTo>
                    <a:pt x="1560195" y="78739"/>
                  </a:lnTo>
                  <a:lnTo>
                    <a:pt x="1566429" y="73665"/>
                  </a:lnTo>
                  <a:lnTo>
                    <a:pt x="1573307" y="70056"/>
                  </a:lnTo>
                  <a:lnTo>
                    <a:pt x="1580804" y="67899"/>
                  </a:lnTo>
                  <a:lnTo>
                    <a:pt x="1588897" y="67183"/>
                  </a:lnTo>
                  <a:close/>
                </a:path>
                <a:path w="1933575" h="255269">
                  <a:moveTo>
                    <a:pt x="805688" y="67183"/>
                  </a:moveTo>
                  <a:lnTo>
                    <a:pt x="817000" y="68014"/>
                  </a:lnTo>
                  <a:lnTo>
                    <a:pt x="827516" y="70500"/>
                  </a:lnTo>
                  <a:lnTo>
                    <a:pt x="837245" y="74630"/>
                  </a:lnTo>
                  <a:lnTo>
                    <a:pt x="846201" y="80390"/>
                  </a:lnTo>
                  <a:lnTo>
                    <a:pt x="832866" y="103504"/>
                  </a:lnTo>
                  <a:lnTo>
                    <a:pt x="826837" y="98984"/>
                  </a:lnTo>
                  <a:lnTo>
                    <a:pt x="819975" y="95726"/>
                  </a:lnTo>
                  <a:lnTo>
                    <a:pt x="812256" y="93753"/>
                  </a:lnTo>
                  <a:lnTo>
                    <a:pt x="803656" y="93090"/>
                  </a:lnTo>
                  <a:lnTo>
                    <a:pt x="795345" y="93825"/>
                  </a:lnTo>
                  <a:lnTo>
                    <a:pt x="766198" y="127490"/>
                  </a:lnTo>
                  <a:lnTo>
                    <a:pt x="765556" y="137540"/>
                  </a:lnTo>
                  <a:lnTo>
                    <a:pt x="768032" y="155876"/>
                  </a:lnTo>
                  <a:lnTo>
                    <a:pt x="775462" y="168973"/>
                  </a:lnTo>
                  <a:lnTo>
                    <a:pt x="787844" y="176831"/>
                  </a:lnTo>
                  <a:lnTo>
                    <a:pt x="805180" y="179450"/>
                  </a:lnTo>
                  <a:lnTo>
                    <a:pt x="813675" y="178734"/>
                  </a:lnTo>
                  <a:lnTo>
                    <a:pt x="821610" y="176577"/>
                  </a:lnTo>
                  <a:lnTo>
                    <a:pt x="828950" y="172968"/>
                  </a:lnTo>
                  <a:lnTo>
                    <a:pt x="835660" y="167894"/>
                  </a:lnTo>
                  <a:lnTo>
                    <a:pt x="847089" y="192404"/>
                  </a:lnTo>
                  <a:lnTo>
                    <a:pt x="808355" y="205359"/>
                  </a:lnTo>
                  <a:lnTo>
                    <a:pt x="799592" y="205359"/>
                  </a:lnTo>
                  <a:lnTo>
                    <a:pt x="760997" y="195339"/>
                  </a:lnTo>
                  <a:lnTo>
                    <a:pt x="734292" y="152753"/>
                  </a:lnTo>
                  <a:lnTo>
                    <a:pt x="733171" y="137540"/>
                  </a:lnTo>
                  <a:lnTo>
                    <a:pt x="734383" y="122420"/>
                  </a:lnTo>
                  <a:lnTo>
                    <a:pt x="752475" y="86487"/>
                  </a:lnTo>
                  <a:lnTo>
                    <a:pt x="789658" y="68377"/>
                  </a:lnTo>
                  <a:lnTo>
                    <a:pt x="805688" y="67183"/>
                  </a:lnTo>
                  <a:close/>
                </a:path>
                <a:path w="1933575" h="255269">
                  <a:moveTo>
                    <a:pt x="496697" y="67183"/>
                  </a:moveTo>
                  <a:lnTo>
                    <a:pt x="541527" y="81407"/>
                  </a:lnTo>
                  <a:lnTo>
                    <a:pt x="555498" y="133603"/>
                  </a:lnTo>
                  <a:lnTo>
                    <a:pt x="555498" y="162051"/>
                  </a:lnTo>
                  <a:lnTo>
                    <a:pt x="556164" y="174148"/>
                  </a:lnTo>
                  <a:lnTo>
                    <a:pt x="558165" y="183769"/>
                  </a:lnTo>
                  <a:lnTo>
                    <a:pt x="561498" y="190912"/>
                  </a:lnTo>
                  <a:lnTo>
                    <a:pt x="566166" y="195579"/>
                  </a:lnTo>
                  <a:lnTo>
                    <a:pt x="563752" y="199771"/>
                  </a:lnTo>
                  <a:lnTo>
                    <a:pt x="561086" y="202564"/>
                  </a:lnTo>
                  <a:lnTo>
                    <a:pt x="558164" y="203708"/>
                  </a:lnTo>
                  <a:lnTo>
                    <a:pt x="555117" y="204724"/>
                  </a:lnTo>
                  <a:lnTo>
                    <a:pt x="551434" y="205359"/>
                  </a:lnTo>
                  <a:lnTo>
                    <a:pt x="546988" y="205359"/>
                  </a:lnTo>
                  <a:lnTo>
                    <a:pt x="542544" y="205359"/>
                  </a:lnTo>
                  <a:lnTo>
                    <a:pt x="527558" y="189737"/>
                  </a:lnTo>
                  <a:lnTo>
                    <a:pt x="524763" y="194183"/>
                  </a:lnTo>
                  <a:lnTo>
                    <a:pt x="519684" y="197992"/>
                  </a:lnTo>
                  <a:lnTo>
                    <a:pt x="512318" y="200913"/>
                  </a:lnTo>
                  <a:lnTo>
                    <a:pt x="505079" y="203835"/>
                  </a:lnTo>
                  <a:lnTo>
                    <a:pt x="497967" y="205359"/>
                  </a:lnTo>
                  <a:lnTo>
                    <a:pt x="490855" y="205359"/>
                  </a:lnTo>
                  <a:lnTo>
                    <a:pt x="451685" y="188589"/>
                  </a:lnTo>
                  <a:lnTo>
                    <a:pt x="444881" y="164211"/>
                  </a:lnTo>
                  <a:lnTo>
                    <a:pt x="445926" y="153759"/>
                  </a:lnTo>
                  <a:lnTo>
                    <a:pt x="470904" y="122523"/>
                  </a:lnTo>
                  <a:lnTo>
                    <a:pt x="511301" y="114808"/>
                  </a:lnTo>
                  <a:lnTo>
                    <a:pt x="514858" y="114808"/>
                  </a:lnTo>
                  <a:lnTo>
                    <a:pt x="519175" y="115442"/>
                  </a:lnTo>
                  <a:lnTo>
                    <a:pt x="524256" y="116839"/>
                  </a:lnTo>
                  <a:lnTo>
                    <a:pt x="522420" y="106485"/>
                  </a:lnTo>
                  <a:lnTo>
                    <a:pt x="516905" y="99060"/>
                  </a:lnTo>
                  <a:lnTo>
                    <a:pt x="507700" y="94587"/>
                  </a:lnTo>
                  <a:lnTo>
                    <a:pt x="494792" y="93090"/>
                  </a:lnTo>
                  <a:lnTo>
                    <a:pt x="486382" y="93468"/>
                  </a:lnTo>
                  <a:lnTo>
                    <a:pt x="478663" y="94583"/>
                  </a:lnTo>
                  <a:lnTo>
                    <a:pt x="471610" y="96412"/>
                  </a:lnTo>
                  <a:lnTo>
                    <a:pt x="465200" y="98933"/>
                  </a:lnTo>
                  <a:lnTo>
                    <a:pt x="458597" y="75057"/>
                  </a:lnTo>
                  <a:lnTo>
                    <a:pt x="466907" y="71629"/>
                  </a:lnTo>
                  <a:lnTo>
                    <a:pt x="476027" y="69167"/>
                  </a:lnTo>
                  <a:lnTo>
                    <a:pt x="485957" y="67681"/>
                  </a:lnTo>
                  <a:lnTo>
                    <a:pt x="496697" y="67183"/>
                  </a:lnTo>
                  <a:close/>
                </a:path>
                <a:path w="1933575" h="255269">
                  <a:moveTo>
                    <a:pt x="1925193" y="66675"/>
                  </a:moveTo>
                  <a:lnTo>
                    <a:pt x="1933575" y="66675"/>
                  </a:lnTo>
                  <a:lnTo>
                    <a:pt x="1933575" y="202819"/>
                  </a:lnTo>
                  <a:lnTo>
                    <a:pt x="1902460" y="202819"/>
                  </a:lnTo>
                  <a:lnTo>
                    <a:pt x="1902460" y="122427"/>
                  </a:lnTo>
                  <a:lnTo>
                    <a:pt x="1822577" y="205994"/>
                  </a:lnTo>
                  <a:lnTo>
                    <a:pt x="1814195" y="205994"/>
                  </a:lnTo>
                  <a:lnTo>
                    <a:pt x="1814195" y="69723"/>
                  </a:lnTo>
                  <a:lnTo>
                    <a:pt x="1845183" y="69723"/>
                  </a:lnTo>
                  <a:lnTo>
                    <a:pt x="1845183" y="150113"/>
                  </a:lnTo>
                  <a:lnTo>
                    <a:pt x="1925193" y="66675"/>
                  </a:lnTo>
                  <a:close/>
                </a:path>
                <a:path w="1933575" h="255269">
                  <a:moveTo>
                    <a:pt x="1274445" y="66675"/>
                  </a:moveTo>
                  <a:lnTo>
                    <a:pt x="1282827" y="66675"/>
                  </a:lnTo>
                  <a:lnTo>
                    <a:pt x="1282827" y="202819"/>
                  </a:lnTo>
                  <a:lnTo>
                    <a:pt x="1251712" y="202819"/>
                  </a:lnTo>
                  <a:lnTo>
                    <a:pt x="1251712" y="122427"/>
                  </a:lnTo>
                  <a:lnTo>
                    <a:pt x="1171829" y="205994"/>
                  </a:lnTo>
                  <a:lnTo>
                    <a:pt x="1163447" y="205994"/>
                  </a:lnTo>
                  <a:lnTo>
                    <a:pt x="1163447" y="69723"/>
                  </a:lnTo>
                  <a:lnTo>
                    <a:pt x="1194435" y="69723"/>
                  </a:lnTo>
                  <a:lnTo>
                    <a:pt x="1194435" y="150113"/>
                  </a:lnTo>
                  <a:lnTo>
                    <a:pt x="1274445" y="66675"/>
                  </a:lnTo>
                  <a:close/>
                </a:path>
                <a:path w="1933575" h="255269">
                  <a:moveTo>
                    <a:pt x="1122045" y="66675"/>
                  </a:moveTo>
                  <a:lnTo>
                    <a:pt x="1130427" y="66675"/>
                  </a:lnTo>
                  <a:lnTo>
                    <a:pt x="1130427" y="202819"/>
                  </a:lnTo>
                  <a:lnTo>
                    <a:pt x="1099312" y="202819"/>
                  </a:lnTo>
                  <a:lnTo>
                    <a:pt x="1099312" y="122427"/>
                  </a:lnTo>
                  <a:lnTo>
                    <a:pt x="1019429" y="205994"/>
                  </a:lnTo>
                  <a:lnTo>
                    <a:pt x="1011047" y="205994"/>
                  </a:lnTo>
                  <a:lnTo>
                    <a:pt x="1011047" y="69723"/>
                  </a:lnTo>
                  <a:lnTo>
                    <a:pt x="1042035" y="69723"/>
                  </a:lnTo>
                  <a:lnTo>
                    <a:pt x="1042035" y="150113"/>
                  </a:lnTo>
                  <a:lnTo>
                    <a:pt x="1122045" y="66675"/>
                  </a:lnTo>
                  <a:close/>
                </a:path>
                <a:path w="1933575" h="255269">
                  <a:moveTo>
                    <a:pt x="699897" y="66675"/>
                  </a:moveTo>
                  <a:lnTo>
                    <a:pt x="708279" y="66675"/>
                  </a:lnTo>
                  <a:lnTo>
                    <a:pt x="708279" y="202819"/>
                  </a:lnTo>
                  <a:lnTo>
                    <a:pt x="677163" y="202819"/>
                  </a:lnTo>
                  <a:lnTo>
                    <a:pt x="677163" y="122427"/>
                  </a:lnTo>
                  <a:lnTo>
                    <a:pt x="597281" y="205994"/>
                  </a:lnTo>
                  <a:lnTo>
                    <a:pt x="588899" y="205994"/>
                  </a:lnTo>
                  <a:lnTo>
                    <a:pt x="588899" y="69723"/>
                  </a:lnTo>
                  <a:lnTo>
                    <a:pt x="619887" y="69723"/>
                  </a:lnTo>
                  <a:lnTo>
                    <a:pt x="619887" y="150113"/>
                  </a:lnTo>
                  <a:lnTo>
                    <a:pt x="699897" y="66675"/>
                  </a:lnTo>
                  <a:close/>
                </a:path>
                <a:path w="1933575" h="255269">
                  <a:moveTo>
                    <a:pt x="72898" y="18287"/>
                  </a:moveTo>
                  <a:lnTo>
                    <a:pt x="86868" y="18287"/>
                  </a:lnTo>
                  <a:lnTo>
                    <a:pt x="160147" y="202819"/>
                  </a:lnTo>
                  <a:lnTo>
                    <a:pt x="124587" y="202819"/>
                  </a:lnTo>
                  <a:lnTo>
                    <a:pt x="110998" y="165988"/>
                  </a:lnTo>
                  <a:lnTo>
                    <a:pt x="48641" y="165988"/>
                  </a:lnTo>
                  <a:lnTo>
                    <a:pt x="36195" y="202819"/>
                  </a:lnTo>
                  <a:lnTo>
                    <a:pt x="0" y="202819"/>
                  </a:lnTo>
                  <a:lnTo>
                    <a:pt x="72898" y="18287"/>
                  </a:lnTo>
                  <a:close/>
                </a:path>
                <a:path w="1933575" h="255269">
                  <a:moveTo>
                    <a:pt x="1856359" y="0"/>
                  </a:moveTo>
                  <a:lnTo>
                    <a:pt x="1858740" y="9834"/>
                  </a:lnTo>
                  <a:lnTo>
                    <a:pt x="1863026" y="16859"/>
                  </a:lnTo>
                  <a:lnTo>
                    <a:pt x="1869217" y="21074"/>
                  </a:lnTo>
                  <a:lnTo>
                    <a:pt x="1877314" y="22478"/>
                  </a:lnTo>
                  <a:lnTo>
                    <a:pt x="1885507" y="21078"/>
                  </a:lnTo>
                  <a:lnTo>
                    <a:pt x="1891617" y="16890"/>
                  </a:lnTo>
                  <a:lnTo>
                    <a:pt x="1895655" y="9941"/>
                  </a:lnTo>
                  <a:lnTo>
                    <a:pt x="1897634" y="253"/>
                  </a:lnTo>
                  <a:lnTo>
                    <a:pt x="1922907" y="5334"/>
                  </a:lnTo>
                  <a:lnTo>
                    <a:pt x="1900287" y="38042"/>
                  </a:lnTo>
                  <a:lnTo>
                    <a:pt x="1876552" y="43561"/>
                  </a:lnTo>
                  <a:lnTo>
                    <a:pt x="1867790" y="42945"/>
                  </a:lnTo>
                  <a:lnTo>
                    <a:pt x="1832804" y="14192"/>
                  </a:lnTo>
                  <a:lnTo>
                    <a:pt x="1830451" y="5334"/>
                  </a:lnTo>
                  <a:lnTo>
                    <a:pt x="1856359" y="0"/>
                  </a:lnTo>
                  <a:close/>
                </a:path>
                <a:path w="1933575" h="255269">
                  <a:moveTo>
                    <a:pt x="1205611" y="0"/>
                  </a:moveTo>
                  <a:lnTo>
                    <a:pt x="1207992" y="9834"/>
                  </a:lnTo>
                  <a:lnTo>
                    <a:pt x="1212278" y="16859"/>
                  </a:lnTo>
                  <a:lnTo>
                    <a:pt x="1218469" y="21074"/>
                  </a:lnTo>
                  <a:lnTo>
                    <a:pt x="1226566" y="22478"/>
                  </a:lnTo>
                  <a:lnTo>
                    <a:pt x="1234759" y="21078"/>
                  </a:lnTo>
                  <a:lnTo>
                    <a:pt x="1240869" y="16890"/>
                  </a:lnTo>
                  <a:lnTo>
                    <a:pt x="1244907" y="9941"/>
                  </a:lnTo>
                  <a:lnTo>
                    <a:pt x="1246886" y="253"/>
                  </a:lnTo>
                  <a:lnTo>
                    <a:pt x="1272159" y="5334"/>
                  </a:lnTo>
                  <a:lnTo>
                    <a:pt x="1249539" y="38042"/>
                  </a:lnTo>
                  <a:lnTo>
                    <a:pt x="1225804" y="43561"/>
                  </a:lnTo>
                  <a:lnTo>
                    <a:pt x="1217042" y="42945"/>
                  </a:lnTo>
                  <a:lnTo>
                    <a:pt x="1182056" y="14192"/>
                  </a:lnTo>
                  <a:lnTo>
                    <a:pt x="1179702" y="5334"/>
                  </a:lnTo>
                  <a:lnTo>
                    <a:pt x="1205611" y="0"/>
                  </a:lnTo>
                  <a:close/>
                </a:path>
                <a:path w="1933575" h="255269">
                  <a:moveTo>
                    <a:pt x="631063" y="0"/>
                  </a:moveTo>
                  <a:lnTo>
                    <a:pt x="633444" y="9834"/>
                  </a:lnTo>
                  <a:lnTo>
                    <a:pt x="637730" y="16859"/>
                  </a:lnTo>
                  <a:lnTo>
                    <a:pt x="643921" y="21074"/>
                  </a:lnTo>
                  <a:lnTo>
                    <a:pt x="652018" y="22478"/>
                  </a:lnTo>
                  <a:lnTo>
                    <a:pt x="660211" y="21078"/>
                  </a:lnTo>
                  <a:lnTo>
                    <a:pt x="666321" y="16890"/>
                  </a:lnTo>
                  <a:lnTo>
                    <a:pt x="670359" y="9941"/>
                  </a:lnTo>
                  <a:lnTo>
                    <a:pt x="672338" y="253"/>
                  </a:lnTo>
                  <a:lnTo>
                    <a:pt x="697611" y="5334"/>
                  </a:lnTo>
                  <a:lnTo>
                    <a:pt x="674991" y="38042"/>
                  </a:lnTo>
                  <a:lnTo>
                    <a:pt x="651256" y="43561"/>
                  </a:lnTo>
                  <a:lnTo>
                    <a:pt x="642494" y="42945"/>
                  </a:lnTo>
                  <a:lnTo>
                    <a:pt x="607508" y="14192"/>
                  </a:lnTo>
                  <a:lnTo>
                    <a:pt x="605155" y="5334"/>
                  </a:lnTo>
                  <a:lnTo>
                    <a:pt x="631063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0668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3293045" y="1028213"/>
              <a:ext cx="2124075" cy="255270"/>
            </a:xfrm>
            <a:custGeom>
              <a:avLst/>
              <a:gdLst/>
              <a:ahLst/>
              <a:cxnLst/>
              <a:rect l="l" t="t" r="r" b="b"/>
              <a:pathLst>
                <a:path w="2124075" h="255269">
                  <a:moveTo>
                    <a:pt x="1633220" y="138684"/>
                  </a:moveTo>
                  <a:lnTo>
                    <a:pt x="1617218" y="140182"/>
                  </a:lnTo>
                  <a:lnTo>
                    <a:pt x="1605788" y="144668"/>
                  </a:lnTo>
                  <a:lnTo>
                    <a:pt x="1598929" y="152132"/>
                  </a:lnTo>
                  <a:lnTo>
                    <a:pt x="1596643" y="162560"/>
                  </a:lnTo>
                  <a:lnTo>
                    <a:pt x="1597929" y="170541"/>
                  </a:lnTo>
                  <a:lnTo>
                    <a:pt x="1601787" y="176212"/>
                  </a:lnTo>
                  <a:lnTo>
                    <a:pt x="1608216" y="179597"/>
                  </a:lnTo>
                  <a:lnTo>
                    <a:pt x="1617217" y="180721"/>
                  </a:lnTo>
                  <a:lnTo>
                    <a:pt x="1629533" y="178980"/>
                  </a:lnTo>
                  <a:lnTo>
                    <a:pt x="1638300" y="173751"/>
                  </a:lnTo>
                  <a:lnTo>
                    <a:pt x="1643542" y="165022"/>
                  </a:lnTo>
                  <a:lnTo>
                    <a:pt x="1645285" y="152781"/>
                  </a:lnTo>
                  <a:lnTo>
                    <a:pt x="1645285" y="140208"/>
                  </a:lnTo>
                  <a:lnTo>
                    <a:pt x="1639951" y="139191"/>
                  </a:lnTo>
                  <a:lnTo>
                    <a:pt x="1635887" y="138684"/>
                  </a:lnTo>
                  <a:lnTo>
                    <a:pt x="1633220" y="138684"/>
                  </a:lnTo>
                  <a:close/>
                </a:path>
                <a:path w="2124075" h="255269">
                  <a:moveTo>
                    <a:pt x="220472" y="138684"/>
                  </a:moveTo>
                  <a:lnTo>
                    <a:pt x="204470" y="140182"/>
                  </a:lnTo>
                  <a:lnTo>
                    <a:pt x="193040" y="144668"/>
                  </a:lnTo>
                  <a:lnTo>
                    <a:pt x="186182" y="152132"/>
                  </a:lnTo>
                  <a:lnTo>
                    <a:pt x="183896" y="162560"/>
                  </a:lnTo>
                  <a:lnTo>
                    <a:pt x="185181" y="170541"/>
                  </a:lnTo>
                  <a:lnTo>
                    <a:pt x="189039" y="176212"/>
                  </a:lnTo>
                  <a:lnTo>
                    <a:pt x="195468" y="179597"/>
                  </a:lnTo>
                  <a:lnTo>
                    <a:pt x="204470" y="180721"/>
                  </a:lnTo>
                  <a:lnTo>
                    <a:pt x="216785" y="178980"/>
                  </a:lnTo>
                  <a:lnTo>
                    <a:pt x="225551" y="173751"/>
                  </a:lnTo>
                  <a:lnTo>
                    <a:pt x="230794" y="165022"/>
                  </a:lnTo>
                  <a:lnTo>
                    <a:pt x="232537" y="152781"/>
                  </a:lnTo>
                  <a:lnTo>
                    <a:pt x="232537" y="140208"/>
                  </a:lnTo>
                  <a:lnTo>
                    <a:pt x="227202" y="139191"/>
                  </a:lnTo>
                  <a:lnTo>
                    <a:pt x="223138" y="138684"/>
                  </a:lnTo>
                  <a:lnTo>
                    <a:pt x="220472" y="138684"/>
                  </a:lnTo>
                  <a:close/>
                </a:path>
                <a:path w="2124075" h="255269">
                  <a:moveTo>
                    <a:pt x="1475613" y="93599"/>
                  </a:moveTo>
                  <a:lnTo>
                    <a:pt x="1468120" y="93599"/>
                  </a:lnTo>
                  <a:lnTo>
                    <a:pt x="1461515" y="96520"/>
                  </a:lnTo>
                  <a:lnTo>
                    <a:pt x="1455674" y="102362"/>
                  </a:lnTo>
                  <a:lnTo>
                    <a:pt x="1455674" y="172338"/>
                  </a:lnTo>
                  <a:lnTo>
                    <a:pt x="1461389" y="176911"/>
                  </a:lnTo>
                  <a:lnTo>
                    <a:pt x="1467992" y="179197"/>
                  </a:lnTo>
                  <a:lnTo>
                    <a:pt x="1475613" y="179197"/>
                  </a:lnTo>
                  <a:lnTo>
                    <a:pt x="1510387" y="163026"/>
                  </a:lnTo>
                  <a:lnTo>
                    <a:pt x="1515745" y="136398"/>
                  </a:lnTo>
                  <a:lnTo>
                    <a:pt x="1515175" y="125922"/>
                  </a:lnTo>
                  <a:lnTo>
                    <a:pt x="1485850" y="94239"/>
                  </a:lnTo>
                  <a:lnTo>
                    <a:pt x="1475613" y="93599"/>
                  </a:lnTo>
                  <a:close/>
                </a:path>
                <a:path w="2124075" h="255269">
                  <a:moveTo>
                    <a:pt x="538099" y="93090"/>
                  </a:moveTo>
                  <a:lnTo>
                    <a:pt x="526190" y="94924"/>
                  </a:lnTo>
                  <a:lnTo>
                    <a:pt x="516747" y="100425"/>
                  </a:lnTo>
                  <a:lnTo>
                    <a:pt x="509756" y="109593"/>
                  </a:lnTo>
                  <a:lnTo>
                    <a:pt x="505205" y="122427"/>
                  </a:lnTo>
                  <a:lnTo>
                    <a:pt x="570356" y="122427"/>
                  </a:lnTo>
                  <a:lnTo>
                    <a:pt x="567191" y="109593"/>
                  </a:lnTo>
                  <a:lnTo>
                    <a:pt x="560752" y="100425"/>
                  </a:lnTo>
                  <a:lnTo>
                    <a:pt x="551051" y="94924"/>
                  </a:lnTo>
                  <a:lnTo>
                    <a:pt x="538099" y="93090"/>
                  </a:lnTo>
                  <a:close/>
                </a:path>
                <a:path w="2124075" h="255269">
                  <a:moveTo>
                    <a:pt x="1917827" y="92583"/>
                  </a:moveTo>
                  <a:lnTo>
                    <a:pt x="1888442" y="117601"/>
                  </a:lnTo>
                  <a:lnTo>
                    <a:pt x="1886330" y="135889"/>
                  </a:lnTo>
                  <a:lnTo>
                    <a:pt x="1888287" y="155152"/>
                  </a:lnTo>
                  <a:lnTo>
                    <a:pt x="1894173" y="168925"/>
                  </a:lnTo>
                  <a:lnTo>
                    <a:pt x="1904011" y="177198"/>
                  </a:lnTo>
                  <a:lnTo>
                    <a:pt x="1917827" y="179959"/>
                  </a:lnTo>
                  <a:lnTo>
                    <a:pt x="1924615" y="179266"/>
                  </a:lnTo>
                  <a:lnTo>
                    <a:pt x="1948904" y="146030"/>
                  </a:lnTo>
                  <a:lnTo>
                    <a:pt x="1949450" y="135889"/>
                  </a:lnTo>
                  <a:lnTo>
                    <a:pt x="1947473" y="116961"/>
                  </a:lnTo>
                  <a:lnTo>
                    <a:pt x="1941544" y="103425"/>
                  </a:lnTo>
                  <a:lnTo>
                    <a:pt x="1931662" y="95295"/>
                  </a:lnTo>
                  <a:lnTo>
                    <a:pt x="1917827" y="92583"/>
                  </a:lnTo>
                  <a:close/>
                </a:path>
                <a:path w="2124075" h="255269">
                  <a:moveTo>
                    <a:pt x="2006853" y="69723"/>
                  </a:moveTo>
                  <a:lnTo>
                    <a:pt x="2037841" y="69723"/>
                  </a:lnTo>
                  <a:lnTo>
                    <a:pt x="2037841" y="120141"/>
                  </a:lnTo>
                  <a:lnTo>
                    <a:pt x="2093087" y="120141"/>
                  </a:lnTo>
                  <a:lnTo>
                    <a:pt x="2093087" y="69723"/>
                  </a:lnTo>
                  <a:lnTo>
                    <a:pt x="2124075" y="69723"/>
                  </a:lnTo>
                  <a:lnTo>
                    <a:pt x="2124075" y="202819"/>
                  </a:lnTo>
                  <a:lnTo>
                    <a:pt x="2093087" y="202819"/>
                  </a:lnTo>
                  <a:lnTo>
                    <a:pt x="2093087" y="145796"/>
                  </a:lnTo>
                  <a:lnTo>
                    <a:pt x="2037841" y="145796"/>
                  </a:lnTo>
                  <a:lnTo>
                    <a:pt x="2037841" y="202819"/>
                  </a:lnTo>
                  <a:lnTo>
                    <a:pt x="2006853" y="202819"/>
                  </a:lnTo>
                  <a:lnTo>
                    <a:pt x="2006853" y="69723"/>
                  </a:lnTo>
                  <a:close/>
                </a:path>
                <a:path w="2124075" h="255269">
                  <a:moveTo>
                    <a:pt x="627634" y="69723"/>
                  </a:moveTo>
                  <a:lnTo>
                    <a:pt x="658622" y="69723"/>
                  </a:lnTo>
                  <a:lnTo>
                    <a:pt x="658622" y="120141"/>
                  </a:lnTo>
                  <a:lnTo>
                    <a:pt x="713866" y="120141"/>
                  </a:lnTo>
                  <a:lnTo>
                    <a:pt x="713866" y="69723"/>
                  </a:lnTo>
                  <a:lnTo>
                    <a:pt x="744854" y="69723"/>
                  </a:lnTo>
                  <a:lnTo>
                    <a:pt x="744854" y="202819"/>
                  </a:lnTo>
                  <a:lnTo>
                    <a:pt x="713866" y="202819"/>
                  </a:lnTo>
                  <a:lnTo>
                    <a:pt x="713866" y="145796"/>
                  </a:lnTo>
                  <a:lnTo>
                    <a:pt x="658622" y="145796"/>
                  </a:lnTo>
                  <a:lnTo>
                    <a:pt x="658622" y="202819"/>
                  </a:lnTo>
                  <a:lnTo>
                    <a:pt x="627634" y="202819"/>
                  </a:lnTo>
                  <a:lnTo>
                    <a:pt x="627634" y="69723"/>
                  </a:lnTo>
                  <a:close/>
                </a:path>
                <a:path w="2124075" h="255269">
                  <a:moveTo>
                    <a:pt x="1006221" y="68325"/>
                  </a:moveTo>
                  <a:lnTo>
                    <a:pt x="1008506" y="68325"/>
                  </a:lnTo>
                  <a:lnTo>
                    <a:pt x="1013205" y="68579"/>
                  </a:lnTo>
                  <a:lnTo>
                    <a:pt x="1020317" y="68961"/>
                  </a:lnTo>
                  <a:lnTo>
                    <a:pt x="1020317" y="94234"/>
                  </a:lnTo>
                  <a:lnTo>
                    <a:pt x="1018159" y="93852"/>
                  </a:lnTo>
                  <a:lnTo>
                    <a:pt x="1016126" y="93599"/>
                  </a:lnTo>
                  <a:lnTo>
                    <a:pt x="1014476" y="93599"/>
                  </a:lnTo>
                  <a:lnTo>
                    <a:pt x="1011047" y="93599"/>
                  </a:lnTo>
                  <a:lnTo>
                    <a:pt x="1008888" y="96138"/>
                  </a:lnTo>
                  <a:lnTo>
                    <a:pt x="986258" y="128420"/>
                  </a:lnTo>
                  <a:lnTo>
                    <a:pt x="973709" y="132587"/>
                  </a:lnTo>
                  <a:lnTo>
                    <a:pt x="987184" y="138068"/>
                  </a:lnTo>
                  <a:lnTo>
                    <a:pt x="997696" y="146335"/>
                  </a:lnTo>
                  <a:lnTo>
                    <a:pt x="1005230" y="157412"/>
                  </a:lnTo>
                  <a:lnTo>
                    <a:pt x="1009776" y="171323"/>
                  </a:lnTo>
                  <a:lnTo>
                    <a:pt x="1010792" y="176149"/>
                  </a:lnTo>
                  <a:lnTo>
                    <a:pt x="1012951" y="178562"/>
                  </a:lnTo>
                  <a:lnTo>
                    <a:pt x="1016380" y="178562"/>
                  </a:lnTo>
                  <a:lnTo>
                    <a:pt x="1019428" y="178562"/>
                  </a:lnTo>
                  <a:lnTo>
                    <a:pt x="1021461" y="178435"/>
                  </a:lnTo>
                  <a:lnTo>
                    <a:pt x="1022476" y="178181"/>
                  </a:lnTo>
                  <a:lnTo>
                    <a:pt x="1022476" y="203581"/>
                  </a:lnTo>
                  <a:lnTo>
                    <a:pt x="1018159" y="204088"/>
                  </a:lnTo>
                  <a:lnTo>
                    <a:pt x="1013333" y="204342"/>
                  </a:lnTo>
                  <a:lnTo>
                    <a:pt x="1008126" y="204342"/>
                  </a:lnTo>
                  <a:lnTo>
                    <a:pt x="976717" y="165205"/>
                  </a:lnTo>
                  <a:lnTo>
                    <a:pt x="968597" y="154289"/>
                  </a:lnTo>
                  <a:lnTo>
                    <a:pt x="956714" y="147730"/>
                  </a:lnTo>
                  <a:lnTo>
                    <a:pt x="941070" y="145541"/>
                  </a:lnTo>
                  <a:lnTo>
                    <a:pt x="940308" y="145541"/>
                  </a:lnTo>
                  <a:lnTo>
                    <a:pt x="940308" y="202819"/>
                  </a:lnTo>
                  <a:lnTo>
                    <a:pt x="909574" y="202819"/>
                  </a:lnTo>
                  <a:lnTo>
                    <a:pt x="909574" y="69723"/>
                  </a:lnTo>
                  <a:lnTo>
                    <a:pt x="940308" y="69723"/>
                  </a:lnTo>
                  <a:lnTo>
                    <a:pt x="940308" y="119887"/>
                  </a:lnTo>
                  <a:lnTo>
                    <a:pt x="941831" y="119887"/>
                  </a:lnTo>
                  <a:lnTo>
                    <a:pt x="980059" y="91186"/>
                  </a:lnTo>
                  <a:lnTo>
                    <a:pt x="982985" y="81184"/>
                  </a:lnTo>
                  <a:lnTo>
                    <a:pt x="988329" y="74040"/>
                  </a:lnTo>
                  <a:lnTo>
                    <a:pt x="996078" y="69754"/>
                  </a:lnTo>
                  <a:lnTo>
                    <a:pt x="1006221" y="68325"/>
                  </a:lnTo>
                  <a:close/>
                </a:path>
                <a:path w="2124075" h="255269">
                  <a:moveTo>
                    <a:pt x="1917827" y="67183"/>
                  </a:moveTo>
                  <a:lnTo>
                    <a:pt x="1955706" y="77684"/>
                  </a:lnTo>
                  <a:lnTo>
                    <a:pt x="1980660" y="120963"/>
                  </a:lnTo>
                  <a:lnTo>
                    <a:pt x="1981708" y="135889"/>
                  </a:lnTo>
                  <a:lnTo>
                    <a:pt x="1980614" y="151314"/>
                  </a:lnTo>
                  <a:lnTo>
                    <a:pt x="1964309" y="186944"/>
                  </a:lnTo>
                  <a:lnTo>
                    <a:pt x="1917827" y="205359"/>
                  </a:lnTo>
                  <a:lnTo>
                    <a:pt x="1903608" y="204172"/>
                  </a:lnTo>
                  <a:lnTo>
                    <a:pt x="1863429" y="176323"/>
                  </a:lnTo>
                  <a:lnTo>
                    <a:pt x="1853946" y="135889"/>
                  </a:lnTo>
                  <a:lnTo>
                    <a:pt x="1855041" y="121453"/>
                  </a:lnTo>
                  <a:lnTo>
                    <a:pt x="1871472" y="86360"/>
                  </a:lnTo>
                  <a:lnTo>
                    <a:pt x="1917827" y="67183"/>
                  </a:lnTo>
                  <a:close/>
                </a:path>
                <a:path w="2124075" h="255269">
                  <a:moveTo>
                    <a:pt x="1617472" y="67183"/>
                  </a:moveTo>
                  <a:lnTo>
                    <a:pt x="1662302" y="81407"/>
                  </a:lnTo>
                  <a:lnTo>
                    <a:pt x="1676273" y="133603"/>
                  </a:lnTo>
                  <a:lnTo>
                    <a:pt x="1676273" y="162051"/>
                  </a:lnTo>
                  <a:lnTo>
                    <a:pt x="1676939" y="174148"/>
                  </a:lnTo>
                  <a:lnTo>
                    <a:pt x="1678939" y="183769"/>
                  </a:lnTo>
                  <a:lnTo>
                    <a:pt x="1682273" y="190912"/>
                  </a:lnTo>
                  <a:lnTo>
                    <a:pt x="1686940" y="195579"/>
                  </a:lnTo>
                  <a:lnTo>
                    <a:pt x="1684527" y="199771"/>
                  </a:lnTo>
                  <a:lnTo>
                    <a:pt x="1681861" y="202564"/>
                  </a:lnTo>
                  <a:lnTo>
                    <a:pt x="1678939" y="203708"/>
                  </a:lnTo>
                  <a:lnTo>
                    <a:pt x="1675891" y="204724"/>
                  </a:lnTo>
                  <a:lnTo>
                    <a:pt x="1672209" y="205359"/>
                  </a:lnTo>
                  <a:lnTo>
                    <a:pt x="1667764" y="205359"/>
                  </a:lnTo>
                  <a:lnTo>
                    <a:pt x="1663318" y="205359"/>
                  </a:lnTo>
                  <a:lnTo>
                    <a:pt x="1659381" y="203708"/>
                  </a:lnTo>
                  <a:lnTo>
                    <a:pt x="1655826" y="200533"/>
                  </a:lnTo>
                  <a:lnTo>
                    <a:pt x="1652270" y="197358"/>
                  </a:lnTo>
                  <a:lnTo>
                    <a:pt x="1649729" y="193801"/>
                  </a:lnTo>
                  <a:lnTo>
                    <a:pt x="1648333" y="189737"/>
                  </a:lnTo>
                  <a:lnTo>
                    <a:pt x="1645539" y="194183"/>
                  </a:lnTo>
                  <a:lnTo>
                    <a:pt x="1640459" y="197992"/>
                  </a:lnTo>
                  <a:lnTo>
                    <a:pt x="1633092" y="200913"/>
                  </a:lnTo>
                  <a:lnTo>
                    <a:pt x="1625853" y="203835"/>
                  </a:lnTo>
                  <a:lnTo>
                    <a:pt x="1618741" y="205359"/>
                  </a:lnTo>
                  <a:lnTo>
                    <a:pt x="1611629" y="205359"/>
                  </a:lnTo>
                  <a:lnTo>
                    <a:pt x="1572460" y="188589"/>
                  </a:lnTo>
                  <a:lnTo>
                    <a:pt x="1565655" y="164211"/>
                  </a:lnTo>
                  <a:lnTo>
                    <a:pt x="1566701" y="153759"/>
                  </a:lnTo>
                  <a:lnTo>
                    <a:pt x="1591679" y="122523"/>
                  </a:lnTo>
                  <a:lnTo>
                    <a:pt x="1632077" y="114808"/>
                  </a:lnTo>
                  <a:lnTo>
                    <a:pt x="1635633" y="114808"/>
                  </a:lnTo>
                  <a:lnTo>
                    <a:pt x="1639951" y="115442"/>
                  </a:lnTo>
                  <a:lnTo>
                    <a:pt x="1645030" y="116839"/>
                  </a:lnTo>
                  <a:lnTo>
                    <a:pt x="1643195" y="106485"/>
                  </a:lnTo>
                  <a:lnTo>
                    <a:pt x="1637680" y="99060"/>
                  </a:lnTo>
                  <a:lnTo>
                    <a:pt x="1628475" y="94587"/>
                  </a:lnTo>
                  <a:lnTo>
                    <a:pt x="1615566" y="93090"/>
                  </a:lnTo>
                  <a:lnTo>
                    <a:pt x="1607157" y="93468"/>
                  </a:lnTo>
                  <a:lnTo>
                    <a:pt x="1599438" y="94583"/>
                  </a:lnTo>
                  <a:lnTo>
                    <a:pt x="1592385" y="96412"/>
                  </a:lnTo>
                  <a:lnTo>
                    <a:pt x="1585976" y="98933"/>
                  </a:lnTo>
                  <a:lnTo>
                    <a:pt x="1579372" y="75057"/>
                  </a:lnTo>
                  <a:lnTo>
                    <a:pt x="1587682" y="71629"/>
                  </a:lnTo>
                  <a:lnTo>
                    <a:pt x="1596802" y="69167"/>
                  </a:lnTo>
                  <a:lnTo>
                    <a:pt x="1606732" y="67681"/>
                  </a:lnTo>
                  <a:lnTo>
                    <a:pt x="1617472" y="67183"/>
                  </a:lnTo>
                  <a:close/>
                </a:path>
                <a:path w="2124075" h="255269">
                  <a:moveTo>
                    <a:pt x="1484376" y="67183"/>
                  </a:moveTo>
                  <a:lnTo>
                    <a:pt x="1512212" y="71568"/>
                  </a:lnTo>
                  <a:lnTo>
                    <a:pt x="1532096" y="84740"/>
                  </a:lnTo>
                  <a:lnTo>
                    <a:pt x="1544026" y="106723"/>
                  </a:lnTo>
                  <a:lnTo>
                    <a:pt x="1548002" y="137540"/>
                  </a:lnTo>
                  <a:lnTo>
                    <a:pt x="1546907" y="152753"/>
                  </a:lnTo>
                  <a:lnTo>
                    <a:pt x="1530477" y="187578"/>
                  </a:lnTo>
                  <a:lnTo>
                    <a:pt x="1482471" y="205359"/>
                  </a:lnTo>
                  <a:lnTo>
                    <a:pt x="1475444" y="204999"/>
                  </a:lnTo>
                  <a:lnTo>
                    <a:pt x="1468643" y="203914"/>
                  </a:lnTo>
                  <a:lnTo>
                    <a:pt x="1462057" y="202090"/>
                  </a:lnTo>
                  <a:lnTo>
                    <a:pt x="1455674" y="199516"/>
                  </a:lnTo>
                  <a:lnTo>
                    <a:pt x="1455674" y="255015"/>
                  </a:lnTo>
                  <a:lnTo>
                    <a:pt x="1424686" y="255015"/>
                  </a:lnTo>
                  <a:lnTo>
                    <a:pt x="1424686" y="69723"/>
                  </a:lnTo>
                  <a:lnTo>
                    <a:pt x="1455674" y="69723"/>
                  </a:lnTo>
                  <a:lnTo>
                    <a:pt x="1455674" y="78739"/>
                  </a:lnTo>
                  <a:lnTo>
                    <a:pt x="1461908" y="73665"/>
                  </a:lnTo>
                  <a:lnTo>
                    <a:pt x="1468786" y="70056"/>
                  </a:lnTo>
                  <a:lnTo>
                    <a:pt x="1476283" y="67899"/>
                  </a:lnTo>
                  <a:lnTo>
                    <a:pt x="1484376" y="67183"/>
                  </a:lnTo>
                  <a:close/>
                </a:path>
                <a:path w="2124075" h="255269">
                  <a:moveTo>
                    <a:pt x="842899" y="67183"/>
                  </a:moveTo>
                  <a:lnTo>
                    <a:pt x="854211" y="68014"/>
                  </a:lnTo>
                  <a:lnTo>
                    <a:pt x="864727" y="70500"/>
                  </a:lnTo>
                  <a:lnTo>
                    <a:pt x="874456" y="74630"/>
                  </a:lnTo>
                  <a:lnTo>
                    <a:pt x="883412" y="80390"/>
                  </a:lnTo>
                  <a:lnTo>
                    <a:pt x="870076" y="103504"/>
                  </a:lnTo>
                  <a:lnTo>
                    <a:pt x="864048" y="98984"/>
                  </a:lnTo>
                  <a:lnTo>
                    <a:pt x="857186" y="95726"/>
                  </a:lnTo>
                  <a:lnTo>
                    <a:pt x="849467" y="93753"/>
                  </a:lnTo>
                  <a:lnTo>
                    <a:pt x="840866" y="93090"/>
                  </a:lnTo>
                  <a:lnTo>
                    <a:pt x="832556" y="93825"/>
                  </a:lnTo>
                  <a:lnTo>
                    <a:pt x="803409" y="127490"/>
                  </a:lnTo>
                  <a:lnTo>
                    <a:pt x="802766" y="137540"/>
                  </a:lnTo>
                  <a:lnTo>
                    <a:pt x="805243" y="155876"/>
                  </a:lnTo>
                  <a:lnTo>
                    <a:pt x="812672" y="168973"/>
                  </a:lnTo>
                  <a:lnTo>
                    <a:pt x="825055" y="176831"/>
                  </a:lnTo>
                  <a:lnTo>
                    <a:pt x="842390" y="179450"/>
                  </a:lnTo>
                  <a:lnTo>
                    <a:pt x="850886" y="178734"/>
                  </a:lnTo>
                  <a:lnTo>
                    <a:pt x="858821" y="176577"/>
                  </a:lnTo>
                  <a:lnTo>
                    <a:pt x="866161" y="172968"/>
                  </a:lnTo>
                  <a:lnTo>
                    <a:pt x="872871" y="167894"/>
                  </a:lnTo>
                  <a:lnTo>
                    <a:pt x="884301" y="192404"/>
                  </a:lnTo>
                  <a:lnTo>
                    <a:pt x="845565" y="205359"/>
                  </a:lnTo>
                  <a:lnTo>
                    <a:pt x="836802" y="205359"/>
                  </a:lnTo>
                  <a:lnTo>
                    <a:pt x="798208" y="195339"/>
                  </a:lnTo>
                  <a:lnTo>
                    <a:pt x="771503" y="152753"/>
                  </a:lnTo>
                  <a:lnTo>
                    <a:pt x="770381" y="137540"/>
                  </a:lnTo>
                  <a:lnTo>
                    <a:pt x="771594" y="122420"/>
                  </a:lnTo>
                  <a:lnTo>
                    <a:pt x="789686" y="86487"/>
                  </a:lnTo>
                  <a:lnTo>
                    <a:pt x="826869" y="68377"/>
                  </a:lnTo>
                  <a:lnTo>
                    <a:pt x="842899" y="67183"/>
                  </a:lnTo>
                  <a:close/>
                </a:path>
                <a:path w="2124075" h="255269">
                  <a:moveTo>
                    <a:pt x="537845" y="67183"/>
                  </a:moveTo>
                  <a:lnTo>
                    <a:pt x="584073" y="84327"/>
                  </a:lnTo>
                  <a:lnTo>
                    <a:pt x="601726" y="128524"/>
                  </a:lnTo>
                  <a:lnTo>
                    <a:pt x="601726" y="132714"/>
                  </a:lnTo>
                  <a:lnTo>
                    <a:pt x="600837" y="138557"/>
                  </a:lnTo>
                  <a:lnTo>
                    <a:pt x="599186" y="145796"/>
                  </a:lnTo>
                  <a:lnTo>
                    <a:pt x="504063" y="145796"/>
                  </a:lnTo>
                  <a:lnTo>
                    <a:pt x="504965" y="153344"/>
                  </a:lnTo>
                  <a:lnTo>
                    <a:pt x="534112" y="178901"/>
                  </a:lnTo>
                  <a:lnTo>
                    <a:pt x="542163" y="179450"/>
                  </a:lnTo>
                  <a:lnTo>
                    <a:pt x="552043" y="178756"/>
                  </a:lnTo>
                  <a:lnTo>
                    <a:pt x="560720" y="176656"/>
                  </a:lnTo>
                  <a:lnTo>
                    <a:pt x="568184" y="173128"/>
                  </a:lnTo>
                  <a:lnTo>
                    <a:pt x="574421" y="168148"/>
                  </a:lnTo>
                  <a:lnTo>
                    <a:pt x="586359" y="192150"/>
                  </a:lnTo>
                  <a:lnTo>
                    <a:pt x="577024" y="197911"/>
                  </a:lnTo>
                  <a:lnTo>
                    <a:pt x="565785" y="202041"/>
                  </a:lnTo>
                  <a:lnTo>
                    <a:pt x="552640" y="204527"/>
                  </a:lnTo>
                  <a:lnTo>
                    <a:pt x="537590" y="205359"/>
                  </a:lnTo>
                  <a:lnTo>
                    <a:pt x="523212" y="204263"/>
                  </a:lnTo>
                  <a:lnTo>
                    <a:pt x="481697" y="178121"/>
                  </a:lnTo>
                  <a:lnTo>
                    <a:pt x="471677" y="137795"/>
                  </a:lnTo>
                  <a:lnTo>
                    <a:pt x="472894" y="122672"/>
                  </a:lnTo>
                  <a:lnTo>
                    <a:pt x="491236" y="86613"/>
                  </a:lnTo>
                  <a:lnTo>
                    <a:pt x="524722" y="68397"/>
                  </a:lnTo>
                  <a:lnTo>
                    <a:pt x="537845" y="67183"/>
                  </a:lnTo>
                  <a:close/>
                </a:path>
                <a:path w="2124075" h="255269">
                  <a:moveTo>
                    <a:pt x="312165" y="67183"/>
                  </a:moveTo>
                  <a:lnTo>
                    <a:pt x="324103" y="67183"/>
                  </a:lnTo>
                  <a:lnTo>
                    <a:pt x="372490" y="162051"/>
                  </a:lnTo>
                  <a:lnTo>
                    <a:pt x="419988" y="67183"/>
                  </a:lnTo>
                  <a:lnTo>
                    <a:pt x="431291" y="67183"/>
                  </a:lnTo>
                  <a:lnTo>
                    <a:pt x="456438" y="202819"/>
                  </a:lnTo>
                  <a:lnTo>
                    <a:pt x="424688" y="202819"/>
                  </a:lnTo>
                  <a:lnTo>
                    <a:pt x="420235" y="177742"/>
                  </a:lnTo>
                  <a:lnTo>
                    <a:pt x="414020" y="139826"/>
                  </a:lnTo>
                  <a:lnTo>
                    <a:pt x="413512" y="132461"/>
                  </a:lnTo>
                  <a:lnTo>
                    <a:pt x="413512" y="130810"/>
                  </a:lnTo>
                  <a:lnTo>
                    <a:pt x="412241" y="130810"/>
                  </a:lnTo>
                  <a:lnTo>
                    <a:pt x="410463" y="136525"/>
                  </a:lnTo>
                  <a:lnTo>
                    <a:pt x="408939" y="140715"/>
                  </a:lnTo>
                  <a:lnTo>
                    <a:pt x="407670" y="143383"/>
                  </a:lnTo>
                  <a:lnTo>
                    <a:pt x="376300" y="205359"/>
                  </a:lnTo>
                  <a:lnTo>
                    <a:pt x="365378" y="205359"/>
                  </a:lnTo>
                  <a:lnTo>
                    <a:pt x="342264" y="160020"/>
                  </a:lnTo>
                  <a:lnTo>
                    <a:pt x="329184" y="130810"/>
                  </a:lnTo>
                  <a:lnTo>
                    <a:pt x="327913" y="130810"/>
                  </a:lnTo>
                  <a:lnTo>
                    <a:pt x="327913" y="136271"/>
                  </a:lnTo>
                  <a:lnTo>
                    <a:pt x="327151" y="143763"/>
                  </a:lnTo>
                  <a:lnTo>
                    <a:pt x="325627" y="153035"/>
                  </a:lnTo>
                  <a:lnTo>
                    <a:pt x="317246" y="202819"/>
                  </a:lnTo>
                  <a:lnTo>
                    <a:pt x="286892" y="202819"/>
                  </a:lnTo>
                  <a:lnTo>
                    <a:pt x="312165" y="67183"/>
                  </a:lnTo>
                  <a:close/>
                </a:path>
                <a:path w="2124075" h="255269">
                  <a:moveTo>
                    <a:pt x="204724" y="67183"/>
                  </a:moveTo>
                  <a:lnTo>
                    <a:pt x="249554" y="81407"/>
                  </a:lnTo>
                  <a:lnTo>
                    <a:pt x="263525" y="133603"/>
                  </a:lnTo>
                  <a:lnTo>
                    <a:pt x="263525" y="162051"/>
                  </a:lnTo>
                  <a:lnTo>
                    <a:pt x="264191" y="174148"/>
                  </a:lnTo>
                  <a:lnTo>
                    <a:pt x="266191" y="183769"/>
                  </a:lnTo>
                  <a:lnTo>
                    <a:pt x="269525" y="190912"/>
                  </a:lnTo>
                  <a:lnTo>
                    <a:pt x="274192" y="195579"/>
                  </a:lnTo>
                  <a:lnTo>
                    <a:pt x="271779" y="199771"/>
                  </a:lnTo>
                  <a:lnTo>
                    <a:pt x="269113" y="202564"/>
                  </a:lnTo>
                  <a:lnTo>
                    <a:pt x="266191" y="203708"/>
                  </a:lnTo>
                  <a:lnTo>
                    <a:pt x="263143" y="204724"/>
                  </a:lnTo>
                  <a:lnTo>
                    <a:pt x="259461" y="205359"/>
                  </a:lnTo>
                  <a:lnTo>
                    <a:pt x="255015" y="205359"/>
                  </a:lnTo>
                  <a:lnTo>
                    <a:pt x="250571" y="205359"/>
                  </a:lnTo>
                  <a:lnTo>
                    <a:pt x="235585" y="189737"/>
                  </a:lnTo>
                  <a:lnTo>
                    <a:pt x="232790" y="194183"/>
                  </a:lnTo>
                  <a:lnTo>
                    <a:pt x="227711" y="197992"/>
                  </a:lnTo>
                  <a:lnTo>
                    <a:pt x="220345" y="200913"/>
                  </a:lnTo>
                  <a:lnTo>
                    <a:pt x="213105" y="203835"/>
                  </a:lnTo>
                  <a:lnTo>
                    <a:pt x="205993" y="205359"/>
                  </a:lnTo>
                  <a:lnTo>
                    <a:pt x="198881" y="205359"/>
                  </a:lnTo>
                  <a:lnTo>
                    <a:pt x="159712" y="188589"/>
                  </a:lnTo>
                  <a:lnTo>
                    <a:pt x="152908" y="164211"/>
                  </a:lnTo>
                  <a:lnTo>
                    <a:pt x="153953" y="153759"/>
                  </a:lnTo>
                  <a:lnTo>
                    <a:pt x="178931" y="122523"/>
                  </a:lnTo>
                  <a:lnTo>
                    <a:pt x="219328" y="114808"/>
                  </a:lnTo>
                  <a:lnTo>
                    <a:pt x="222885" y="114808"/>
                  </a:lnTo>
                  <a:lnTo>
                    <a:pt x="227202" y="115442"/>
                  </a:lnTo>
                  <a:lnTo>
                    <a:pt x="232283" y="116839"/>
                  </a:lnTo>
                  <a:lnTo>
                    <a:pt x="230447" y="106485"/>
                  </a:lnTo>
                  <a:lnTo>
                    <a:pt x="224932" y="99060"/>
                  </a:lnTo>
                  <a:lnTo>
                    <a:pt x="215727" y="94587"/>
                  </a:lnTo>
                  <a:lnTo>
                    <a:pt x="202818" y="93090"/>
                  </a:lnTo>
                  <a:lnTo>
                    <a:pt x="194409" y="93468"/>
                  </a:lnTo>
                  <a:lnTo>
                    <a:pt x="186689" y="94583"/>
                  </a:lnTo>
                  <a:lnTo>
                    <a:pt x="179637" y="96412"/>
                  </a:lnTo>
                  <a:lnTo>
                    <a:pt x="173227" y="98933"/>
                  </a:lnTo>
                  <a:lnTo>
                    <a:pt x="166624" y="75057"/>
                  </a:lnTo>
                  <a:lnTo>
                    <a:pt x="174934" y="71629"/>
                  </a:lnTo>
                  <a:lnTo>
                    <a:pt x="184054" y="69167"/>
                  </a:lnTo>
                  <a:lnTo>
                    <a:pt x="193984" y="67681"/>
                  </a:lnTo>
                  <a:lnTo>
                    <a:pt x="204724" y="67183"/>
                  </a:lnTo>
                  <a:close/>
                </a:path>
                <a:path w="2124075" h="255269">
                  <a:moveTo>
                    <a:pt x="1820672" y="66675"/>
                  </a:moveTo>
                  <a:lnTo>
                    <a:pt x="1829053" y="66675"/>
                  </a:lnTo>
                  <a:lnTo>
                    <a:pt x="1829053" y="202819"/>
                  </a:lnTo>
                  <a:lnTo>
                    <a:pt x="1797939" y="202819"/>
                  </a:lnTo>
                  <a:lnTo>
                    <a:pt x="1797939" y="122427"/>
                  </a:lnTo>
                  <a:lnTo>
                    <a:pt x="1718055" y="205994"/>
                  </a:lnTo>
                  <a:lnTo>
                    <a:pt x="1709674" y="205994"/>
                  </a:lnTo>
                  <a:lnTo>
                    <a:pt x="1709674" y="69723"/>
                  </a:lnTo>
                  <a:lnTo>
                    <a:pt x="1740662" y="69723"/>
                  </a:lnTo>
                  <a:lnTo>
                    <a:pt x="1740662" y="150113"/>
                  </a:lnTo>
                  <a:lnTo>
                    <a:pt x="1820672" y="66675"/>
                  </a:lnTo>
                  <a:close/>
                </a:path>
                <a:path w="2124075" h="255269">
                  <a:moveTo>
                    <a:pt x="1311655" y="66675"/>
                  </a:moveTo>
                  <a:lnTo>
                    <a:pt x="1320038" y="66675"/>
                  </a:lnTo>
                  <a:lnTo>
                    <a:pt x="1320038" y="202819"/>
                  </a:lnTo>
                  <a:lnTo>
                    <a:pt x="1288923" y="202819"/>
                  </a:lnTo>
                  <a:lnTo>
                    <a:pt x="1288923" y="122427"/>
                  </a:lnTo>
                  <a:lnTo>
                    <a:pt x="1209039" y="205994"/>
                  </a:lnTo>
                  <a:lnTo>
                    <a:pt x="1200658" y="205994"/>
                  </a:lnTo>
                  <a:lnTo>
                    <a:pt x="1200658" y="69723"/>
                  </a:lnTo>
                  <a:lnTo>
                    <a:pt x="1231646" y="69723"/>
                  </a:lnTo>
                  <a:lnTo>
                    <a:pt x="1231646" y="150113"/>
                  </a:lnTo>
                  <a:lnTo>
                    <a:pt x="1311655" y="66675"/>
                  </a:lnTo>
                  <a:close/>
                </a:path>
                <a:path w="2124075" h="255269">
                  <a:moveTo>
                    <a:pt x="1159255" y="66675"/>
                  </a:moveTo>
                  <a:lnTo>
                    <a:pt x="1167638" y="66675"/>
                  </a:lnTo>
                  <a:lnTo>
                    <a:pt x="1167638" y="202819"/>
                  </a:lnTo>
                  <a:lnTo>
                    <a:pt x="1136523" y="202819"/>
                  </a:lnTo>
                  <a:lnTo>
                    <a:pt x="1136523" y="122427"/>
                  </a:lnTo>
                  <a:lnTo>
                    <a:pt x="1056639" y="205994"/>
                  </a:lnTo>
                  <a:lnTo>
                    <a:pt x="1048258" y="205994"/>
                  </a:lnTo>
                  <a:lnTo>
                    <a:pt x="1048258" y="69723"/>
                  </a:lnTo>
                  <a:lnTo>
                    <a:pt x="1079246" y="69723"/>
                  </a:lnTo>
                  <a:lnTo>
                    <a:pt x="1079246" y="150113"/>
                  </a:lnTo>
                  <a:lnTo>
                    <a:pt x="1159255" y="66675"/>
                  </a:lnTo>
                  <a:close/>
                </a:path>
                <a:path w="2124075" h="255269">
                  <a:moveTo>
                    <a:pt x="119379" y="19558"/>
                  </a:moveTo>
                  <a:lnTo>
                    <a:pt x="123951" y="19558"/>
                  </a:lnTo>
                  <a:lnTo>
                    <a:pt x="127762" y="19812"/>
                  </a:lnTo>
                  <a:lnTo>
                    <a:pt x="130810" y="20192"/>
                  </a:lnTo>
                  <a:lnTo>
                    <a:pt x="130810" y="48895"/>
                  </a:lnTo>
                  <a:lnTo>
                    <a:pt x="129921" y="48767"/>
                  </a:lnTo>
                  <a:lnTo>
                    <a:pt x="128142" y="48640"/>
                  </a:lnTo>
                  <a:lnTo>
                    <a:pt x="125475" y="48640"/>
                  </a:lnTo>
                  <a:lnTo>
                    <a:pt x="121665" y="48640"/>
                  </a:lnTo>
                  <a:lnTo>
                    <a:pt x="119125" y="49529"/>
                  </a:lnTo>
                  <a:lnTo>
                    <a:pt x="117601" y="51308"/>
                  </a:lnTo>
                  <a:lnTo>
                    <a:pt x="116077" y="52959"/>
                  </a:lnTo>
                  <a:lnTo>
                    <a:pt x="114553" y="57023"/>
                  </a:lnTo>
                  <a:lnTo>
                    <a:pt x="92924" y="96317"/>
                  </a:lnTo>
                  <a:lnTo>
                    <a:pt x="70992" y="106425"/>
                  </a:lnTo>
                  <a:lnTo>
                    <a:pt x="79420" y="109468"/>
                  </a:lnTo>
                  <a:lnTo>
                    <a:pt x="108569" y="138811"/>
                  </a:lnTo>
                  <a:lnTo>
                    <a:pt x="116077" y="166115"/>
                  </a:lnTo>
                  <a:lnTo>
                    <a:pt x="117728" y="170687"/>
                  </a:lnTo>
                  <a:lnTo>
                    <a:pt x="119379" y="172465"/>
                  </a:lnTo>
                  <a:lnTo>
                    <a:pt x="121158" y="174244"/>
                  </a:lnTo>
                  <a:lnTo>
                    <a:pt x="124078" y="175133"/>
                  </a:lnTo>
                  <a:lnTo>
                    <a:pt x="128270" y="175133"/>
                  </a:lnTo>
                  <a:lnTo>
                    <a:pt x="130048" y="175133"/>
                  </a:lnTo>
                  <a:lnTo>
                    <a:pt x="131699" y="175006"/>
                  </a:lnTo>
                  <a:lnTo>
                    <a:pt x="133096" y="174625"/>
                  </a:lnTo>
                  <a:lnTo>
                    <a:pt x="133096" y="203581"/>
                  </a:lnTo>
                  <a:lnTo>
                    <a:pt x="130683" y="204088"/>
                  </a:lnTo>
                  <a:lnTo>
                    <a:pt x="127126" y="204342"/>
                  </a:lnTo>
                  <a:lnTo>
                    <a:pt x="122427" y="204342"/>
                  </a:lnTo>
                  <a:lnTo>
                    <a:pt x="89360" y="185308"/>
                  </a:lnTo>
                  <a:lnTo>
                    <a:pt x="84709" y="169290"/>
                  </a:lnTo>
                  <a:lnTo>
                    <a:pt x="81946" y="157168"/>
                  </a:lnTo>
                  <a:lnTo>
                    <a:pt x="53324" y="123253"/>
                  </a:lnTo>
                  <a:lnTo>
                    <a:pt x="33654" y="120396"/>
                  </a:lnTo>
                  <a:lnTo>
                    <a:pt x="32130" y="120396"/>
                  </a:lnTo>
                  <a:lnTo>
                    <a:pt x="32130" y="202819"/>
                  </a:lnTo>
                  <a:lnTo>
                    <a:pt x="0" y="202819"/>
                  </a:lnTo>
                  <a:lnTo>
                    <a:pt x="0" y="20954"/>
                  </a:lnTo>
                  <a:lnTo>
                    <a:pt x="32130" y="20954"/>
                  </a:lnTo>
                  <a:lnTo>
                    <a:pt x="32130" y="92837"/>
                  </a:lnTo>
                  <a:lnTo>
                    <a:pt x="34543" y="92837"/>
                  </a:lnTo>
                  <a:lnTo>
                    <a:pt x="73802" y="77960"/>
                  </a:lnTo>
                  <a:lnTo>
                    <a:pt x="85903" y="45545"/>
                  </a:lnTo>
                  <a:lnTo>
                    <a:pt x="88360" y="38354"/>
                  </a:lnTo>
                  <a:lnTo>
                    <a:pt x="111496" y="20060"/>
                  </a:lnTo>
                  <a:lnTo>
                    <a:pt x="119379" y="19558"/>
                  </a:lnTo>
                  <a:close/>
                </a:path>
                <a:path w="2124075" h="255269">
                  <a:moveTo>
                    <a:pt x="1751838" y="0"/>
                  </a:moveTo>
                  <a:lnTo>
                    <a:pt x="1754219" y="9834"/>
                  </a:lnTo>
                  <a:lnTo>
                    <a:pt x="1758505" y="16859"/>
                  </a:lnTo>
                  <a:lnTo>
                    <a:pt x="1764696" y="21074"/>
                  </a:lnTo>
                  <a:lnTo>
                    <a:pt x="1772792" y="22478"/>
                  </a:lnTo>
                  <a:lnTo>
                    <a:pt x="1780986" y="21078"/>
                  </a:lnTo>
                  <a:lnTo>
                    <a:pt x="1787096" y="16890"/>
                  </a:lnTo>
                  <a:lnTo>
                    <a:pt x="1791134" y="9941"/>
                  </a:lnTo>
                  <a:lnTo>
                    <a:pt x="1793113" y="253"/>
                  </a:lnTo>
                  <a:lnTo>
                    <a:pt x="1818386" y="5334"/>
                  </a:lnTo>
                  <a:lnTo>
                    <a:pt x="1795766" y="38042"/>
                  </a:lnTo>
                  <a:lnTo>
                    <a:pt x="1772030" y="43561"/>
                  </a:lnTo>
                  <a:lnTo>
                    <a:pt x="1763269" y="42945"/>
                  </a:lnTo>
                  <a:lnTo>
                    <a:pt x="1728283" y="14192"/>
                  </a:lnTo>
                  <a:lnTo>
                    <a:pt x="1725929" y="5334"/>
                  </a:lnTo>
                  <a:lnTo>
                    <a:pt x="1751838" y="0"/>
                  </a:lnTo>
                  <a:close/>
                </a:path>
                <a:path w="2124075" h="255269">
                  <a:moveTo>
                    <a:pt x="1242822" y="0"/>
                  </a:moveTo>
                  <a:lnTo>
                    <a:pt x="1245203" y="9834"/>
                  </a:lnTo>
                  <a:lnTo>
                    <a:pt x="1249489" y="16859"/>
                  </a:lnTo>
                  <a:lnTo>
                    <a:pt x="1255680" y="21074"/>
                  </a:lnTo>
                  <a:lnTo>
                    <a:pt x="1263777" y="22478"/>
                  </a:lnTo>
                  <a:lnTo>
                    <a:pt x="1271970" y="21078"/>
                  </a:lnTo>
                  <a:lnTo>
                    <a:pt x="1278080" y="16890"/>
                  </a:lnTo>
                  <a:lnTo>
                    <a:pt x="1282118" y="9941"/>
                  </a:lnTo>
                  <a:lnTo>
                    <a:pt x="1284097" y="253"/>
                  </a:lnTo>
                  <a:lnTo>
                    <a:pt x="1309370" y="5334"/>
                  </a:lnTo>
                  <a:lnTo>
                    <a:pt x="1286750" y="38042"/>
                  </a:lnTo>
                  <a:lnTo>
                    <a:pt x="1263014" y="43561"/>
                  </a:lnTo>
                  <a:lnTo>
                    <a:pt x="1254253" y="42945"/>
                  </a:lnTo>
                  <a:lnTo>
                    <a:pt x="1219267" y="14192"/>
                  </a:lnTo>
                  <a:lnTo>
                    <a:pt x="1216914" y="5334"/>
                  </a:lnTo>
                  <a:lnTo>
                    <a:pt x="1242822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0668">
              <a:solidFill>
                <a:schemeClr val="accent1">
                  <a:lumMod val="75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259636" y="2420873"/>
              <a:ext cx="6193155" cy="1656714"/>
            </a:xfrm>
            <a:custGeom>
              <a:avLst/>
              <a:gdLst/>
              <a:ahLst/>
              <a:cxnLst/>
              <a:rect l="l" t="t" r="r" b="b"/>
              <a:pathLst>
                <a:path w="6193155" h="1656714">
                  <a:moveTo>
                    <a:pt x="6192647" y="0"/>
                  </a:moveTo>
                  <a:lnTo>
                    <a:pt x="0" y="0"/>
                  </a:lnTo>
                  <a:lnTo>
                    <a:pt x="0" y="1656207"/>
                  </a:lnTo>
                  <a:lnTo>
                    <a:pt x="6192647" y="1656207"/>
                  </a:lnTo>
                  <a:lnTo>
                    <a:pt x="619264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366519" y="2443733"/>
            <a:ext cx="59804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800" spc="-10" dirty="0"/>
              <a:t>ИНВЕСТИЦИОННЫЙ ПАСПОРТ</a:t>
            </a:r>
            <a:endParaRPr sz="2800" dirty="0"/>
          </a:p>
          <a:p>
            <a:pPr algn="ctr">
              <a:lnSpc>
                <a:spcPct val="100000"/>
              </a:lnSpc>
            </a:pPr>
            <a:r>
              <a:rPr sz="2800" spc="-10" dirty="0"/>
              <a:t>МУНИЦИПАЛЬНОГО</a:t>
            </a:r>
            <a:r>
              <a:rPr sz="2800" spc="10" dirty="0"/>
              <a:t> </a:t>
            </a:r>
            <a:r>
              <a:rPr sz="2800" spc="-10" dirty="0"/>
              <a:t>ОБРАЗОВАНИЯ</a:t>
            </a:r>
            <a:endParaRPr sz="2800" dirty="0"/>
          </a:p>
        </p:txBody>
      </p:sp>
      <p:sp>
        <p:nvSpPr>
          <p:cNvPr id="12" name="object 12"/>
          <p:cNvSpPr txBox="1"/>
          <p:nvPr/>
        </p:nvSpPr>
        <p:spPr>
          <a:xfrm>
            <a:off x="2427223" y="3297428"/>
            <a:ext cx="38557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chemeClr val="accent1"/>
                </a:solidFill>
                <a:latin typeface="Trebuchet MS"/>
                <a:cs typeface="Trebuchet MS"/>
              </a:rPr>
              <a:t>«КАМЕНСКИЙ</a:t>
            </a:r>
            <a:r>
              <a:rPr sz="2800" b="1" spc="-8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chemeClr val="accent1"/>
                </a:solidFill>
                <a:latin typeface="Trebuchet MS"/>
                <a:cs typeface="Trebuchet MS"/>
              </a:rPr>
              <a:t>РАЙОН»</a:t>
            </a:r>
            <a:endParaRPr sz="28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03294" y="6047943"/>
            <a:ext cx="622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 smtClean="0">
                <a:solidFill>
                  <a:schemeClr val="accent1"/>
                </a:solidFill>
                <a:latin typeface="Trebuchet MS"/>
                <a:cs typeface="Trebuchet MS"/>
              </a:rPr>
              <a:t>202</a:t>
            </a:r>
            <a:r>
              <a:rPr lang="ru-RU" sz="2000" b="1" dirty="0" smtClean="0">
                <a:solidFill>
                  <a:schemeClr val="accent1"/>
                </a:solidFill>
                <a:latin typeface="Trebuchet MS"/>
                <a:cs typeface="Trebuchet MS"/>
              </a:rPr>
              <a:t>3</a:t>
            </a:r>
            <a:endParaRPr sz="20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21941" y="228218"/>
            <a:ext cx="3935984" cy="33832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89975" y="6456375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406" y="721233"/>
            <a:ext cx="7412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2004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rebuchet MS"/>
                <a:cs typeface="Trebuchet MS"/>
              </a:rPr>
              <a:t>Сельскохозяйственным</a:t>
            </a:r>
            <a:r>
              <a:rPr sz="1200" b="1" spc="4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производством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в</a:t>
            </a:r>
            <a:r>
              <a:rPr sz="1200" b="1" spc="-5" dirty="0">
                <a:latin typeface="Trebuchet MS"/>
                <a:cs typeface="Trebuchet MS"/>
              </a:rPr>
              <a:t> Каменском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районе</a:t>
            </a:r>
            <a:r>
              <a:rPr sz="1200" b="1" spc="2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занимается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15</a:t>
            </a:r>
            <a:r>
              <a:rPr sz="1200" b="1" spc="-5" dirty="0">
                <a:latin typeface="Trebuchet MS"/>
                <a:cs typeface="Trebuchet MS"/>
              </a:rPr>
              <a:t> предприятий,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48 </a:t>
            </a:r>
            <a:r>
              <a:rPr sz="1200" b="1" spc="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крестьянских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(фермерских)</a:t>
            </a:r>
            <a:r>
              <a:rPr sz="1200" b="1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хозяйств,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4757</a:t>
            </a:r>
            <a:r>
              <a:rPr sz="1200" b="1" spc="-2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личных</a:t>
            </a:r>
            <a:r>
              <a:rPr sz="1200" b="1" spc="1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подсобных</a:t>
            </a:r>
            <a:r>
              <a:rPr sz="1200" b="1" spc="1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хозяйств.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Численность</a:t>
            </a:r>
            <a:r>
              <a:rPr sz="1200" b="1" spc="5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работников </a:t>
            </a:r>
            <a:r>
              <a:rPr sz="1200" b="1" spc="-34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занятых сельхозпроизводством</a:t>
            </a:r>
            <a:r>
              <a:rPr sz="1200" b="1" spc="30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составила</a:t>
            </a:r>
            <a:r>
              <a:rPr sz="1200" b="1" spc="1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более</a:t>
            </a:r>
            <a:r>
              <a:rPr sz="1200" b="1" spc="20" dirty="0">
                <a:latin typeface="Trebuchet MS"/>
                <a:cs typeface="Trebuchet MS"/>
              </a:rPr>
              <a:t> </a:t>
            </a:r>
            <a:r>
              <a:rPr sz="1200" b="1" dirty="0">
                <a:latin typeface="Trebuchet MS"/>
                <a:cs typeface="Trebuchet MS"/>
              </a:rPr>
              <a:t>1158</a:t>
            </a:r>
            <a:r>
              <a:rPr sz="1200" b="1" spc="-25" dirty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человек.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77715" y="1259658"/>
            <a:ext cx="1403350" cy="75882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158</a:t>
            </a:r>
            <a:r>
              <a:rPr sz="18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110</a:t>
            </a:r>
            <a:r>
              <a:rPr sz="1800" b="1" spc="-45" dirty="0" smtClean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800" b="1" dirty="0">
                <a:solidFill>
                  <a:srgbClr val="C00000"/>
                </a:solidFill>
                <a:latin typeface="Trebuchet MS"/>
                <a:cs typeface="Trebuchet MS"/>
              </a:rPr>
              <a:t>га</a:t>
            </a:r>
            <a:endParaRPr sz="1800" dirty="0">
              <a:latin typeface="Trebuchet MS"/>
              <a:cs typeface="Trebuchet MS"/>
            </a:endParaRPr>
          </a:p>
          <a:p>
            <a:pPr marL="82550" marR="5080">
              <a:lnSpc>
                <a:spcPct val="100000"/>
              </a:lnSpc>
              <a:spcBef>
                <a:spcPts val="110"/>
              </a:spcBef>
            </a:pPr>
            <a:r>
              <a:rPr sz="1400" spc="-5" dirty="0">
                <a:latin typeface="Trebuchet MS"/>
                <a:cs typeface="Trebuchet MS"/>
              </a:rPr>
              <a:t>Общая</a:t>
            </a:r>
            <a:r>
              <a:rPr sz="1400" spc="-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площадь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Пашни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6205473" y="1295857"/>
            <a:ext cx="1709420" cy="722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45"/>
              </a:lnSpc>
              <a:spcBef>
                <a:spcPts val="100"/>
              </a:spcBef>
            </a:pPr>
            <a:r>
              <a:rPr lang="ru-RU" sz="1800" b="1" dirty="0" smtClean="0">
                <a:solidFill>
                  <a:srgbClr val="C00000"/>
                </a:solidFill>
                <a:latin typeface="Trebuchet MS"/>
                <a:cs typeface="Trebuchet MS"/>
              </a:rPr>
              <a:t>5 809 </a:t>
            </a:r>
            <a:r>
              <a:rPr sz="1800" b="1" spc="-5" dirty="0" err="1" smtClean="0">
                <a:solidFill>
                  <a:srgbClr val="C00000"/>
                </a:solidFill>
                <a:latin typeface="Trebuchet MS"/>
                <a:cs typeface="Trebuchet MS"/>
              </a:rPr>
              <a:t>голов</a:t>
            </a:r>
            <a:endParaRPr sz="1800" dirty="0">
              <a:latin typeface="Trebuchet MS"/>
              <a:cs typeface="Trebuchet MS"/>
            </a:endParaRPr>
          </a:p>
          <a:p>
            <a:pPr marL="42545" marR="5080">
              <a:lnSpc>
                <a:spcPts val="1680"/>
              </a:lnSpc>
              <a:spcBef>
                <a:spcPts val="40"/>
              </a:spcBef>
            </a:pPr>
            <a:r>
              <a:rPr sz="1400" dirty="0">
                <a:latin typeface="Trebuchet MS"/>
                <a:cs typeface="Trebuchet MS"/>
              </a:rPr>
              <a:t>Поголовье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крупного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рогатого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скота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38191" y="2934970"/>
            <a:ext cx="1008380" cy="5962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36220" marR="5080" indent="-224154">
              <a:lnSpc>
                <a:spcPts val="209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150</a:t>
            </a:r>
            <a:r>
              <a:rPr sz="2000" spc="-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тыс. </a:t>
            </a:r>
            <a:r>
              <a:rPr sz="2000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тонн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90694" y="4172203"/>
            <a:ext cx="1103630" cy="59626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83845" marR="5080" indent="-271780">
              <a:lnSpc>
                <a:spcPts val="2090"/>
              </a:lnSpc>
              <a:spcBef>
                <a:spcPts val="430"/>
              </a:spcBef>
            </a:pP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10,6</a:t>
            </a:r>
            <a:r>
              <a:rPr sz="2000" spc="-10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тыс. </a:t>
            </a:r>
            <a:r>
              <a:rPr sz="2000" spc="-5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тонн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713992" y="2835020"/>
            <a:ext cx="12915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r>
              <a:rPr lang="ru-RU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261</a:t>
            </a:r>
            <a:r>
              <a:rPr sz="20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голов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713992" y="3843909"/>
            <a:ext cx="1291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1945</a:t>
            </a:r>
            <a:r>
              <a:rPr sz="20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голов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713992" y="4852542"/>
            <a:ext cx="12915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r>
              <a:rPr lang="ru-RU" sz="2000" dirty="0" smtClean="0">
                <a:solidFill>
                  <a:srgbClr val="FFFFFF"/>
                </a:solidFill>
                <a:latin typeface="Trebuchet MS"/>
                <a:cs typeface="Trebuchet MS"/>
              </a:rPr>
              <a:t>627</a:t>
            </a:r>
            <a:r>
              <a:rPr sz="2000" spc="-10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rebuchet MS"/>
                <a:cs typeface="Trebuchet MS"/>
              </a:rPr>
              <a:t>голов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50442" y="1565528"/>
            <a:ext cx="2486025" cy="6597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8645" marR="508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Общая </a:t>
            </a:r>
            <a:r>
              <a:rPr sz="1400" dirty="0">
                <a:latin typeface="Trebuchet MS"/>
                <a:cs typeface="Trebuchet MS"/>
              </a:rPr>
              <a:t>площадь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 err="1">
                <a:latin typeface="Trebuchet MS"/>
                <a:cs typeface="Trebuchet MS"/>
              </a:rPr>
              <a:t>сельскохозяйственных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dirty="0" err="1" smtClean="0">
                <a:latin typeface="Trebuchet MS"/>
                <a:cs typeface="Trebuchet MS"/>
              </a:rPr>
              <a:t>угодий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717640" y="1253124"/>
            <a:ext cx="1497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245 787 га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3">
            <a:clrChange>
              <a:clrFrom>
                <a:srgbClr val="90C226"/>
              </a:clrFrom>
              <a:clrTo>
                <a:srgbClr val="90C22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19" y="2457758"/>
            <a:ext cx="4702575" cy="310313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>
            <a:clrChange>
              <a:clrFrom>
                <a:srgbClr val="90C226"/>
              </a:clrFrom>
              <a:clrTo>
                <a:srgbClr val="90C22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3949" y="2452891"/>
            <a:ext cx="4701418" cy="3108003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90600" y="5602904"/>
            <a:ext cx="3699371" cy="121696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22258" y="5494665"/>
            <a:ext cx="3036071" cy="70719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30857" y="6118017"/>
            <a:ext cx="3036071" cy="676715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364" y="2166608"/>
            <a:ext cx="3298206" cy="43299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5521" y="2139150"/>
            <a:ext cx="3529846" cy="4453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027EB-F0AB-4BAD-815F-AD2F6741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6447501" cy="990600"/>
          </a:xfrm>
        </p:spPr>
        <p:txBody>
          <a:bodyPr>
            <a:normAutofit fontScale="90000"/>
          </a:bodyPr>
          <a:lstStyle/>
          <a:p>
            <a:pPr indent="337661"/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Потребительский рынок и предпринимательство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510CAE-7F26-4DDA-AC9D-3F04D242441C}"/>
              </a:ext>
            </a:extLst>
          </p:cNvPr>
          <p:cNvSpPr/>
          <p:nvPr/>
        </p:nvSpPr>
        <p:spPr>
          <a:xfrm>
            <a:off x="533400" y="1741750"/>
            <a:ext cx="5852851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районе:  42 – продовольственных магазинов, 121  –  не продовольственных, 200 – смешанных. Общая площадь магазинов – 56008,1 кв.м. </a:t>
            </a:r>
          </a:p>
          <a:p>
            <a:pPr algn="just" defTabSz="3429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Количество нестационарных торговых объектов  - 66. </a:t>
            </a:r>
          </a:p>
          <a:p>
            <a:pPr algn="just" defTabSz="342900">
              <a:lnSpc>
                <a:spcPct val="115000"/>
              </a:lnSpc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Сеть общественного питания включает 29 объектов на 1163 посадочных места.</a:t>
            </a:r>
          </a:p>
          <a:p>
            <a:pPr algn="just" defTabSz="3429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Объектов бытового обслуживания – 230 единиц. </a:t>
            </a:r>
          </a:p>
          <a:p>
            <a:pPr algn="just" defTabSz="34290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районе организована постоянно действующая универсальная ярмарка на 147 мест. Действует крытый розничный рынок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32841FA-D85B-4A8A-9503-35669203B6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18" b="97555" l="10000" r="96094">
                        <a14:foregroundMark x1="73854" y1="15261" x2="73854" y2="15261"/>
                        <a14:foregroundMark x1="80104" y1="35160" x2="80104" y2="351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156719"/>
            <a:ext cx="1717181" cy="106071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B2DB1C-4918-4BB2-9F3F-C3BCB0159A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4933620"/>
            <a:ext cx="2555288" cy="12838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6DB513B-D22A-4A53-9B3D-9A94AAB037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9583" y1="46417" x2="39583" y2="46417"/>
                        <a14:foregroundMark x1="31083" y1="22667" x2="31083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95" y="4424904"/>
            <a:ext cx="1283816" cy="128381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67D3D3F-1C4A-4136-9C5A-2745687FC9F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3143" y="3844592"/>
            <a:ext cx="1407319" cy="3786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D5C2A5-21AD-443F-A3FE-76628F7EF02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629400" y="1842952"/>
            <a:ext cx="2392119" cy="107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25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erlock.ru/images/articles/9145821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3196530"/>
            <a:ext cx="3145831" cy="147460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3000" y="178658"/>
            <a:ext cx="7164287" cy="108012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районного бюджета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200" y="5413632"/>
            <a:ext cx="80354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930 195,1 тыс. руб. 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безвозмездные поступления из краевого и федерального  бюджетов </a:t>
            </a:r>
          </a:p>
          <a:p>
            <a:pPr defTabSz="34290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255 566,5 тыс. руб.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– субсидии </a:t>
            </a:r>
          </a:p>
          <a:p>
            <a:pPr defTabSz="342900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144 967,3 тыс. руб.  -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дотация на сбалансированность бюджета 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23529" y="1954289"/>
            <a:ext cx="288032" cy="216024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23529" y="2332331"/>
            <a:ext cx="288032" cy="216024"/>
          </a:xfrm>
          <a:prstGeom prst="ellipse">
            <a:avLst/>
          </a:prstGeom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1916832"/>
            <a:ext cx="34563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ru-RU" sz="1500" b="1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33,4%</a:t>
            </a:r>
            <a:r>
              <a:rPr lang="ru-RU" sz="1500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доля налоговых и неналоговых доходов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2332331"/>
            <a:ext cx="28512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42900"/>
            <a:r>
              <a:rPr lang="ru-RU" sz="1500" b="1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66,6 % 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доля средств краевого</a:t>
            </a:r>
          </a:p>
          <a:p>
            <a:pPr defTabSz="342900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бюджета и иных безвозмездных </a:t>
            </a:r>
          </a:p>
          <a:p>
            <a:pPr defTabSz="342900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поступлений 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573088973"/>
              </p:ext>
            </p:extLst>
          </p:nvPr>
        </p:nvGraphicFramePr>
        <p:xfrm>
          <a:off x="2627783" y="1600200"/>
          <a:ext cx="6245901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57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404442"/>
              </p:ext>
            </p:extLst>
          </p:nvPr>
        </p:nvGraphicFramePr>
        <p:xfrm>
          <a:off x="611560" y="566682"/>
          <a:ext cx="8352928" cy="5986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696744" cy="9906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Структура расходов районного бюджета за 2023 г.( тыс.руб.)</a:t>
            </a:r>
          </a:p>
        </p:txBody>
      </p:sp>
    </p:spTree>
    <p:extLst>
      <p:ext uri="{BB962C8B-B14F-4D97-AF65-F5344CB8AC3E}">
        <p14:creationId xmlns:p14="http://schemas.microsoft.com/office/powerpoint/2010/main" val="229253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C1FCC0-58C2-4ED0-859E-2B19BFC61A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6194" y="2887089"/>
            <a:ext cx="969206" cy="3970911"/>
          </a:xfrm>
          <a:prstGeom prst="rect">
            <a:avLst/>
          </a:prstGeom>
        </p:spPr>
      </p:pic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C10000E6-2579-451B-AAD2-35ECA73C6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35254"/>
            <a:ext cx="6447501" cy="80811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294F5FE-BA1A-4C44-91EA-89E53925F57F}"/>
              </a:ext>
            </a:extLst>
          </p:cNvPr>
          <p:cNvSpPr/>
          <p:nvPr/>
        </p:nvSpPr>
        <p:spPr>
          <a:xfrm>
            <a:off x="690100" y="4475809"/>
            <a:ext cx="7408718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37661" algn="just" defTabSz="342900"/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 defTabSz="342900"/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7661" algn="just" defTabSz="342900">
              <a:lnSpc>
                <a:spcPct val="115000"/>
              </a:lnSpc>
            </a:pP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15 молодых специалистов, впервые приступившие к работе в образовательных учреждениях, получили 280 тыс. рублей - муниципальные «подъемные» в размере от 15 до 40 тыс. рублей. На условиях целевого приёма обучаются 7 человек из Каменского района. В целях поддержки обучающемуся по очной форме обучения, производится ежемесячная выплата денежных средств в размере 1000 рублей в месяц в течение учебного года из средств муниципального бюджета.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39481" y="2418033"/>
            <a:ext cx="715933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обучающихся в муниципальных образовательных учреждениях:</a:t>
            </a:r>
          </a:p>
          <a:p>
            <a:pPr defTabSz="342900"/>
            <a:r>
              <a:rPr lang="ru-RU" sz="135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школы -5610 человек;                            ДОУ – 1607 детей;                             КМОЦ- 939 человек </a:t>
            </a:r>
          </a:p>
          <a:p>
            <a:pPr defTabSz="342900"/>
            <a:endParaRPr lang="ru-RU" sz="1350" dirty="0">
              <a:solidFill>
                <a:prstClr val="black"/>
              </a:solidFill>
              <a:latin typeface="Trebuchet M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A92AEF-2D9E-4373-BC38-0BBD0B0A8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55" y="3247370"/>
            <a:ext cx="2026228" cy="1257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30CF79-7FDC-4580-9199-4019C8070A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470" y="3286066"/>
            <a:ext cx="2244134" cy="121892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39C82DE-DC5C-49E5-ACDA-34D074C35F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66" y="3257761"/>
            <a:ext cx="2334614" cy="1246909"/>
          </a:xfrm>
          <a:prstGeom prst="rect">
            <a:avLst/>
          </a:prstGeom>
        </p:spPr>
      </p:pic>
      <p:sp>
        <p:nvSpPr>
          <p:cNvPr id="10" name="object 32"/>
          <p:cNvSpPr txBox="1"/>
          <p:nvPr/>
        </p:nvSpPr>
        <p:spPr>
          <a:xfrm>
            <a:off x="640362" y="619366"/>
            <a:ext cx="6369444" cy="211532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00" b="1" spc="-5" dirty="0">
                <a:solidFill>
                  <a:srgbClr val="C00000"/>
                </a:solidFill>
                <a:latin typeface="Trebuchet MS"/>
                <a:cs typeface="Trebuchet MS"/>
              </a:rPr>
              <a:t>В</a:t>
            </a:r>
            <a:r>
              <a:rPr sz="1200" b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rebuchet MS"/>
                <a:cs typeface="Trebuchet MS"/>
              </a:rPr>
              <a:t>систему</a:t>
            </a:r>
            <a:r>
              <a:rPr sz="1200" b="1" spc="-1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rebuchet MS"/>
                <a:cs typeface="Trebuchet MS"/>
              </a:rPr>
              <a:t>образования</a:t>
            </a:r>
            <a:r>
              <a:rPr sz="1200" b="1" spc="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spc="-10" dirty="0">
                <a:solidFill>
                  <a:srgbClr val="C00000"/>
                </a:solidFill>
                <a:latin typeface="Trebuchet MS"/>
                <a:cs typeface="Trebuchet MS"/>
              </a:rPr>
              <a:t>входят</a:t>
            </a:r>
            <a:r>
              <a:rPr sz="1200" b="1" spc="5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1200" b="1" spc="-5" dirty="0">
                <a:solidFill>
                  <a:srgbClr val="C00000"/>
                </a:solidFill>
                <a:latin typeface="Trebuchet MS"/>
                <a:cs typeface="Trebuchet MS"/>
              </a:rPr>
              <a:t>23 учреждения:</a:t>
            </a:r>
            <a:endParaRPr sz="12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 dirty="0">
              <a:solidFill>
                <a:srgbClr val="C00000"/>
              </a:solidFill>
              <a:latin typeface="Trebuchet MS"/>
              <a:cs typeface="Trebuchet MS"/>
            </a:endParaRPr>
          </a:p>
          <a:p>
            <a:pPr marL="448309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15</a:t>
            </a:r>
            <a:r>
              <a:rPr sz="1200" b="1" spc="-30" dirty="0">
                <a:latin typeface="Times New Roman"/>
                <a:cs typeface="Times New Roman"/>
              </a:rPr>
              <a:t> </a:t>
            </a:r>
            <a:r>
              <a:rPr sz="1200" b="1" spc="-10" dirty="0" err="1">
                <a:latin typeface="Times New Roman"/>
                <a:cs typeface="Times New Roman"/>
              </a:rPr>
              <a:t>общеобразовательных</a:t>
            </a:r>
            <a:r>
              <a:rPr sz="1200" b="1" spc="-55" dirty="0">
                <a:latin typeface="Times New Roman"/>
                <a:cs typeface="Times New Roman"/>
              </a:rPr>
              <a:t> </a:t>
            </a:r>
            <a:r>
              <a:rPr sz="1200" b="1" spc="-5" dirty="0" err="1" smtClean="0">
                <a:latin typeface="Times New Roman"/>
                <a:cs typeface="Times New Roman"/>
              </a:rPr>
              <a:t>организации</a:t>
            </a:r>
            <a:endParaRPr lang="ru-RU" sz="1200" b="1" spc="-5" dirty="0" smtClean="0">
              <a:latin typeface="Times New Roman"/>
              <a:cs typeface="Times New Roman"/>
            </a:endParaRPr>
          </a:p>
          <a:p>
            <a:pPr marL="448309"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448309" marR="3460750">
              <a:lnSpc>
                <a:spcPts val="1560"/>
              </a:lnSpc>
            </a:pPr>
            <a:r>
              <a:rPr sz="1200" b="1" dirty="0">
                <a:latin typeface="Times New Roman"/>
                <a:cs typeface="Times New Roman"/>
              </a:rPr>
              <a:t>7 </a:t>
            </a:r>
            <a:r>
              <a:rPr sz="1200" b="1" spc="-10" dirty="0">
                <a:latin typeface="Times New Roman"/>
                <a:cs typeface="Times New Roman"/>
              </a:rPr>
              <a:t>дошкольных </a:t>
            </a:r>
            <a:r>
              <a:rPr sz="1200" b="1" spc="-10" dirty="0" err="1">
                <a:latin typeface="Times New Roman"/>
                <a:cs typeface="Times New Roman"/>
              </a:rPr>
              <a:t>образовательных</a:t>
            </a:r>
            <a:r>
              <a:rPr sz="1200" b="1" spc="-10" dirty="0">
                <a:latin typeface="Times New Roman"/>
                <a:cs typeface="Times New Roman"/>
              </a:rPr>
              <a:t> </a:t>
            </a:r>
            <a:r>
              <a:rPr sz="1200" b="1" spc="-360" dirty="0">
                <a:latin typeface="Times New Roman"/>
                <a:cs typeface="Times New Roman"/>
              </a:rPr>
              <a:t> </a:t>
            </a:r>
            <a:r>
              <a:rPr sz="1200" b="1" spc="-5" dirty="0" err="1" smtClean="0">
                <a:latin typeface="Times New Roman"/>
                <a:cs typeface="Times New Roman"/>
              </a:rPr>
              <a:t>организаций</a:t>
            </a:r>
            <a:endParaRPr lang="ru-RU" sz="1200" b="1" spc="-5" dirty="0" smtClean="0">
              <a:latin typeface="Times New Roman"/>
              <a:cs typeface="Times New Roman"/>
            </a:endParaRPr>
          </a:p>
          <a:p>
            <a:pPr marL="448309" marR="3460750">
              <a:lnSpc>
                <a:spcPts val="156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448309" marR="3563620">
              <a:lnSpc>
                <a:spcPts val="1560"/>
              </a:lnSpc>
            </a:pPr>
            <a:r>
              <a:rPr sz="1200" b="1" dirty="0">
                <a:latin typeface="Times New Roman"/>
                <a:cs typeface="Times New Roman"/>
              </a:rPr>
              <a:t>1</a:t>
            </a:r>
            <a:r>
              <a:rPr sz="1200" b="1" spc="-1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учреждение</a:t>
            </a:r>
            <a:r>
              <a:rPr sz="1200" b="1" spc="25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дополнительного </a:t>
            </a:r>
            <a:r>
              <a:rPr sz="1200" b="1" spc="-360" dirty="0">
                <a:latin typeface="Times New Roman"/>
                <a:cs typeface="Times New Roman"/>
              </a:rPr>
              <a:t> </a:t>
            </a:r>
            <a:r>
              <a:rPr sz="1200" b="1" spc="-10" dirty="0">
                <a:latin typeface="Times New Roman"/>
                <a:cs typeface="Times New Roman"/>
              </a:rPr>
              <a:t>образования</a:t>
            </a: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811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12F2E8-ABCC-45F4-9569-B596FCE2F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2045" y="1609222"/>
            <a:ext cx="1828958" cy="418371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2D49CB-718C-4F36-BE25-A1DF7000308D}"/>
              </a:ext>
            </a:extLst>
          </p:cNvPr>
          <p:cNvSpPr/>
          <p:nvPr/>
        </p:nvSpPr>
        <p:spPr>
          <a:xfrm>
            <a:off x="2241003" y="194762"/>
            <a:ext cx="3328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42900"/>
            <a:r>
              <a:rPr lang="ru-RU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ebuchet MS"/>
              </a:rPr>
              <a:t>Культура</a:t>
            </a:r>
            <a:endParaRPr lang="ru-RU" sz="3600" b="1" dirty="0">
              <a:solidFill>
                <a:srgbClr val="54A021"/>
              </a:solidFill>
              <a:latin typeface="Trebuchet MS"/>
            </a:endParaRPr>
          </a:p>
        </p:txBody>
      </p:sp>
      <p:pic>
        <p:nvPicPr>
          <p:cNvPr id="7" name="Рисунок 6" descr="C:\Users\User\Desktop\-5467663101076818085_12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109" y="2623705"/>
            <a:ext cx="1921382" cy="1610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User\Desktop\IMG_20230622_091745_4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955" y="4342302"/>
            <a:ext cx="1922318" cy="1409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User\Desktop\photo_11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738" y="1127414"/>
            <a:ext cx="1983535" cy="1402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904009" y="1896341"/>
            <a:ext cx="50368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b="1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2025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проведено мероприятий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3227" y="2176896"/>
            <a:ext cx="7512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/>
            <a:r>
              <a:rPr lang="ru-RU" b="1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214 390</a:t>
            </a:r>
            <a:r>
              <a:rPr lang="ru-RU" dirty="0">
                <a:solidFill>
                  <a:srgbClr val="54A021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жителей и гостей района посетило данные </a:t>
            </a:r>
          </a:p>
          <a:p>
            <a:pPr defTabSz="342900"/>
            <a:r>
              <a:rPr lang="ru-RU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мероприятия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00101" y="2914650"/>
            <a:ext cx="59539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/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КАИП на 2024 год поданы заявки на «Ремонтно-реставрационные работы крыши памятника градостроительства и архитектуры «Торговый дом А.И. </a:t>
            </a:r>
            <a:r>
              <a:rPr lang="ru-RU" sz="15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 и «Капитальный ремонт здания Дома культуры железнодорожников» 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862446" y="3964132"/>
            <a:ext cx="5725391" cy="1870364"/>
          </a:xfrm>
        </p:spPr>
        <p:txBody>
          <a:bodyPr>
            <a:normAutofit/>
          </a:bodyPr>
          <a:lstStyle/>
          <a:p>
            <a:pPr algn="just"/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Центральная районная библиотека им.М.Ф. Борисова стала победителем Президентского фонда культурных инициатив с проектом «Смотри! Это мой город!». Федеральные  средства будут направлены на приобретения оборудования и программного обеспечения для создания 3D экскурсий по городу.</a:t>
            </a:r>
          </a:p>
        </p:txBody>
      </p:sp>
    </p:spTree>
    <p:extLst>
      <p:ext uri="{BB962C8B-B14F-4D97-AF65-F5344CB8AC3E}">
        <p14:creationId xmlns:p14="http://schemas.microsoft.com/office/powerpoint/2010/main" val="2846175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78711"/>
            <a:ext cx="6768752" cy="65638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3" y="1754814"/>
            <a:ext cx="2475506" cy="1405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52600" y="898617"/>
            <a:ext cx="41044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1200" b="1" dirty="0">
                <a:ln/>
                <a:latin typeface="Times New Roman" pitchFamily="18" charset="0"/>
                <a:cs typeface="Times New Roman" pitchFamily="18" charset="0"/>
              </a:rPr>
              <a:t>Удельный вес населения, систематически занимающихся физической культурой и спортом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95400" y="982427"/>
            <a:ext cx="79208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57%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465" y="3505200"/>
            <a:ext cx="144016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26" name="TextBox 25"/>
          <p:cNvSpPr txBox="1"/>
          <p:nvPr/>
        </p:nvSpPr>
        <p:spPr>
          <a:xfrm>
            <a:off x="945573" y="5093955"/>
            <a:ext cx="51385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 </a:t>
            </a:r>
          </a:p>
          <a:p>
            <a:endParaRPr lang="ru-RU" sz="1050" dirty="0"/>
          </a:p>
          <a:p>
            <a:endParaRPr lang="ru-RU" sz="1050" dirty="0"/>
          </a:p>
          <a:p>
            <a:endParaRPr lang="ru-RU" sz="105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580388" y="1462006"/>
            <a:ext cx="568863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Структура расходов МП "Развитие физической культуры </a:t>
            </a:r>
          </a:p>
          <a:p>
            <a:pPr algn="ctr"/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и спорта в  Каменском районе"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2023 году</a:t>
            </a:r>
          </a:p>
          <a:p>
            <a:pPr algn="ctr"/>
            <a:r>
              <a:rPr lang="ru-RU" sz="1400" u="sng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18 910,7 тыс.руб.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14936,5 тыс. руб. - средства краевого бюджета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3424,2 тыс. руб. - средства районного бюджета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550,0 тыс. руб. - средства бюджета городского поселения </a:t>
            </a:r>
            <a:endParaRPr lang="ru-RU" sz="1400" u="sng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00192" y="3374994"/>
            <a:ext cx="2592288" cy="22852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 2023 год проведено 101 спортивно-массовое мероприятие, в том числе: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Всероссийская массовая лыжная гонка «Лыжня России;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соревнования по мини-футболу среди несовершеннолетних находящихся в социально опасном положении:</a:t>
            </a:r>
          </a:p>
          <a:p>
            <a:pPr algn="just">
              <a:buFontTx/>
              <a:buChar char="-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факельная спортивная эстафета «Бег Гармонии» и т.д.</a:t>
            </a:r>
          </a:p>
          <a:p>
            <a:pPr algn="just"/>
            <a:endParaRPr lang="ru-RU" sz="105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54240" y="3374994"/>
            <a:ext cx="5340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 рамках КАИП  продолжился капитальный ремонт здания МБУ СП «Каменская спортивная школа».  На эти цели из краевого бюджета были выделены денежные средства в размере 14 167,9 тыс. руб., из районного бюджета 1574,2 тыс. рублей.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Установлен спортивный комплекс для занятия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воркаутом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 ул. Каменская 122; ул. Строительная 7 – спортивный клуб «Боец», Куйбышева 48А - территория МБОУ «СОШ №1» 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рамкам подпрограммы «Развитие спорта высших достижений и системы подготовки спортивного резерва»  для муниципальных учреждений приобретен спортивный инвентарь 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771" y="4559508"/>
            <a:ext cx="144016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6" name="Прямоугольник 15"/>
          <p:cNvSpPr/>
          <p:nvPr/>
        </p:nvSpPr>
        <p:spPr>
          <a:xfrm>
            <a:off x="518771" y="5409281"/>
            <a:ext cx="144016" cy="108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350441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48027" y="274447"/>
            <a:ext cx="4069842" cy="4297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863854"/>
            <a:ext cx="6234430" cy="548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0" marR="160655" indent="-266700">
              <a:lnSpc>
                <a:spcPct val="100000"/>
              </a:lnSpc>
              <a:spcBef>
                <a:spcPts val="95"/>
              </a:spcBef>
              <a:tabLst>
                <a:tab pos="278765" algn="l"/>
              </a:tabLst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300" spc="114" dirty="0">
                <a:latin typeface="Lucida Sans Unicode"/>
                <a:cs typeface="Lucida Sans Unicode"/>
              </a:rPr>
              <a:t>В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це</a:t>
            </a:r>
            <a:r>
              <a:rPr sz="1300" spc="-50" dirty="0">
                <a:latin typeface="Lucida Sans Unicode"/>
                <a:cs typeface="Lucida Sans Unicode"/>
              </a:rPr>
              <a:t>л</a:t>
            </a:r>
            <a:r>
              <a:rPr sz="1300" spc="35" dirty="0">
                <a:latin typeface="Lucida Sans Unicode"/>
                <a:cs typeface="Lucida Sans Unicode"/>
              </a:rPr>
              <a:t>я</a:t>
            </a:r>
            <a:r>
              <a:rPr sz="1300" spc="-150" dirty="0">
                <a:latin typeface="Lucida Sans Unicode"/>
                <a:cs typeface="Lucida Sans Unicode"/>
              </a:rPr>
              <a:t>х</a:t>
            </a:r>
            <a:r>
              <a:rPr sz="1300" spc="-6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обесп</a:t>
            </a:r>
            <a:r>
              <a:rPr sz="1300" spc="-5" dirty="0">
                <a:latin typeface="Lucida Sans Unicode"/>
                <a:cs typeface="Lucida Sans Unicode"/>
              </a:rPr>
              <a:t>е</a:t>
            </a:r>
            <a:r>
              <a:rPr sz="1300" dirty="0">
                <a:latin typeface="Lucida Sans Unicode"/>
                <a:cs typeface="Lucida Sans Unicode"/>
              </a:rPr>
              <a:t>ч</a:t>
            </a:r>
            <a:r>
              <a:rPr sz="1300" spc="-55" dirty="0">
                <a:latin typeface="Lucida Sans Unicode"/>
                <a:cs typeface="Lucida Sans Unicode"/>
              </a:rPr>
              <a:t>ен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35" dirty="0">
                <a:latin typeface="Lucida Sans Unicode"/>
                <a:cs typeface="Lucida Sans Unicode"/>
              </a:rPr>
              <a:t>я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155" dirty="0">
                <a:latin typeface="Lucida Sans Unicode"/>
                <a:cs typeface="Lucida Sans Unicode"/>
              </a:rPr>
              <a:t>г</a:t>
            </a:r>
            <a:r>
              <a:rPr sz="1300" spc="-60" dirty="0">
                <a:latin typeface="Lucida Sans Unicode"/>
                <a:cs typeface="Lucida Sans Unicode"/>
              </a:rPr>
              <a:t>осударс</a:t>
            </a:r>
            <a:r>
              <a:rPr sz="1300" spc="-45" dirty="0">
                <a:latin typeface="Lucida Sans Unicode"/>
                <a:cs typeface="Lucida Sans Unicode"/>
              </a:rPr>
              <a:t>т</a:t>
            </a:r>
            <a:r>
              <a:rPr sz="1300" dirty="0">
                <a:latin typeface="Lucida Sans Unicode"/>
                <a:cs typeface="Lucida Sans Unicode"/>
              </a:rPr>
              <a:t>в</a:t>
            </a:r>
            <a:r>
              <a:rPr sz="1300" spc="-55" dirty="0">
                <a:latin typeface="Lucida Sans Unicode"/>
                <a:cs typeface="Lucida Sans Unicode"/>
              </a:rPr>
              <a:t>ен</a:t>
            </a:r>
            <a:r>
              <a:rPr sz="1300" spc="-100" dirty="0">
                <a:latin typeface="Lucida Sans Unicode"/>
                <a:cs typeface="Lucida Sans Unicode"/>
              </a:rPr>
              <a:t>н</a:t>
            </a:r>
            <a:r>
              <a:rPr sz="1300" spc="-20" dirty="0">
                <a:latin typeface="Lucida Sans Unicode"/>
                <a:cs typeface="Lucida Sans Unicode"/>
              </a:rPr>
              <a:t>ы</a:t>
            </a:r>
            <a:r>
              <a:rPr sz="1300" spc="-150" dirty="0">
                <a:latin typeface="Lucida Sans Unicode"/>
                <a:cs typeface="Lucida Sans Unicode"/>
              </a:rPr>
              <a:t>х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spc="-114" dirty="0">
                <a:latin typeface="Lucida Sans Unicode"/>
                <a:cs typeface="Lucida Sans Unicode"/>
              </a:rPr>
              <a:t>п</a:t>
            </a:r>
            <a:r>
              <a:rPr sz="1300" spc="-75" dirty="0">
                <a:latin typeface="Lucida Sans Unicode"/>
                <a:cs typeface="Lucida Sans Unicode"/>
              </a:rPr>
              <a:t>ол</a:t>
            </a:r>
            <a:r>
              <a:rPr sz="1300" spc="-65" dirty="0">
                <a:latin typeface="Lucida Sans Unicode"/>
                <a:cs typeface="Lucida Sans Unicode"/>
              </a:rPr>
              <a:t>н</a:t>
            </a:r>
            <a:r>
              <a:rPr sz="1300" spc="-60" dirty="0">
                <a:latin typeface="Lucida Sans Unicode"/>
                <a:cs typeface="Lucida Sans Unicode"/>
              </a:rPr>
              <a:t>омо</a:t>
            </a:r>
            <a:r>
              <a:rPr sz="1300" spc="-40" dirty="0">
                <a:latin typeface="Lucida Sans Unicode"/>
                <a:cs typeface="Lucida Sans Unicode"/>
              </a:rPr>
              <a:t>ч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-90" dirty="0">
                <a:latin typeface="Lucida Sans Unicode"/>
                <a:cs typeface="Lucida Sans Unicode"/>
              </a:rPr>
              <a:t>й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14" dirty="0">
                <a:latin typeface="Lucida Sans Unicode"/>
                <a:cs typeface="Lucida Sans Unicode"/>
              </a:rPr>
              <a:t>п</a:t>
            </a:r>
            <a:r>
              <a:rPr sz="1300" spc="-80" dirty="0">
                <a:latin typeface="Lucida Sans Unicode"/>
                <a:cs typeface="Lucida Sans Unicode"/>
              </a:rPr>
              <a:t>о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со</a:t>
            </a:r>
            <a:r>
              <a:rPr sz="1300" spc="-50" dirty="0">
                <a:latin typeface="Lucida Sans Unicode"/>
                <a:cs typeface="Lucida Sans Unicode"/>
              </a:rPr>
              <a:t>з</a:t>
            </a:r>
            <a:r>
              <a:rPr sz="1300" spc="-75" dirty="0">
                <a:latin typeface="Lucida Sans Unicode"/>
                <a:cs typeface="Lucida Sans Unicode"/>
              </a:rPr>
              <a:t>дан</a:t>
            </a:r>
            <a:r>
              <a:rPr sz="1300" spc="-95" dirty="0">
                <a:latin typeface="Lucida Sans Unicode"/>
                <a:cs typeface="Lucida Sans Unicode"/>
              </a:rPr>
              <a:t>ию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усл</a:t>
            </a:r>
            <a:r>
              <a:rPr sz="1300" spc="-45" dirty="0">
                <a:latin typeface="Lucida Sans Unicode"/>
                <a:cs typeface="Lucida Sans Unicode"/>
              </a:rPr>
              <a:t>ов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-65" dirty="0">
                <a:latin typeface="Lucida Sans Unicode"/>
                <a:cs typeface="Lucida Sans Unicode"/>
              </a:rPr>
              <a:t>й  </a:t>
            </a:r>
            <a:r>
              <a:rPr sz="1300" spc="-35" dirty="0">
                <a:latin typeface="Lucida Sans Unicode"/>
                <a:cs typeface="Lucida Sans Unicode"/>
              </a:rPr>
              <a:t>для</a:t>
            </a:r>
            <a:r>
              <a:rPr sz="1300" spc="-60" dirty="0">
                <a:latin typeface="Lucida Sans Unicode"/>
                <a:cs typeface="Lucida Sans Unicode"/>
              </a:rPr>
              <a:t> предоставлению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80" dirty="0">
                <a:latin typeface="Lucida Sans Unicode"/>
                <a:cs typeface="Lucida Sans Unicode"/>
              </a:rPr>
              <a:t>транспортных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услуг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населению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и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85" dirty="0">
                <a:latin typeface="Lucida Sans Unicode"/>
                <a:cs typeface="Lucida Sans Unicode"/>
              </a:rPr>
              <a:t>организации 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85" dirty="0">
                <a:latin typeface="Lucida Sans Unicode"/>
                <a:cs typeface="Lucida Sans Unicode"/>
              </a:rPr>
              <a:t>транспортного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обслуживания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населения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в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95" dirty="0">
                <a:latin typeface="Lucida Sans Unicode"/>
                <a:cs typeface="Lucida Sans Unicode"/>
              </a:rPr>
              <a:t>границах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80" dirty="0">
                <a:latin typeface="Lucida Sans Unicode"/>
                <a:cs typeface="Lucida Sans Unicode"/>
              </a:rPr>
              <a:t>муниципального 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образования,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на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конкурсной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основе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определен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основной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автоперевозчик</a:t>
            </a:r>
            <a:r>
              <a:rPr sz="1300" spc="40" dirty="0">
                <a:latin typeface="Lucida Sans Unicode"/>
                <a:cs typeface="Lucida Sans Unicode"/>
              </a:rPr>
              <a:t> </a:t>
            </a:r>
            <a:r>
              <a:rPr sz="1300" spc="-5" dirty="0">
                <a:latin typeface="Lucida Sans Unicode"/>
                <a:cs typeface="Lucida Sans Unicode"/>
              </a:rPr>
              <a:t>– </a:t>
            </a:r>
            <a:r>
              <a:rPr sz="1300" spc="-395" dirty="0">
                <a:latin typeface="Lucida Sans Unicode"/>
                <a:cs typeface="Lucida Sans Unicode"/>
              </a:rPr>
              <a:t> </a:t>
            </a:r>
            <a:r>
              <a:rPr sz="1300" spc="-5" dirty="0">
                <a:latin typeface="Lucida Sans Unicode"/>
                <a:cs typeface="Lucida Sans Unicode"/>
              </a:rPr>
              <a:t>АКГУП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«Каменское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ПАТП».</a:t>
            </a:r>
            <a:endParaRPr sz="13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  <a:tabLst>
                <a:tab pos="278765" algn="l"/>
              </a:tabLst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300" spc="-40" dirty="0">
                <a:latin typeface="Lucida Sans Unicode"/>
                <a:cs typeface="Lucida Sans Unicode"/>
              </a:rPr>
              <a:t>Ежедневно </a:t>
            </a:r>
            <a:r>
              <a:rPr sz="1300" spc="-50" dirty="0" err="1">
                <a:latin typeface="Lucida Sans Unicode"/>
                <a:cs typeface="Lucida Sans Unicode"/>
              </a:rPr>
              <a:t>на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lang="ru-RU" sz="1300" spc="-105" dirty="0" smtClean="0">
                <a:latin typeface="Lucida Sans Unicode"/>
                <a:cs typeface="Lucida Sans Unicode"/>
              </a:rPr>
              <a:t>8</a:t>
            </a:r>
            <a:r>
              <a:rPr sz="1300" spc="-40" dirty="0" smtClean="0">
                <a:latin typeface="Lucida Sans Unicode"/>
                <a:cs typeface="Lucida Sans Unicode"/>
              </a:rPr>
              <a:t> </a:t>
            </a:r>
            <a:r>
              <a:rPr sz="1300" spc="-110" dirty="0">
                <a:latin typeface="Lucida Sans Unicode"/>
                <a:cs typeface="Lucida Sans Unicode"/>
              </a:rPr>
              <a:t>городских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маршрутах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-45" dirty="0" err="1">
                <a:latin typeface="Lucida Sans Unicode"/>
                <a:cs typeface="Lucida Sans Unicode"/>
              </a:rPr>
              <a:t>работает</a:t>
            </a:r>
            <a:r>
              <a:rPr sz="1300" spc="5" dirty="0">
                <a:latin typeface="Lucida Sans Unicode"/>
                <a:cs typeface="Lucida Sans Unicode"/>
              </a:rPr>
              <a:t> </a:t>
            </a:r>
            <a:r>
              <a:rPr sz="1300" spc="-105" dirty="0" smtClean="0">
                <a:latin typeface="Lucida Sans Unicode"/>
                <a:cs typeface="Lucida Sans Unicode"/>
              </a:rPr>
              <a:t>1</a:t>
            </a:r>
            <a:r>
              <a:rPr lang="ru-RU" sz="1300" spc="-105" dirty="0" smtClean="0">
                <a:latin typeface="Lucida Sans Unicode"/>
                <a:cs typeface="Lucida Sans Unicode"/>
              </a:rPr>
              <a:t>2</a:t>
            </a:r>
            <a:r>
              <a:rPr sz="1300" spc="-40" dirty="0" smtClean="0">
                <a:latin typeface="Lucida Sans Unicode"/>
                <a:cs typeface="Lucida Sans Unicode"/>
              </a:rPr>
              <a:t> </a:t>
            </a:r>
            <a:r>
              <a:rPr sz="1300" spc="-85" dirty="0" err="1" smtClean="0">
                <a:latin typeface="Lucida Sans Unicode"/>
                <a:cs typeface="Lucida Sans Unicode"/>
              </a:rPr>
              <a:t>единиц</a:t>
            </a:r>
            <a:r>
              <a:rPr sz="1300" spc="-35" dirty="0" smtClean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техники.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5080">
              <a:lnSpc>
                <a:spcPct val="100000"/>
              </a:lnSpc>
              <a:spcBef>
                <a:spcPts val="5"/>
              </a:spcBef>
            </a:pPr>
            <a:r>
              <a:rPr sz="1300" spc="-50" dirty="0">
                <a:latin typeface="Lucida Sans Unicode"/>
                <a:cs typeface="Lucida Sans Unicode"/>
              </a:rPr>
              <a:t>Основным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фактором,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сдерживающим</a:t>
            </a:r>
            <a:r>
              <a:rPr sz="130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развитие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сферы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пассажирских 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перевозок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dirty="0">
                <a:latin typeface="Lucida Sans Unicode"/>
                <a:cs typeface="Lucida Sans Unicode"/>
              </a:rPr>
              <a:t>является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высокий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70" dirty="0">
                <a:latin typeface="Lucida Sans Unicode"/>
                <a:cs typeface="Lucida Sans Unicode"/>
              </a:rPr>
              <a:t>износ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подвижного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состава,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в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результате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чего 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увеличиваются </a:t>
            </a:r>
            <a:r>
              <a:rPr sz="1300" spc="-40" dirty="0">
                <a:latin typeface="Lucida Sans Unicode"/>
                <a:cs typeface="Lucida Sans Unicode"/>
              </a:rPr>
              <a:t>затраты</a:t>
            </a:r>
            <a:r>
              <a:rPr sz="1300" spc="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на </a:t>
            </a:r>
            <a:r>
              <a:rPr sz="1300" spc="-85" dirty="0">
                <a:latin typeface="Lucida Sans Unicode"/>
                <a:cs typeface="Lucida Sans Unicode"/>
              </a:rPr>
              <a:t>его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текущий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и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капитальный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70" dirty="0">
                <a:latin typeface="Lucida Sans Unicode"/>
                <a:cs typeface="Lucida Sans Unicode"/>
              </a:rPr>
              <a:t>ремонт.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Постепенно 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проводится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обновление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подвижного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состава.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Тариф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провоза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пассажиров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в </a:t>
            </a:r>
            <a:r>
              <a:rPr sz="1300" spc="10" dirty="0">
                <a:latin typeface="Lucida Sans Unicode"/>
                <a:cs typeface="Lucida Sans Unicode"/>
              </a:rPr>
              <a:t> </a:t>
            </a:r>
            <a:r>
              <a:rPr sz="1300" spc="-95" dirty="0">
                <a:latin typeface="Lucida Sans Unicode"/>
                <a:cs typeface="Lucida Sans Unicode"/>
              </a:rPr>
              <a:t>городском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общественном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транспорте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25" dirty="0" err="1">
                <a:latin typeface="Lucida Sans Unicode"/>
                <a:cs typeface="Lucida Sans Unicode"/>
              </a:rPr>
              <a:t>составляет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lang="ru-RU" sz="1300" spc="-105" dirty="0" smtClean="0">
                <a:latin typeface="Lucida Sans Unicode"/>
                <a:cs typeface="Lucida Sans Unicode"/>
              </a:rPr>
              <a:t>32</a:t>
            </a:r>
            <a:r>
              <a:rPr sz="1300" spc="-45" dirty="0" smtClean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рублей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за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одну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поездку.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347980" indent="-266700">
              <a:lnSpc>
                <a:spcPct val="100000"/>
              </a:lnSpc>
              <a:spcBef>
                <a:spcPts val="994"/>
              </a:spcBef>
              <a:tabLst>
                <a:tab pos="278765" algn="l"/>
              </a:tabLst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300" spc="-55" dirty="0">
                <a:latin typeface="Lucida Sans Unicode"/>
                <a:cs typeface="Lucida Sans Unicode"/>
              </a:rPr>
              <a:t>Услуги </a:t>
            </a:r>
            <a:r>
              <a:rPr sz="1300" spc="-25" dirty="0">
                <a:latin typeface="Lucida Sans Unicode"/>
                <a:cs typeface="Lucida Sans Unicode"/>
              </a:rPr>
              <a:t>связи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на </a:t>
            </a:r>
            <a:r>
              <a:rPr sz="1300" spc="-80" dirty="0">
                <a:latin typeface="Lucida Sans Unicode"/>
                <a:cs typeface="Lucida Sans Unicode"/>
              </a:rPr>
              <a:t>территории</a:t>
            </a:r>
            <a:r>
              <a:rPr sz="1300" spc="-5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города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оказывают:</a:t>
            </a:r>
            <a:r>
              <a:rPr sz="1300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Каменский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почтамт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5" dirty="0">
                <a:latin typeface="Lucida Sans Unicode"/>
                <a:cs typeface="Lucida Sans Unicode"/>
              </a:rPr>
              <a:t>ОСП </a:t>
            </a:r>
            <a:r>
              <a:rPr sz="1300" spc="-40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Управления</a:t>
            </a:r>
            <a:r>
              <a:rPr sz="1300" spc="-75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Федеральной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почтовой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связи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70" dirty="0">
                <a:latin typeface="Lucida Sans Unicode"/>
                <a:cs typeface="Lucida Sans Unicode"/>
              </a:rPr>
              <a:t>Алтайского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края,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30" dirty="0">
                <a:latin typeface="Lucida Sans Unicode"/>
                <a:cs typeface="Lucida Sans Unicode"/>
              </a:rPr>
              <a:t>узел 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70" dirty="0">
                <a:latin typeface="Lucida Sans Unicode"/>
                <a:cs typeface="Lucida Sans Unicode"/>
              </a:rPr>
              <a:t>технической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эксплуатации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ПАО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«Ростелеком»,</a:t>
            </a:r>
            <a:r>
              <a:rPr sz="1300" spc="-1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территориальное </a:t>
            </a:r>
            <a:r>
              <a:rPr sz="1300" spc="-6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подразделение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Каменского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района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70" dirty="0">
                <a:latin typeface="Lucida Sans Unicode"/>
                <a:cs typeface="Lucida Sans Unicode"/>
              </a:rPr>
              <a:t>Алтайского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филиала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15" dirty="0">
                <a:latin typeface="Lucida Sans Unicode"/>
                <a:cs typeface="Lucida Sans Unicode"/>
              </a:rPr>
              <a:t>ОАО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655320">
              <a:lnSpc>
                <a:spcPct val="100000"/>
              </a:lnSpc>
            </a:pPr>
            <a:r>
              <a:rPr sz="1300" spc="-45" dirty="0">
                <a:latin typeface="Lucida Sans Unicode"/>
                <a:cs typeface="Lucida Sans Unicode"/>
              </a:rPr>
              <a:t>«</a:t>
            </a:r>
            <a:r>
              <a:rPr sz="1300" spc="-45" dirty="0" err="1">
                <a:latin typeface="Lucida Sans Unicode"/>
                <a:cs typeface="Lucida Sans Unicode"/>
              </a:rPr>
              <a:t>Сибирьтелеком</a:t>
            </a:r>
            <a:r>
              <a:rPr sz="1300" spc="-45" dirty="0" smtClean="0">
                <a:latin typeface="Lucida Sans Unicode"/>
                <a:cs typeface="Lucida Sans Unicode"/>
              </a:rPr>
              <a:t>»</a:t>
            </a:r>
            <a:r>
              <a:rPr lang="ru-RU" sz="1300" spc="-45" dirty="0" smtClean="0">
                <a:latin typeface="Lucida Sans Unicode"/>
                <a:cs typeface="Lucida Sans Unicode"/>
              </a:rPr>
              <a:t>.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255270" indent="-266700">
              <a:lnSpc>
                <a:spcPct val="100000"/>
              </a:lnSpc>
              <a:spcBef>
                <a:spcPts val="1010"/>
              </a:spcBef>
              <a:tabLst>
                <a:tab pos="278765" algn="l"/>
              </a:tabLst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300" spc="-20" dirty="0">
                <a:latin typeface="Lucida Sans Unicode"/>
                <a:cs typeface="Lucida Sans Unicode"/>
              </a:rPr>
              <a:t>Общая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монтированная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35" dirty="0">
                <a:latin typeface="Lucida Sans Unicode"/>
                <a:cs typeface="Lucida Sans Unicode"/>
              </a:rPr>
              <a:t>телефонная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ёмкость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телефонных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станций </a:t>
            </a:r>
            <a:r>
              <a:rPr sz="1300" spc="-70" dirty="0">
                <a:latin typeface="Lucida Sans Unicode"/>
                <a:cs typeface="Lucida Sans Unicode"/>
              </a:rPr>
              <a:t> </a:t>
            </a:r>
            <a:r>
              <a:rPr sz="1300" spc="-25" dirty="0" err="1">
                <a:latin typeface="Lucida Sans Unicode"/>
                <a:cs typeface="Lucida Sans Unicode"/>
              </a:rPr>
              <a:t>составляет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lang="ru-RU" sz="1300" spc="-95" dirty="0" smtClean="0">
                <a:latin typeface="Lucida Sans Unicode"/>
                <a:cs typeface="Lucida Sans Unicode"/>
              </a:rPr>
              <a:t>8</a:t>
            </a:r>
            <a:r>
              <a:rPr sz="1300" spc="-30" dirty="0" smtClean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тыс.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номеров,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45" dirty="0">
                <a:latin typeface="Lucida Sans Unicode"/>
                <a:cs typeface="Lucida Sans Unicode"/>
              </a:rPr>
              <a:t>число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телефонных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аппаратов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телефонной </a:t>
            </a:r>
            <a:r>
              <a:rPr sz="1300" spc="-395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се</a:t>
            </a:r>
            <a:r>
              <a:rPr sz="1300" spc="-35" dirty="0">
                <a:latin typeface="Lucida Sans Unicode"/>
                <a:cs typeface="Lucida Sans Unicode"/>
              </a:rPr>
              <a:t>т</a:t>
            </a:r>
            <a:r>
              <a:rPr sz="1300" spc="-90" dirty="0">
                <a:latin typeface="Lucida Sans Unicode"/>
                <a:cs typeface="Lucida Sans Unicode"/>
              </a:rPr>
              <a:t>и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80" dirty="0">
                <a:latin typeface="Lucida Sans Unicode"/>
                <a:cs typeface="Lucida Sans Unicode"/>
              </a:rPr>
              <a:t>общег</a:t>
            </a:r>
            <a:r>
              <a:rPr sz="1300" spc="-70" dirty="0">
                <a:latin typeface="Lucida Sans Unicode"/>
                <a:cs typeface="Lucida Sans Unicode"/>
              </a:rPr>
              <a:t>о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114" dirty="0">
                <a:latin typeface="Lucida Sans Unicode"/>
                <a:cs typeface="Lucida Sans Unicode"/>
              </a:rPr>
              <a:t>п</a:t>
            </a:r>
            <a:r>
              <a:rPr sz="1300" spc="-35" dirty="0">
                <a:latin typeface="Lucida Sans Unicode"/>
                <a:cs typeface="Lucida Sans Unicode"/>
              </a:rPr>
              <a:t>ольз</a:t>
            </a:r>
            <a:r>
              <a:rPr sz="1300" spc="-45" dirty="0">
                <a:latin typeface="Lucida Sans Unicode"/>
                <a:cs typeface="Lucida Sans Unicode"/>
              </a:rPr>
              <a:t>ов</a:t>
            </a:r>
            <a:r>
              <a:rPr sz="1300" spc="-55" dirty="0">
                <a:latin typeface="Lucida Sans Unicode"/>
                <a:cs typeface="Lucida Sans Unicode"/>
              </a:rPr>
              <a:t>ан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35" dirty="0">
                <a:latin typeface="Lucida Sans Unicode"/>
                <a:cs typeface="Lucida Sans Unicode"/>
              </a:rPr>
              <a:t>я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-25" dirty="0">
                <a:latin typeface="Lucida Sans Unicode"/>
                <a:cs typeface="Lucida Sans Unicode"/>
              </a:rPr>
              <a:t>л</a:t>
            </a:r>
            <a:r>
              <a:rPr sz="1300" spc="-90" dirty="0">
                <a:latin typeface="Lucida Sans Unicode"/>
                <a:cs typeface="Lucida Sans Unicode"/>
              </a:rPr>
              <a:t>и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-75" dirty="0">
                <a:latin typeface="Lucida Sans Unicode"/>
                <a:cs typeface="Lucida Sans Unicode"/>
              </a:rPr>
              <a:t>меющ</a:t>
            </a:r>
            <a:r>
              <a:rPr sz="1300" spc="-70" dirty="0">
                <a:latin typeface="Lucida Sans Unicode"/>
                <a:cs typeface="Lucida Sans Unicode"/>
              </a:rPr>
              <a:t>и</a:t>
            </a:r>
            <a:r>
              <a:rPr sz="1300" spc="-150" dirty="0">
                <a:latin typeface="Lucida Sans Unicode"/>
                <a:cs typeface="Lucida Sans Unicode"/>
              </a:rPr>
              <a:t>х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00" dirty="0">
                <a:latin typeface="Lucida Sans Unicode"/>
                <a:cs typeface="Lucida Sans Unicode"/>
              </a:rPr>
              <a:t>н</a:t>
            </a:r>
            <a:r>
              <a:rPr sz="1300" dirty="0">
                <a:latin typeface="Lucida Sans Unicode"/>
                <a:cs typeface="Lucida Sans Unicode"/>
              </a:rPr>
              <a:t>а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неё </a:t>
            </a:r>
            <a:r>
              <a:rPr sz="1300" dirty="0">
                <a:latin typeface="Lucida Sans Unicode"/>
                <a:cs typeface="Lucida Sans Unicode"/>
              </a:rPr>
              <a:t>в</a:t>
            </a:r>
            <a:r>
              <a:rPr sz="1300" spc="-20" dirty="0">
                <a:latin typeface="Lucida Sans Unicode"/>
                <a:cs typeface="Lucida Sans Unicode"/>
              </a:rPr>
              <a:t>ы</a:t>
            </a:r>
            <a:r>
              <a:rPr sz="1300" spc="-114" dirty="0">
                <a:latin typeface="Lucida Sans Unicode"/>
                <a:cs typeface="Lucida Sans Unicode"/>
              </a:rPr>
              <a:t>ход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110" dirty="0">
                <a:latin typeface="Lucida Sans Unicode"/>
                <a:cs typeface="Lucida Sans Unicode"/>
              </a:rPr>
              <a:t>850</a:t>
            </a:r>
            <a:r>
              <a:rPr sz="1300" spc="-105" dirty="0">
                <a:latin typeface="Lucida Sans Unicode"/>
                <a:cs typeface="Lucida Sans Unicode"/>
              </a:rPr>
              <a:t>9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100" dirty="0">
                <a:latin typeface="Lucida Sans Unicode"/>
                <a:cs typeface="Lucida Sans Unicode"/>
              </a:rPr>
              <a:t>н</a:t>
            </a:r>
            <a:r>
              <a:rPr sz="1300" spc="-60" dirty="0">
                <a:latin typeface="Lucida Sans Unicode"/>
                <a:cs typeface="Lucida Sans Unicode"/>
              </a:rPr>
              <a:t>омеров.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225425">
              <a:lnSpc>
                <a:spcPct val="100000"/>
              </a:lnSpc>
            </a:pPr>
            <a:r>
              <a:rPr sz="1300" spc="-40" dirty="0">
                <a:latin typeface="Lucida Sans Unicode"/>
                <a:cs typeface="Lucida Sans Unicode"/>
              </a:rPr>
              <a:t>Обеспеченность</a:t>
            </a:r>
            <a:r>
              <a:rPr sz="1300" spc="-50" dirty="0">
                <a:latin typeface="Lucida Sans Unicode"/>
                <a:cs typeface="Lucida Sans Unicode"/>
              </a:rPr>
              <a:t> </a:t>
            </a:r>
            <a:r>
              <a:rPr sz="1300" spc="-40" dirty="0">
                <a:latin typeface="Lucida Sans Unicode"/>
                <a:cs typeface="Lucida Sans Unicode"/>
              </a:rPr>
              <a:t>населения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90" dirty="0">
                <a:latin typeface="Lucida Sans Unicode"/>
                <a:cs typeface="Lucida Sans Unicode"/>
              </a:rPr>
              <a:t>города</a:t>
            </a:r>
            <a:r>
              <a:rPr sz="1300" spc="-2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телефонными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аппаратами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на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105" dirty="0">
                <a:latin typeface="Lucida Sans Unicode"/>
                <a:cs typeface="Lucida Sans Unicode"/>
              </a:rPr>
              <a:t>100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чел. </a:t>
            </a:r>
            <a:r>
              <a:rPr sz="1300" spc="-395" dirty="0">
                <a:latin typeface="Lucida Sans Unicode"/>
                <a:cs typeface="Lucida Sans Unicode"/>
              </a:rPr>
              <a:t> </a:t>
            </a:r>
            <a:r>
              <a:rPr sz="1300" spc="-45" dirty="0" err="1">
                <a:latin typeface="Lucida Sans Unicode"/>
                <a:cs typeface="Lucida Sans Unicode"/>
              </a:rPr>
              <a:t>сос</a:t>
            </a:r>
            <a:r>
              <a:rPr sz="1300" spc="-50" dirty="0" err="1">
                <a:latin typeface="Lucida Sans Unicode"/>
                <a:cs typeface="Lucida Sans Unicode"/>
              </a:rPr>
              <a:t>т</a:t>
            </a:r>
            <a:r>
              <a:rPr sz="1300" spc="-5" dirty="0" err="1">
                <a:latin typeface="Lucida Sans Unicode"/>
                <a:cs typeface="Lucida Sans Unicode"/>
              </a:rPr>
              <a:t>а</a:t>
            </a:r>
            <a:r>
              <a:rPr sz="1300" spc="-10" dirty="0" err="1">
                <a:latin typeface="Lucida Sans Unicode"/>
                <a:cs typeface="Lucida Sans Unicode"/>
              </a:rPr>
              <a:t>в</a:t>
            </a:r>
            <a:r>
              <a:rPr sz="1300" spc="-25" dirty="0" err="1">
                <a:latin typeface="Lucida Sans Unicode"/>
                <a:cs typeface="Lucida Sans Unicode"/>
              </a:rPr>
              <a:t>л</a:t>
            </a:r>
            <a:r>
              <a:rPr sz="1300" spc="35" dirty="0" err="1">
                <a:latin typeface="Lucida Sans Unicode"/>
                <a:cs typeface="Lucida Sans Unicode"/>
              </a:rPr>
              <a:t>я</a:t>
            </a:r>
            <a:r>
              <a:rPr sz="1300" spc="-35" dirty="0" err="1">
                <a:latin typeface="Lucida Sans Unicode"/>
                <a:cs typeface="Lucida Sans Unicode"/>
              </a:rPr>
              <a:t>е</a:t>
            </a:r>
            <a:r>
              <a:rPr sz="1300" spc="-25" dirty="0" err="1">
                <a:latin typeface="Lucida Sans Unicode"/>
                <a:cs typeface="Lucida Sans Unicode"/>
              </a:rPr>
              <a:t>т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lang="ru-RU" sz="1300" spc="-110" dirty="0" smtClean="0">
                <a:latin typeface="Lucida Sans Unicode"/>
                <a:cs typeface="Lucida Sans Unicode"/>
              </a:rPr>
              <a:t>18</a:t>
            </a:r>
            <a:r>
              <a:rPr sz="1300" spc="-45" dirty="0" smtClean="0">
                <a:latin typeface="Lucida Sans Unicode"/>
                <a:cs typeface="Lucida Sans Unicode"/>
              </a:rPr>
              <a:t> </a:t>
            </a:r>
            <a:r>
              <a:rPr sz="1300" spc="-75" dirty="0">
                <a:latin typeface="Lucida Sans Unicode"/>
                <a:cs typeface="Lucida Sans Unicode"/>
              </a:rPr>
              <a:t>ед</a:t>
            </a:r>
            <a:r>
              <a:rPr sz="1300" spc="-85" dirty="0">
                <a:latin typeface="Lucida Sans Unicode"/>
                <a:cs typeface="Lucida Sans Unicode"/>
              </a:rPr>
              <a:t>и</a:t>
            </a:r>
            <a:r>
              <a:rPr sz="1300" spc="-100" dirty="0">
                <a:latin typeface="Lucida Sans Unicode"/>
                <a:cs typeface="Lucida Sans Unicode"/>
              </a:rPr>
              <a:t>н</a:t>
            </a:r>
            <a:r>
              <a:rPr sz="1300" spc="-95" dirty="0">
                <a:latin typeface="Lucida Sans Unicode"/>
                <a:cs typeface="Lucida Sans Unicode"/>
              </a:rPr>
              <a:t>и</a:t>
            </a:r>
            <a:r>
              <a:rPr sz="1300" spc="-70" dirty="0">
                <a:latin typeface="Lucida Sans Unicode"/>
                <a:cs typeface="Lucida Sans Unicode"/>
              </a:rPr>
              <a:t>цы.</a:t>
            </a:r>
            <a:endParaRPr sz="1300" dirty="0">
              <a:latin typeface="Lucida Sans Unicode"/>
              <a:cs typeface="Lucida Sans Unicode"/>
            </a:endParaRPr>
          </a:p>
          <a:p>
            <a:pPr marL="279400" marR="367665" indent="-266700">
              <a:lnSpc>
                <a:spcPct val="100000"/>
              </a:lnSpc>
              <a:spcBef>
                <a:spcPts val="1000"/>
              </a:spcBef>
              <a:tabLst>
                <a:tab pos="278765" algn="l"/>
              </a:tabLst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300" spc="-20" dirty="0">
                <a:latin typeface="Lucida Sans Unicode"/>
                <a:cs typeface="Lucida Sans Unicode"/>
              </a:rPr>
              <a:t>Большое</a:t>
            </a:r>
            <a:r>
              <a:rPr sz="1300" spc="-5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распространение</a:t>
            </a:r>
            <a:r>
              <a:rPr sz="1300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на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80" dirty="0">
                <a:latin typeface="Lucida Sans Unicode"/>
                <a:cs typeface="Lucida Sans Unicode"/>
              </a:rPr>
              <a:t>территории</a:t>
            </a:r>
            <a:r>
              <a:rPr sz="1300" spc="5" dirty="0">
                <a:latin typeface="Lucida Sans Unicode"/>
                <a:cs typeface="Lucida Sans Unicode"/>
              </a:rPr>
              <a:t> </a:t>
            </a:r>
            <a:r>
              <a:rPr sz="1300" spc="-80" dirty="0">
                <a:latin typeface="Lucida Sans Unicode"/>
                <a:cs typeface="Lucida Sans Unicode"/>
              </a:rPr>
              <a:t>муниципального</a:t>
            </a:r>
            <a:r>
              <a:rPr sz="1300" spc="-35" dirty="0">
                <a:latin typeface="Lucida Sans Unicode"/>
                <a:cs typeface="Lucida Sans Unicode"/>
              </a:rPr>
              <a:t> </a:t>
            </a:r>
            <a:r>
              <a:rPr sz="1300" spc="-50" dirty="0">
                <a:latin typeface="Lucida Sans Unicode"/>
                <a:cs typeface="Lucida Sans Unicode"/>
              </a:rPr>
              <a:t>образования </a:t>
            </a:r>
            <a:r>
              <a:rPr sz="1300" spc="-395" dirty="0">
                <a:latin typeface="Lucida Sans Unicode"/>
                <a:cs typeface="Lucida Sans Unicode"/>
              </a:rPr>
              <a:t> </a:t>
            </a:r>
            <a:r>
              <a:rPr sz="1300" spc="-60" dirty="0">
                <a:latin typeface="Lucida Sans Unicode"/>
                <a:cs typeface="Lucida Sans Unicode"/>
              </a:rPr>
              <a:t>получили</a:t>
            </a:r>
            <a:r>
              <a:rPr sz="1300" spc="-80" dirty="0">
                <a:latin typeface="Lucida Sans Unicode"/>
                <a:cs typeface="Lucida Sans Unicode"/>
              </a:rPr>
              <a:t> </a:t>
            </a:r>
            <a:r>
              <a:rPr sz="1300" spc="-55" dirty="0">
                <a:latin typeface="Lucida Sans Unicode"/>
                <a:cs typeface="Lucida Sans Unicode"/>
              </a:rPr>
              <a:t>основные</a:t>
            </a:r>
            <a:r>
              <a:rPr sz="1300" spc="-2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операторы</a:t>
            </a:r>
            <a:r>
              <a:rPr sz="1300" spc="-15" dirty="0">
                <a:latin typeface="Lucida Sans Unicode"/>
                <a:cs typeface="Lucida Sans Unicode"/>
              </a:rPr>
              <a:t> </a:t>
            </a:r>
            <a:r>
              <a:rPr sz="1300" spc="-65" dirty="0">
                <a:latin typeface="Lucida Sans Unicode"/>
                <a:cs typeface="Lucida Sans Unicode"/>
              </a:rPr>
              <a:t>мобильной</a:t>
            </a:r>
            <a:r>
              <a:rPr sz="1300" spc="-30" dirty="0">
                <a:latin typeface="Lucida Sans Unicode"/>
                <a:cs typeface="Lucida Sans Unicode"/>
              </a:rPr>
              <a:t> </a:t>
            </a:r>
            <a:r>
              <a:rPr sz="1300" spc="-25" dirty="0">
                <a:latin typeface="Lucida Sans Unicode"/>
                <a:cs typeface="Lucida Sans Unicode"/>
              </a:rPr>
              <a:t>связи</a:t>
            </a:r>
            <a:r>
              <a:rPr sz="1300" spc="-40" dirty="0">
                <a:latin typeface="Lucida Sans Unicode"/>
                <a:cs typeface="Lucida Sans Unicode"/>
              </a:rPr>
              <a:t> </a:t>
            </a:r>
            <a:r>
              <a:rPr sz="1300" spc="-20" dirty="0">
                <a:latin typeface="Lucida Sans Unicode"/>
                <a:cs typeface="Lucida Sans Unicode"/>
              </a:rPr>
              <a:t>«Билайн»,</a:t>
            </a:r>
            <a:r>
              <a:rPr sz="1300" spc="-45" dirty="0">
                <a:latin typeface="Lucida Sans Unicode"/>
                <a:cs typeface="Lucida Sans Unicode"/>
              </a:rPr>
              <a:t> </a:t>
            </a:r>
            <a:r>
              <a:rPr sz="1300" spc="-10" dirty="0">
                <a:latin typeface="Lucida Sans Unicode"/>
                <a:cs typeface="Lucida Sans Unicode"/>
              </a:rPr>
              <a:t>«МТС»,</a:t>
            </a:r>
            <a:endParaRPr sz="1300" dirty="0">
              <a:latin typeface="Lucida Sans Unicode"/>
              <a:cs typeface="Lucida Sans Unicode"/>
            </a:endParaRPr>
          </a:p>
          <a:p>
            <a:pPr marL="279400">
              <a:lnSpc>
                <a:spcPct val="100000"/>
              </a:lnSpc>
            </a:pPr>
            <a:r>
              <a:rPr sz="1300" spc="-40" dirty="0">
                <a:latin typeface="Lucida Sans Unicode"/>
                <a:cs typeface="Lucida Sans Unicode"/>
              </a:rPr>
              <a:t>«Мегафон».</a:t>
            </a:r>
            <a:endParaRPr sz="1300" dirty="0">
              <a:latin typeface="Lucida Sans Unicode"/>
              <a:cs typeface="Lucida Sans Unicode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660260" y="908685"/>
            <a:ext cx="2339975" cy="5346065"/>
            <a:chOff x="6660260" y="908685"/>
            <a:chExt cx="2339975" cy="534606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60260" y="908685"/>
              <a:ext cx="2268347" cy="15118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0260" y="2855086"/>
              <a:ext cx="2255139" cy="1418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60260" y="4726952"/>
              <a:ext cx="2339721" cy="1527175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8689975" y="6456375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" y="-35169"/>
            <a:ext cx="8596105" cy="12192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66800"/>
            <a:ext cx="8782756" cy="1219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3048000"/>
            <a:ext cx="8105377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780" y="1045409"/>
            <a:ext cx="634039" cy="12619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62000" y="2743200"/>
            <a:ext cx="1133954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296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3711" y="-22890"/>
            <a:ext cx="6675120" cy="6867525"/>
            <a:chOff x="2474214" y="0"/>
            <a:chExt cx="6675120" cy="6867525"/>
          </a:xfrm>
        </p:grpSpPr>
        <p:sp>
          <p:nvSpPr>
            <p:cNvPr id="3" name="object 3"/>
            <p:cNvSpPr/>
            <p:nvPr/>
          </p:nvSpPr>
          <p:spPr>
            <a:xfrm>
              <a:off x="2483739" y="2852927"/>
              <a:ext cx="3960495" cy="360045"/>
            </a:xfrm>
            <a:custGeom>
              <a:avLst/>
              <a:gdLst/>
              <a:ahLst/>
              <a:cxnLst/>
              <a:rect l="l" t="t" r="r" b="b"/>
              <a:pathLst>
                <a:path w="3960495" h="360044">
                  <a:moveTo>
                    <a:pt x="3900424" y="0"/>
                  </a:moveTo>
                  <a:lnTo>
                    <a:pt x="60071" y="0"/>
                  </a:lnTo>
                  <a:lnTo>
                    <a:pt x="36701" y="4724"/>
                  </a:lnTo>
                  <a:lnTo>
                    <a:pt x="17605" y="17605"/>
                  </a:lnTo>
                  <a:lnTo>
                    <a:pt x="4724" y="36701"/>
                  </a:lnTo>
                  <a:lnTo>
                    <a:pt x="0" y="60071"/>
                  </a:lnTo>
                  <a:lnTo>
                    <a:pt x="0" y="300100"/>
                  </a:lnTo>
                  <a:lnTo>
                    <a:pt x="4724" y="323397"/>
                  </a:lnTo>
                  <a:lnTo>
                    <a:pt x="17605" y="342455"/>
                  </a:lnTo>
                  <a:lnTo>
                    <a:pt x="36701" y="355322"/>
                  </a:lnTo>
                  <a:lnTo>
                    <a:pt x="60071" y="360045"/>
                  </a:lnTo>
                  <a:lnTo>
                    <a:pt x="3900424" y="360045"/>
                  </a:lnTo>
                  <a:lnTo>
                    <a:pt x="3923793" y="355322"/>
                  </a:lnTo>
                  <a:lnTo>
                    <a:pt x="3942889" y="342455"/>
                  </a:lnTo>
                  <a:lnTo>
                    <a:pt x="3955770" y="323397"/>
                  </a:lnTo>
                  <a:lnTo>
                    <a:pt x="3960495" y="300100"/>
                  </a:lnTo>
                  <a:lnTo>
                    <a:pt x="3960495" y="60071"/>
                  </a:lnTo>
                  <a:lnTo>
                    <a:pt x="3955770" y="36701"/>
                  </a:lnTo>
                  <a:lnTo>
                    <a:pt x="3942889" y="17605"/>
                  </a:lnTo>
                  <a:lnTo>
                    <a:pt x="3923793" y="4724"/>
                  </a:lnTo>
                  <a:lnTo>
                    <a:pt x="39004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83739" y="2852927"/>
              <a:ext cx="3960495" cy="360045"/>
            </a:xfrm>
            <a:custGeom>
              <a:avLst/>
              <a:gdLst/>
              <a:ahLst/>
              <a:cxnLst/>
              <a:rect l="l" t="t" r="r" b="b"/>
              <a:pathLst>
                <a:path w="3960495" h="360044">
                  <a:moveTo>
                    <a:pt x="0" y="60071"/>
                  </a:moveTo>
                  <a:lnTo>
                    <a:pt x="4724" y="36701"/>
                  </a:lnTo>
                  <a:lnTo>
                    <a:pt x="17605" y="17605"/>
                  </a:lnTo>
                  <a:lnTo>
                    <a:pt x="36701" y="4724"/>
                  </a:lnTo>
                  <a:lnTo>
                    <a:pt x="60071" y="0"/>
                  </a:lnTo>
                  <a:lnTo>
                    <a:pt x="3900424" y="0"/>
                  </a:lnTo>
                  <a:lnTo>
                    <a:pt x="3923793" y="4724"/>
                  </a:lnTo>
                  <a:lnTo>
                    <a:pt x="3942889" y="17605"/>
                  </a:lnTo>
                  <a:lnTo>
                    <a:pt x="3955770" y="36701"/>
                  </a:lnTo>
                  <a:lnTo>
                    <a:pt x="3960495" y="60071"/>
                  </a:lnTo>
                  <a:lnTo>
                    <a:pt x="3960495" y="300100"/>
                  </a:lnTo>
                  <a:lnTo>
                    <a:pt x="3955770" y="323397"/>
                  </a:lnTo>
                  <a:lnTo>
                    <a:pt x="3942889" y="342455"/>
                  </a:lnTo>
                  <a:lnTo>
                    <a:pt x="3923793" y="355322"/>
                  </a:lnTo>
                  <a:lnTo>
                    <a:pt x="3900424" y="360045"/>
                  </a:lnTo>
                  <a:lnTo>
                    <a:pt x="60071" y="360045"/>
                  </a:lnTo>
                  <a:lnTo>
                    <a:pt x="36701" y="355322"/>
                  </a:lnTo>
                  <a:lnTo>
                    <a:pt x="17605" y="342455"/>
                  </a:lnTo>
                  <a:lnTo>
                    <a:pt x="4724" y="323397"/>
                  </a:lnTo>
                  <a:lnTo>
                    <a:pt x="0" y="300100"/>
                  </a:lnTo>
                  <a:lnTo>
                    <a:pt x="0" y="60071"/>
                  </a:lnTo>
                  <a:close/>
                </a:path>
              </a:pathLst>
            </a:custGeom>
            <a:ln w="19050">
              <a:solidFill>
                <a:srgbClr val="BA60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49098" y="2860199"/>
            <a:ext cx="3924300" cy="29972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2705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Прием</a:t>
            </a:r>
            <a:r>
              <a:rPr sz="1800" spc="-3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обращений</a:t>
            </a:r>
            <a:r>
              <a:rPr sz="1800" spc="-25" dirty="0">
                <a:solidFill>
                  <a:srgbClr val="000000"/>
                </a:solidFill>
              </a:rPr>
              <a:t> </a:t>
            </a:r>
            <a:r>
              <a:rPr sz="1800" spc="-5" dirty="0">
                <a:solidFill>
                  <a:srgbClr val="000000"/>
                </a:solidFill>
              </a:rPr>
              <a:t>инвесторов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5494" y="251840"/>
            <a:ext cx="7295045" cy="46494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689975" y="6379261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432329"/>
              </p:ext>
            </p:extLst>
          </p:nvPr>
        </p:nvGraphicFramePr>
        <p:xfrm>
          <a:off x="702664" y="902335"/>
          <a:ext cx="7679335" cy="158610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16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5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4063">
                <a:tc>
                  <a:txBody>
                    <a:bodyPr/>
                    <a:lstStyle/>
                    <a:p>
                      <a:pPr marL="91440" marR="1485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№ </a:t>
                      </a:r>
                      <a:r>
                        <a:rPr sz="1300" dirty="0"/>
                        <a:t> </a:t>
                      </a:r>
                      <a:r>
                        <a:rPr sz="1300" spc="-5" dirty="0"/>
                        <a:t>п/</a:t>
                      </a:r>
                      <a:r>
                        <a:rPr sz="1300" dirty="0"/>
                        <a:t>п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745490" marR="739775" indent="762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Инвес</a:t>
                      </a:r>
                      <a:r>
                        <a:rPr sz="1300" spc="5" dirty="0"/>
                        <a:t>т</a:t>
                      </a:r>
                      <a:r>
                        <a:rPr sz="1300" spc="-5" dirty="0"/>
                        <a:t>ици</a:t>
                      </a:r>
                      <a:r>
                        <a:rPr sz="1300" spc="5" dirty="0"/>
                        <a:t>о</a:t>
                      </a:r>
                      <a:r>
                        <a:rPr sz="1300" dirty="0"/>
                        <a:t>нный  </a:t>
                      </a:r>
                      <a:r>
                        <a:rPr sz="1300" spc="-10" dirty="0"/>
                        <a:t>у</a:t>
                      </a:r>
                      <a:r>
                        <a:rPr sz="1300" dirty="0"/>
                        <a:t>по</a:t>
                      </a:r>
                      <a:r>
                        <a:rPr sz="1300" spc="-5" dirty="0"/>
                        <a:t>лн</a:t>
                      </a:r>
                      <a:r>
                        <a:rPr sz="1300" spc="5" dirty="0"/>
                        <a:t>о</a:t>
                      </a:r>
                      <a:r>
                        <a:rPr sz="1300" spc="-5" dirty="0"/>
                        <a:t>м</a:t>
                      </a:r>
                      <a:r>
                        <a:rPr sz="1300" spc="5" dirty="0"/>
                        <a:t>о</a:t>
                      </a:r>
                      <a:r>
                        <a:rPr sz="1300" dirty="0"/>
                        <a:t>ч</a:t>
                      </a:r>
                      <a:r>
                        <a:rPr sz="1300" spc="-10" dirty="0"/>
                        <a:t>е</a:t>
                      </a:r>
                      <a:r>
                        <a:rPr sz="1300" dirty="0"/>
                        <a:t>нный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Ф.И.О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Контактные</a:t>
                      </a:r>
                      <a:r>
                        <a:rPr sz="1300" spc="-20" dirty="0"/>
                        <a:t> </a:t>
                      </a:r>
                      <a:r>
                        <a:rPr sz="1300" spc="-5" dirty="0"/>
                        <a:t>данные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203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5" dirty="0"/>
                        <a:t>1.</a:t>
                      </a:r>
                      <a:endParaRPr sz="130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1440" marR="1390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/>
                        <a:t>Инвестиционный уполномоченный </a:t>
                      </a:r>
                      <a:r>
                        <a:rPr sz="1300" spc="-380" dirty="0"/>
                        <a:t> </a:t>
                      </a:r>
                      <a:r>
                        <a:rPr sz="1300" spc="-5" dirty="0"/>
                        <a:t>в</a:t>
                      </a:r>
                      <a:r>
                        <a:rPr sz="1300" spc="-15" dirty="0"/>
                        <a:t> </a:t>
                      </a:r>
                      <a:r>
                        <a:rPr sz="1300" spc="-5" dirty="0"/>
                        <a:t>муниципальном</a:t>
                      </a:r>
                      <a:r>
                        <a:rPr sz="1300" spc="10" dirty="0"/>
                        <a:t> </a:t>
                      </a:r>
                      <a:r>
                        <a:rPr sz="1300" spc="-10" dirty="0"/>
                        <a:t>образовании</a:t>
                      </a:r>
                      <a:endParaRPr sz="1300" dirty="0"/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300" spc="-5" dirty="0"/>
                        <a:t>Каменский</a:t>
                      </a:r>
                      <a:r>
                        <a:rPr sz="1300" spc="-10" dirty="0"/>
                        <a:t> район</a:t>
                      </a:r>
                      <a:r>
                        <a:rPr sz="1300" spc="-5" dirty="0"/>
                        <a:t> </a:t>
                      </a:r>
                      <a:r>
                        <a:rPr sz="1300" spc="-10" dirty="0"/>
                        <a:t>Алтайского</a:t>
                      </a:r>
                      <a:r>
                        <a:rPr sz="1300" spc="10" dirty="0"/>
                        <a:t> </a:t>
                      </a:r>
                      <a:r>
                        <a:rPr sz="1300" spc="-10" dirty="0"/>
                        <a:t>края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67119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ru-RU" sz="1300" spc="-5" dirty="0" smtClean="0"/>
                        <a:t>Панченко Иван</a:t>
                      </a:r>
                      <a:r>
                        <a:rPr lang="ru-RU" sz="1300" spc="-5" baseline="0" dirty="0" smtClean="0"/>
                        <a:t> Владимирович</a:t>
                      </a:r>
                      <a:r>
                        <a:rPr sz="1300" dirty="0" smtClean="0"/>
                        <a:t>,</a:t>
                      </a:r>
                      <a:endParaRPr sz="1300" dirty="0"/>
                    </a:p>
                    <a:p>
                      <a:pPr marL="92075" marR="396240">
                        <a:lnSpc>
                          <a:spcPct val="100000"/>
                        </a:lnSpc>
                      </a:pPr>
                      <a:r>
                        <a:rPr lang="ru-RU" sz="1300" spc="-5" dirty="0" smtClean="0"/>
                        <a:t>Глава </a:t>
                      </a:r>
                      <a:r>
                        <a:rPr sz="1300" spc="-10" dirty="0" err="1" smtClean="0"/>
                        <a:t>Администрации</a:t>
                      </a:r>
                      <a:r>
                        <a:rPr sz="1300" spc="-10" dirty="0" smtClean="0"/>
                        <a:t> </a:t>
                      </a:r>
                      <a:r>
                        <a:rPr sz="1300" spc="-5" dirty="0" smtClean="0"/>
                        <a:t> </a:t>
                      </a:r>
                      <a:r>
                        <a:rPr sz="1300" spc="-5" dirty="0"/>
                        <a:t>района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tc>
                  <a:txBody>
                    <a:bodyPr/>
                    <a:lstStyle/>
                    <a:p>
                      <a:pPr marL="92075" marR="5003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300" spc="-10" dirty="0"/>
                        <a:t>Телефон: </a:t>
                      </a:r>
                      <a:r>
                        <a:rPr sz="1300" spc="-5" dirty="0"/>
                        <a:t> </a:t>
                      </a:r>
                      <a:r>
                        <a:rPr sz="1300" dirty="0"/>
                        <a:t>8(38584)2-10-85</a:t>
                      </a:r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300" spc="-5" dirty="0"/>
                        <a:t>e-mail:</a:t>
                      </a:r>
                      <a:endParaRPr sz="1300" dirty="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300" spc="-5" dirty="0">
                          <a:hlinkClick r:id="rId3"/>
                        </a:rPr>
                        <a:t>kamenrai@mail.ru</a:t>
                      </a:r>
                      <a:endParaRPr sz="130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702665" y="3349498"/>
            <a:ext cx="7378700" cy="2753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20444" marR="963930" indent="-12700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1351280" algn="l"/>
                <a:tab pos="1351915" algn="l"/>
              </a:tabLst>
            </a:pPr>
            <a:r>
              <a:rPr sz="1300" b="1" spc="-10" dirty="0">
                <a:latin typeface="Trebuchet MS"/>
                <a:cs typeface="Trebuchet MS"/>
              </a:rPr>
              <a:t>При </a:t>
            </a:r>
            <a:r>
              <a:rPr sz="1300" b="1" spc="-5" dirty="0">
                <a:latin typeface="Trebuchet MS"/>
                <a:cs typeface="Trebuchet MS"/>
              </a:rPr>
              <a:t>личном</a:t>
            </a:r>
            <a:r>
              <a:rPr sz="1300" b="1" spc="1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обращении</a:t>
            </a:r>
            <a:r>
              <a:rPr sz="1300" b="1" spc="4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в администрацию</a:t>
            </a:r>
            <a:r>
              <a:rPr sz="1300" b="1" spc="3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Каменского</a:t>
            </a:r>
            <a:r>
              <a:rPr sz="1300" b="1" spc="2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района, </a:t>
            </a:r>
            <a:r>
              <a:rPr sz="1300" b="1" spc="-37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расположенную</a:t>
            </a:r>
            <a:r>
              <a:rPr sz="1300" b="1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по</a:t>
            </a:r>
            <a:r>
              <a:rPr sz="1300" b="1" spc="-1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адресу:</a:t>
            </a:r>
            <a:r>
              <a:rPr sz="1300" b="1" spc="1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Алтайский</a:t>
            </a:r>
            <a:r>
              <a:rPr sz="1300" b="1" spc="2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край,</a:t>
            </a:r>
            <a:r>
              <a:rPr sz="1300" b="1" spc="1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Каменский</a:t>
            </a:r>
            <a:r>
              <a:rPr sz="1300" b="1" spc="3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район,</a:t>
            </a:r>
            <a:endParaRPr sz="1300" dirty="0">
              <a:latin typeface="Trebuchet MS"/>
              <a:cs typeface="Trebuchet MS"/>
            </a:endParaRPr>
          </a:p>
          <a:p>
            <a:pPr marL="1020444">
              <a:lnSpc>
                <a:spcPct val="100000"/>
              </a:lnSpc>
            </a:pPr>
            <a:r>
              <a:rPr sz="1300" b="1" spc="-5" dirty="0">
                <a:latin typeface="Trebuchet MS"/>
                <a:cs typeface="Trebuchet MS"/>
              </a:rPr>
              <a:t>г.</a:t>
            </a:r>
            <a:r>
              <a:rPr sz="1300" b="1" spc="-20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Камень-на-Оби,</a:t>
            </a:r>
            <a:r>
              <a:rPr sz="1300" b="1" spc="45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ул.</a:t>
            </a:r>
            <a:r>
              <a:rPr sz="1300" b="1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Пушкина,5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00" dirty="0">
              <a:latin typeface="Trebuchet MS"/>
              <a:cs typeface="Trebuchet MS"/>
            </a:endParaRPr>
          </a:p>
          <a:p>
            <a:pPr marL="1212850" indent="-205104">
              <a:lnSpc>
                <a:spcPct val="100000"/>
              </a:lnSpc>
              <a:buAutoNum type="arabicPeriod" startAt="2"/>
              <a:tabLst>
                <a:tab pos="1213485" algn="l"/>
              </a:tabLst>
            </a:pPr>
            <a:r>
              <a:rPr sz="1300" b="1" spc="-5" dirty="0">
                <a:latin typeface="Trebuchet MS"/>
                <a:cs typeface="Trebuchet MS"/>
              </a:rPr>
              <a:t>По адресу</a:t>
            </a:r>
            <a:r>
              <a:rPr sz="1300" b="1" spc="1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электронной</a:t>
            </a:r>
            <a:r>
              <a:rPr sz="1300" b="1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почты:</a:t>
            </a:r>
            <a:r>
              <a:rPr sz="1300" b="1" spc="30" dirty="0">
                <a:latin typeface="Trebuchet MS"/>
                <a:cs typeface="Trebuchet MS"/>
              </a:rPr>
              <a:t> </a:t>
            </a:r>
            <a:r>
              <a:rPr sz="1300" b="1" spc="-15" dirty="0">
                <a:latin typeface="Trebuchet MS"/>
                <a:cs typeface="Trebuchet MS"/>
                <a:hlinkClick r:id="rId3"/>
              </a:rPr>
              <a:t>kamenrai@mail.ru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Trebuchet MS"/>
              <a:buAutoNum type="arabicPeriod" startAt="2"/>
            </a:pPr>
            <a:endParaRPr sz="1300" dirty="0">
              <a:latin typeface="Trebuchet MS"/>
              <a:cs typeface="Trebuchet MS"/>
            </a:endParaRPr>
          </a:p>
          <a:p>
            <a:pPr marL="1008380" marR="1298575">
              <a:lnSpc>
                <a:spcPct val="100000"/>
              </a:lnSpc>
              <a:buAutoNum type="arabicPeriod" startAt="2"/>
              <a:tabLst>
                <a:tab pos="1213485" algn="l"/>
              </a:tabLst>
            </a:pPr>
            <a:r>
              <a:rPr sz="1300" b="1" spc="-5" dirty="0">
                <a:latin typeface="Trebuchet MS"/>
                <a:cs typeface="Trebuchet MS"/>
              </a:rPr>
              <a:t>Вопросы</a:t>
            </a:r>
            <a:r>
              <a:rPr sz="1300" b="1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инвестиционному</a:t>
            </a:r>
            <a:r>
              <a:rPr sz="1300" b="1" spc="2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уполномоченному</a:t>
            </a:r>
            <a:r>
              <a:rPr sz="1300" b="1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можно</a:t>
            </a:r>
            <a:r>
              <a:rPr sz="1300" b="1" spc="-15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задать </a:t>
            </a:r>
            <a:r>
              <a:rPr sz="1300" b="1" spc="-38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по</a:t>
            </a:r>
            <a:r>
              <a:rPr sz="1300" b="1" spc="-25" dirty="0">
                <a:latin typeface="Trebuchet MS"/>
                <a:cs typeface="Trebuchet MS"/>
              </a:rPr>
              <a:t> </a:t>
            </a:r>
            <a:r>
              <a:rPr sz="1300" b="1" spc="-10" dirty="0">
                <a:latin typeface="Trebuchet MS"/>
                <a:cs typeface="Trebuchet MS"/>
              </a:rPr>
              <a:t>телефону</a:t>
            </a:r>
            <a:r>
              <a:rPr sz="1300" b="1" spc="10" dirty="0">
                <a:latin typeface="Trebuchet MS"/>
                <a:cs typeface="Trebuchet MS"/>
              </a:rPr>
              <a:t> </a:t>
            </a:r>
            <a:r>
              <a:rPr sz="1300" b="1" spc="-5" dirty="0">
                <a:latin typeface="Trebuchet MS"/>
                <a:cs typeface="Trebuchet MS"/>
              </a:rPr>
              <a:t>8(38584)21401</a:t>
            </a:r>
            <a:endParaRPr sz="13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 dirty="0">
              <a:latin typeface="Trebuchet MS"/>
              <a:cs typeface="Trebuchet MS"/>
            </a:endParaRPr>
          </a:p>
          <a:p>
            <a:pPr marL="12065" marR="5080" indent="106045">
              <a:lnSpc>
                <a:spcPct val="100000"/>
              </a:lnSpc>
            </a:pPr>
            <a:r>
              <a:rPr sz="1400" b="1" dirty="0">
                <a:latin typeface="Trebuchet MS"/>
                <a:cs typeface="Trebuchet MS"/>
              </a:rPr>
              <a:t>Для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повышения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инвестиционной</a:t>
            </a:r>
            <a:r>
              <a:rPr sz="1400" b="1" spc="-2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привлекательности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территории</a:t>
            </a:r>
            <a:r>
              <a:rPr sz="1400" b="1" spc="2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был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внедрен </a:t>
            </a:r>
            <a:r>
              <a:rPr sz="1400" b="1" spc="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муниципальный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инвестиционный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Стандарт,</a:t>
            </a:r>
            <a:r>
              <a:rPr sz="1400" b="1" spc="3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информация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о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Стандарте</a:t>
            </a:r>
            <a:r>
              <a:rPr sz="1400" b="1" spc="3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размещена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на </a:t>
            </a:r>
            <a:r>
              <a:rPr sz="1400" b="1" spc="-40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официальном</a:t>
            </a:r>
            <a:r>
              <a:rPr sz="1400" b="1" spc="-1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сайте</a:t>
            </a:r>
            <a:r>
              <a:rPr sz="1400" b="1" spc="1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Администрации</a:t>
            </a:r>
            <a:r>
              <a:rPr sz="1400" b="1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Каменского</a:t>
            </a:r>
            <a:r>
              <a:rPr sz="1400" b="1" spc="10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района</a:t>
            </a:r>
            <a:r>
              <a:rPr sz="1400" b="1" spc="2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Алтайского края</a:t>
            </a:r>
            <a:r>
              <a:rPr sz="1400" b="1" spc="20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в</a:t>
            </a:r>
            <a:r>
              <a:rPr sz="1400" b="1" spc="15" dirty="0">
                <a:latin typeface="Trebuchet MS"/>
                <a:cs typeface="Trebuchet MS"/>
              </a:rPr>
              <a:t> </a:t>
            </a:r>
            <a:r>
              <a:rPr sz="1400" b="1" spc="-5" dirty="0" err="1" smtClean="0">
                <a:latin typeface="Trebuchet MS"/>
                <a:cs typeface="Trebuchet MS"/>
              </a:rPr>
              <a:t>разделе</a:t>
            </a:r>
            <a:endParaRPr sz="1400" dirty="0" smtClean="0">
              <a:latin typeface="Trebuchet MS"/>
              <a:cs typeface="Trebuchet MS"/>
            </a:endParaRPr>
          </a:p>
          <a:p>
            <a:pPr marR="3100070">
              <a:lnSpc>
                <a:spcPct val="100000"/>
              </a:lnSpc>
            </a:pPr>
            <a:r>
              <a:rPr sz="1400" b="1" spc="-5" dirty="0" smtClean="0">
                <a:latin typeface="Trebuchet MS"/>
                <a:cs typeface="Trebuchet MS"/>
              </a:rPr>
              <a:t>«</a:t>
            </a:r>
            <a:r>
              <a:rPr sz="1400" b="1" spc="-5" dirty="0" err="1" smtClean="0">
                <a:latin typeface="Trebuchet MS"/>
                <a:cs typeface="Trebuchet MS"/>
              </a:rPr>
              <a:t>Инвесторам</a:t>
            </a:r>
            <a:r>
              <a:rPr sz="1400" b="1" spc="-5" dirty="0" smtClean="0">
                <a:latin typeface="Trebuchet MS"/>
                <a:cs typeface="Trebuchet MS"/>
              </a:rPr>
              <a:t>»</a:t>
            </a:r>
            <a:r>
              <a:rPr sz="1400" b="1" spc="-20" dirty="0" smtClean="0">
                <a:latin typeface="Trebuchet MS"/>
                <a:cs typeface="Trebuchet MS"/>
              </a:rPr>
              <a:t> 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5795680"/>
            <a:ext cx="70897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https://kamenrai.gosuslugi.ru/deyatelnost/napravleniya-deyatelnosti/investoram/</a:t>
            </a: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32" y="4149051"/>
            <a:ext cx="2316353" cy="17282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15054" y="359790"/>
            <a:ext cx="400113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00"/>
                </a:solidFill>
              </a:rPr>
              <a:t>Уважаемые</a:t>
            </a:r>
            <a:r>
              <a:rPr sz="1600" b="1" spc="-60" dirty="0">
                <a:solidFill>
                  <a:srgbClr val="000000"/>
                </a:solidFill>
              </a:rPr>
              <a:t> </a:t>
            </a:r>
            <a:r>
              <a:rPr sz="1600" b="1" spc="-5" dirty="0">
                <a:solidFill>
                  <a:srgbClr val="000000"/>
                </a:solidFill>
              </a:rPr>
              <a:t>инвесторы</a:t>
            </a:r>
            <a:r>
              <a:rPr sz="1600" b="1" spc="-50" dirty="0">
                <a:solidFill>
                  <a:srgbClr val="000000"/>
                </a:solidFill>
              </a:rPr>
              <a:t> </a:t>
            </a:r>
            <a:r>
              <a:rPr sz="1600" b="1" dirty="0">
                <a:solidFill>
                  <a:srgbClr val="000000"/>
                </a:solidFill>
              </a:rPr>
              <a:t>и</a:t>
            </a:r>
            <a:r>
              <a:rPr sz="1600" b="1" spc="-35" dirty="0">
                <a:solidFill>
                  <a:srgbClr val="000000"/>
                </a:solidFill>
              </a:rPr>
              <a:t> </a:t>
            </a:r>
            <a:r>
              <a:rPr sz="1600" b="1" dirty="0">
                <a:solidFill>
                  <a:srgbClr val="000000"/>
                </a:solidFill>
              </a:rPr>
              <a:t>партнеры!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838450" y="847470"/>
            <a:ext cx="5186045" cy="44888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810" marR="5080" indent="429259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Администрация Каменского района Алтайского </a:t>
            </a:r>
            <a:r>
              <a:rPr sz="1400" spc="-10" dirty="0">
                <a:latin typeface="Trebuchet MS"/>
                <a:cs typeface="Trebuchet MS"/>
              </a:rPr>
              <a:t>края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приглашает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Вас</a:t>
            </a:r>
            <a:r>
              <a:rPr sz="1400" dirty="0">
                <a:latin typeface="Trebuchet MS"/>
                <a:cs typeface="Trebuchet MS"/>
              </a:rPr>
              <a:t> к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долгосрочному</a:t>
            </a:r>
            <a:r>
              <a:rPr sz="1400" dirty="0">
                <a:latin typeface="Trebuchet MS"/>
                <a:cs typeface="Trebuchet MS"/>
              </a:rPr>
              <a:t> 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взаимовыгодному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сотрудничеству</a:t>
            </a:r>
            <a:r>
              <a:rPr sz="1400" dirty="0">
                <a:latin typeface="Trebuchet MS"/>
                <a:cs typeface="Trebuchet MS"/>
              </a:rPr>
              <a:t> 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развитии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застроенных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освоению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новых территорий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нашего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города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-5" dirty="0">
                <a:latin typeface="Trebuchet MS"/>
                <a:cs typeface="Trebuchet MS"/>
              </a:rPr>
              <a:t> района.</a:t>
            </a:r>
            <a:endParaRPr sz="1400" dirty="0">
              <a:latin typeface="Trebuchet MS"/>
              <a:cs typeface="Trebuchet MS"/>
            </a:endParaRPr>
          </a:p>
          <a:p>
            <a:pPr marL="384810" marR="5080" indent="375920" algn="just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Администрация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Каменского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работает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над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созданием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условий</a:t>
            </a:r>
            <a:r>
              <a:rPr sz="1400" dirty="0">
                <a:latin typeface="Trebuchet MS"/>
                <a:cs typeface="Trebuchet MS"/>
              </a:rPr>
              <a:t> для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успешного</a:t>
            </a:r>
            <a:r>
              <a:rPr sz="1400" dirty="0">
                <a:latin typeface="Trebuchet MS"/>
                <a:cs typeface="Trebuchet MS"/>
              </a:rPr>
              <a:t> ведения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бизнеса: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оперативное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решение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вопросов,</a:t>
            </a:r>
            <a:r>
              <a:rPr sz="1400" spc="4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прозрачность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процессов, открытый </a:t>
            </a:r>
            <a:r>
              <a:rPr sz="1400" dirty="0">
                <a:latin typeface="Trebuchet MS"/>
                <a:cs typeface="Trebuchet MS"/>
              </a:rPr>
              <a:t>диалог. Мы </a:t>
            </a:r>
            <a:r>
              <a:rPr sz="1400" spc="-5" dirty="0">
                <a:latin typeface="Trebuchet MS"/>
                <a:cs typeface="Trebuchet MS"/>
              </a:rPr>
              <a:t>заинтересованы </a:t>
            </a:r>
            <a:r>
              <a:rPr sz="1400" dirty="0">
                <a:latin typeface="Trebuchet MS"/>
                <a:cs typeface="Trebuchet MS"/>
              </a:rPr>
              <a:t>в том,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чтобы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Ваш</a:t>
            </a:r>
            <a:r>
              <a:rPr sz="1400" dirty="0">
                <a:latin typeface="Trebuchet MS"/>
                <a:cs typeface="Trebuchet MS"/>
              </a:rPr>
              <a:t> бизнес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был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эффективным,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стабильным</a:t>
            </a:r>
            <a:r>
              <a:rPr sz="1400" dirty="0">
                <a:latin typeface="Trebuchet MS"/>
                <a:cs typeface="Trebuchet MS"/>
              </a:rPr>
              <a:t> и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безопасным.</a:t>
            </a:r>
            <a:r>
              <a:rPr sz="1400" dirty="0">
                <a:latin typeface="Trebuchet MS"/>
                <a:cs typeface="Trebuchet MS"/>
              </a:rPr>
              <a:t> Мы </a:t>
            </a:r>
            <a:r>
              <a:rPr sz="1400" spc="-5" dirty="0">
                <a:latin typeface="Trebuchet MS"/>
                <a:cs typeface="Trebuchet MS"/>
              </a:rPr>
              <a:t>заинтересованы</a:t>
            </a:r>
            <a:r>
              <a:rPr sz="1400" dirty="0">
                <a:latin typeface="Trebuchet MS"/>
                <a:cs typeface="Trebuchet MS"/>
              </a:rPr>
              <a:t> 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том,</a:t>
            </a:r>
            <a:r>
              <a:rPr sz="1400" dirty="0">
                <a:latin typeface="Trebuchet MS"/>
                <a:cs typeface="Trebuchet MS"/>
              </a:rPr>
              <a:t> чтобы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налоги </a:t>
            </a:r>
            <a:r>
              <a:rPr sz="1400" dirty="0">
                <a:latin typeface="Trebuchet MS"/>
                <a:cs typeface="Trebuchet MS"/>
              </a:rPr>
              <a:t> поступали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местный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бюджет,</a:t>
            </a:r>
            <a:r>
              <a:rPr sz="1400" dirty="0">
                <a:latin typeface="Trebuchet MS"/>
                <a:cs typeface="Trebuchet MS"/>
              </a:rPr>
              <a:t> чтобы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развивалась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экономика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района,</a:t>
            </a:r>
            <a:r>
              <a:rPr sz="1400" spc="-5" dirty="0">
                <a:latin typeface="Trebuchet MS"/>
                <a:cs typeface="Trebuchet MS"/>
              </a:rPr>
              <a:t> улучшалось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качество</a:t>
            </a:r>
            <a:r>
              <a:rPr sz="1400" dirty="0">
                <a:latin typeface="Trebuchet MS"/>
                <a:cs typeface="Trebuchet MS"/>
              </a:rPr>
              <a:t> жизни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его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жителей.</a:t>
            </a:r>
          </a:p>
          <a:p>
            <a:pPr>
              <a:lnSpc>
                <a:spcPct val="100000"/>
              </a:lnSpc>
            </a:pPr>
            <a:endParaRPr sz="1450" dirty="0">
              <a:latin typeface="Trebuchet MS"/>
              <a:cs typeface="Trebuchet MS"/>
            </a:endParaRPr>
          </a:p>
          <a:p>
            <a:pPr marL="1066165" marR="427990" indent="-260985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Надеемся,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что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Каменский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откроет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новые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горизонты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для</a:t>
            </a:r>
            <a:r>
              <a:rPr sz="1400" spc="-5" dirty="0">
                <a:latin typeface="Trebuchet MS"/>
                <a:cs typeface="Trebuchet MS"/>
              </a:rPr>
              <a:t> развития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Вашего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бизнеса.</a:t>
            </a:r>
            <a:endParaRPr sz="14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3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Добро</a:t>
            </a:r>
            <a:r>
              <a:rPr sz="1800" spc="-6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по</a:t>
            </a:r>
            <a:r>
              <a:rPr sz="1800" b="1" spc="-5" dirty="0">
                <a:solidFill>
                  <a:srgbClr val="FF0000"/>
                </a:solidFill>
                <a:latin typeface="Trebuchet MS"/>
                <a:cs typeface="Trebuchet MS"/>
              </a:rPr>
              <a:t>ж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аловать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dirty="0">
                <a:solidFill>
                  <a:srgbClr val="FF0000"/>
                </a:solidFill>
                <a:latin typeface="Trebuchet MS"/>
                <a:cs typeface="Trebuchet MS"/>
              </a:rPr>
              <a:t>в</a:t>
            </a:r>
            <a:r>
              <a:rPr sz="1800" spc="-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Каменский</a:t>
            </a:r>
            <a:r>
              <a:rPr sz="1800" spc="-1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Trebuchet MS"/>
                <a:cs typeface="Trebuchet MS"/>
              </a:rPr>
              <a:t>район!</a:t>
            </a:r>
            <a:endParaRPr sz="1800" dirty="0">
              <a:latin typeface="Trebuchet MS"/>
              <a:cs typeface="Trebuchet MS"/>
            </a:endParaRPr>
          </a:p>
          <a:p>
            <a:pPr marL="845819" marR="1836420" indent="139700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rebuchet MS"/>
                <a:cs typeface="Trebuchet MS"/>
              </a:rPr>
              <a:t>С </a:t>
            </a:r>
            <a:r>
              <a:rPr sz="1400" spc="-5" dirty="0">
                <a:latin typeface="Trebuchet MS"/>
                <a:cs typeface="Trebuchet MS"/>
              </a:rPr>
              <a:t>уважением </a:t>
            </a:r>
            <a:r>
              <a:rPr sz="1400" dirty="0">
                <a:latin typeface="Trebuchet MS"/>
                <a:cs typeface="Trebuchet MS"/>
              </a:rPr>
              <a:t>глава </a:t>
            </a:r>
            <a:r>
              <a:rPr sz="1400" spc="-5" dirty="0">
                <a:latin typeface="Trebuchet MS"/>
                <a:cs typeface="Trebuchet MS"/>
              </a:rPr>
              <a:t>района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Панченко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Иван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Владимирович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205354" y="5948883"/>
            <a:ext cx="509333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Trebuchet MS"/>
                <a:cs typeface="Trebuchet MS"/>
              </a:rPr>
              <a:t>Администрация</a:t>
            </a:r>
            <a:r>
              <a:rPr sz="1100" b="1" spc="-55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Каменского</a:t>
            </a:r>
            <a:r>
              <a:rPr sz="1100" b="1" spc="-15" dirty="0">
                <a:latin typeface="Trebuchet MS"/>
                <a:cs typeface="Trebuchet MS"/>
              </a:rPr>
              <a:t> </a:t>
            </a:r>
            <a:r>
              <a:rPr sz="1100" b="1" dirty="0">
                <a:latin typeface="Trebuchet MS"/>
                <a:cs typeface="Trebuchet MS"/>
              </a:rPr>
              <a:t>района</a:t>
            </a:r>
            <a:r>
              <a:rPr sz="1100" b="1" spc="-10" dirty="0">
                <a:latin typeface="Trebuchet MS"/>
                <a:cs typeface="Trebuchet MS"/>
              </a:rPr>
              <a:t> </a:t>
            </a:r>
            <a:r>
              <a:rPr sz="1100" b="1" spc="-5" dirty="0">
                <a:latin typeface="Trebuchet MS"/>
                <a:cs typeface="Trebuchet MS"/>
              </a:rPr>
              <a:t>Алтайского </a:t>
            </a:r>
            <a:r>
              <a:rPr sz="1100" b="1" dirty="0">
                <a:latin typeface="Trebuchet MS"/>
                <a:cs typeface="Trebuchet MS"/>
              </a:rPr>
              <a:t>края</a:t>
            </a:r>
            <a:endParaRPr sz="1100">
              <a:latin typeface="Trebuchet MS"/>
              <a:cs typeface="Trebuchet MS"/>
            </a:endParaRPr>
          </a:p>
          <a:p>
            <a:pPr marL="12065" marR="5080" algn="ctr">
              <a:lnSpc>
                <a:spcPct val="100000"/>
              </a:lnSpc>
            </a:pPr>
            <a:r>
              <a:rPr sz="1100" spc="-5" dirty="0">
                <a:latin typeface="Trebuchet MS"/>
                <a:cs typeface="Trebuchet MS"/>
              </a:rPr>
              <a:t>658700, </a:t>
            </a:r>
            <a:r>
              <a:rPr sz="1100" dirty="0">
                <a:latin typeface="Trebuchet MS"/>
                <a:cs typeface="Trebuchet MS"/>
              </a:rPr>
              <a:t>Алтайский </a:t>
            </a:r>
            <a:r>
              <a:rPr sz="1100" spc="-5" dirty="0">
                <a:latin typeface="Trebuchet MS"/>
                <a:cs typeface="Trebuchet MS"/>
              </a:rPr>
              <a:t>край, Каменский район, г. Камень-на-Оби, </a:t>
            </a:r>
            <a:r>
              <a:rPr sz="1100" dirty="0">
                <a:latin typeface="Trebuchet MS"/>
                <a:cs typeface="Trebuchet MS"/>
              </a:rPr>
              <a:t>ул. </a:t>
            </a:r>
            <a:r>
              <a:rPr sz="1100" spc="-5" dirty="0">
                <a:latin typeface="Trebuchet MS"/>
                <a:cs typeface="Trebuchet MS"/>
              </a:rPr>
              <a:t>Пушкина, </a:t>
            </a:r>
            <a:r>
              <a:rPr sz="1100" dirty="0">
                <a:latin typeface="Trebuchet MS"/>
                <a:cs typeface="Trebuchet MS"/>
              </a:rPr>
              <a:t>5 </a:t>
            </a:r>
            <a:r>
              <a:rPr sz="1100" spc="-320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тел./факс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" dirty="0">
                <a:latin typeface="Trebuchet MS"/>
                <a:cs typeface="Trebuchet MS"/>
              </a:rPr>
              <a:t>(838584)21401</a:t>
            </a:r>
            <a:endParaRPr sz="1100">
              <a:latin typeface="Trebuchet MS"/>
              <a:cs typeface="Trebuchet MS"/>
            </a:endParaRPr>
          </a:p>
          <a:p>
            <a:pPr marL="635" algn="ctr">
              <a:lnSpc>
                <a:spcPct val="100000"/>
              </a:lnSpc>
            </a:pPr>
            <a:r>
              <a:rPr sz="1100" spc="-5" dirty="0">
                <a:latin typeface="Trebuchet MS"/>
                <a:cs typeface="Trebuchet MS"/>
              </a:rPr>
              <a:t>e-mail:</a:t>
            </a:r>
            <a:r>
              <a:rPr sz="1100" spc="-40" dirty="0">
                <a:solidFill>
                  <a:srgbClr val="D2601C"/>
                </a:solidFill>
                <a:latin typeface="Trebuchet MS"/>
                <a:cs typeface="Trebuchet MS"/>
              </a:rPr>
              <a:t> </a:t>
            </a:r>
            <a:r>
              <a:rPr sz="1100" u="sng" spc="-5" dirty="0">
                <a:solidFill>
                  <a:srgbClr val="D2601C"/>
                </a:solidFill>
                <a:uFill>
                  <a:solidFill>
                    <a:srgbClr val="D2601C"/>
                  </a:solidFill>
                </a:uFill>
                <a:latin typeface="Trebuchet MS"/>
                <a:cs typeface="Trebuchet MS"/>
                <a:hlinkClick r:id="rId3"/>
              </a:rPr>
              <a:t>kamenrai@mail.ru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9891" y="6456375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2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3" y="764666"/>
            <a:ext cx="2857500" cy="287654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09268"/>
            <a:ext cx="5317490" cy="2007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95"/>
              </a:spcBef>
            </a:pPr>
            <a:r>
              <a:rPr sz="1050" spc="-105" dirty="0">
                <a:solidFill>
                  <a:srgbClr val="FD8537"/>
                </a:solidFill>
                <a:latin typeface="Lucida Sans Unicode"/>
                <a:cs typeface="Lucida Sans Unicode"/>
              </a:rPr>
              <a:t>▶</a:t>
            </a:r>
            <a:r>
              <a:rPr sz="1050" spc="95" dirty="0">
                <a:solidFill>
                  <a:srgbClr val="FD8537"/>
                </a:solidFill>
                <a:latin typeface="Lucida Sans Unicode"/>
                <a:cs typeface="Lucida Sans Unicode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Каменский</a:t>
            </a:r>
            <a:r>
              <a:rPr sz="1300" spc="31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район</a:t>
            </a:r>
            <a:r>
              <a:rPr sz="1300" spc="30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обладает</a:t>
            </a:r>
            <a:r>
              <a:rPr sz="1300" spc="30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достаточно</a:t>
            </a:r>
            <a:r>
              <a:rPr sz="1300" spc="32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высоким</a:t>
            </a:r>
            <a:r>
              <a:rPr sz="1300" spc="30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потенциалом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для</a:t>
            </a:r>
            <a:r>
              <a:rPr sz="1300" spc="-5" dirty="0">
                <a:latin typeface="Trebuchet MS"/>
                <a:cs typeface="Trebuchet MS"/>
              </a:rPr>
              <a:t> комплексного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развития</a:t>
            </a:r>
            <a:r>
              <a:rPr sz="1300" spc="-5" dirty="0">
                <a:latin typeface="Trebuchet MS"/>
                <a:cs typeface="Trebuchet MS"/>
              </a:rPr>
              <a:t> сферы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туризма.</a:t>
            </a:r>
            <a:r>
              <a:rPr sz="1300" spc="-5" dirty="0">
                <a:latin typeface="Trebuchet MS"/>
                <a:cs typeface="Trebuchet MS"/>
              </a:rPr>
              <a:t> Через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район </a:t>
            </a:r>
            <a:r>
              <a:rPr sz="1300" spc="-5" dirty="0">
                <a:latin typeface="Trebuchet MS"/>
                <a:cs typeface="Trebuchet MS"/>
              </a:rPr>
              <a:t> проходит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туристический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маршрут</a:t>
            </a:r>
            <a:r>
              <a:rPr sz="1300" spc="-5" dirty="0">
                <a:latin typeface="Trebuchet MS"/>
                <a:cs typeface="Trebuchet MS"/>
              </a:rPr>
              <a:t> «Большое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Золотое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кольцо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Алтая», </a:t>
            </a:r>
            <a:r>
              <a:rPr sz="1300" spc="-5" dirty="0">
                <a:latin typeface="Trebuchet MS"/>
                <a:cs typeface="Trebuchet MS"/>
              </a:rPr>
              <a:t>поток туристов по которому увеличивается с </a:t>
            </a:r>
            <a:r>
              <a:rPr sz="1300" spc="-10" dirty="0">
                <a:latin typeface="Trebuchet MS"/>
                <a:cs typeface="Trebuchet MS"/>
              </a:rPr>
              <a:t>каждым 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годом.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Район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обладает</a:t>
            </a:r>
            <a:r>
              <a:rPr sz="1300" spc="-5" dirty="0">
                <a:latin typeface="Trebuchet MS"/>
                <a:cs typeface="Trebuchet MS"/>
              </a:rPr>
              <a:t> большим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количеством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природных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объектов,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наибольшей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популярностью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среди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туристов </a:t>
            </a:r>
            <a:r>
              <a:rPr sz="1300" spc="-5" dirty="0">
                <a:latin typeface="Trebuchet MS"/>
                <a:cs typeface="Trebuchet MS"/>
              </a:rPr>
              <a:t> пользуются </a:t>
            </a:r>
            <a:r>
              <a:rPr sz="1300" spc="-10" dirty="0">
                <a:latin typeface="Trebuchet MS"/>
                <a:cs typeface="Trebuchet MS"/>
              </a:rPr>
              <a:t>озера </a:t>
            </a:r>
            <a:r>
              <a:rPr sz="1300" spc="-5" dirty="0">
                <a:latin typeface="Trebuchet MS"/>
                <a:cs typeface="Trebuchet MS"/>
              </a:rPr>
              <a:t>и береговая </a:t>
            </a:r>
            <a:r>
              <a:rPr sz="1300" spc="-10" dirty="0">
                <a:latin typeface="Trebuchet MS"/>
                <a:cs typeface="Trebuchet MS"/>
              </a:rPr>
              <a:t>зона </a:t>
            </a:r>
            <a:r>
              <a:rPr sz="1300" spc="-5" dirty="0">
                <a:latin typeface="Trebuchet MS"/>
                <a:cs typeface="Trebuchet MS"/>
              </a:rPr>
              <a:t>р.Обь. </a:t>
            </a:r>
            <a:r>
              <a:rPr sz="1300" spc="-10" dirty="0">
                <a:latin typeface="Trebuchet MS"/>
                <a:cs typeface="Trebuchet MS"/>
              </a:rPr>
              <a:t>Активными </a:t>
            </a:r>
            <a:r>
              <a:rPr sz="1300" spc="-5" dirty="0">
                <a:latin typeface="Trebuchet MS"/>
                <a:cs typeface="Trebuchet MS"/>
              </a:rPr>
              <a:t>темпами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развивается</a:t>
            </a:r>
            <a:r>
              <a:rPr sz="1300" spc="-5" dirty="0">
                <a:latin typeface="Trebuchet MS"/>
                <a:cs typeface="Trebuchet MS"/>
              </a:rPr>
              <a:t> туризм,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связанный</a:t>
            </a:r>
            <a:r>
              <a:rPr sz="1300" spc="-5" dirty="0">
                <a:latin typeface="Trebuchet MS"/>
                <a:cs typeface="Trebuchet MS"/>
              </a:rPr>
              <a:t> с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рыбалкой</a:t>
            </a:r>
            <a:r>
              <a:rPr sz="1300" spc="-5" dirty="0">
                <a:latin typeface="Trebuchet MS"/>
                <a:cs typeface="Trebuchet MS"/>
              </a:rPr>
              <a:t> и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охотой.</a:t>
            </a:r>
            <a:r>
              <a:rPr sz="1300" spc="-5" dirty="0">
                <a:latin typeface="Trebuchet MS"/>
                <a:cs typeface="Trebuchet MS"/>
              </a:rPr>
              <a:t> На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территории</a:t>
            </a:r>
            <a:r>
              <a:rPr sz="1300" spc="-5" dirty="0">
                <a:latin typeface="Trebuchet MS"/>
                <a:cs typeface="Trebuchet MS"/>
              </a:rPr>
              <a:t> района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действует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два</a:t>
            </a:r>
            <a:r>
              <a:rPr sz="1300" spc="-5" dirty="0">
                <a:latin typeface="Trebuchet MS"/>
                <a:cs typeface="Trebuchet MS"/>
              </a:rPr>
              <a:t> охотхозяйства,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услугами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которых</a:t>
            </a:r>
            <a:r>
              <a:rPr sz="1300" spc="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пользуется</a:t>
            </a:r>
            <a:r>
              <a:rPr sz="1300" spc="1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до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3000</a:t>
            </a:r>
            <a:r>
              <a:rPr sz="1300" spc="1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человек</a:t>
            </a:r>
            <a:r>
              <a:rPr sz="1300" spc="3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ежегодно.</a:t>
            </a:r>
            <a:endParaRPr sz="13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537" y="156210"/>
            <a:ext cx="8065134" cy="5879465"/>
            <a:chOff x="467537" y="156210"/>
            <a:chExt cx="8065134" cy="5879465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593595" y="189611"/>
              <a:ext cx="2022983" cy="383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2613" y="156210"/>
              <a:ext cx="3245612" cy="4168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2625" y="750443"/>
              <a:ext cx="2049399" cy="30099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24144" y="836676"/>
              <a:ext cx="2808351" cy="2808351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537" y="3357016"/>
              <a:ext cx="4932045" cy="2678430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8689975" y="6456375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87746" y="3746068"/>
            <a:ext cx="3011170" cy="2217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94335" algn="just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rebuchet MS"/>
                <a:cs typeface="Trebuchet MS"/>
              </a:rPr>
              <a:t>В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районе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функционирует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загородный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оздоровительный</a:t>
            </a:r>
            <a:r>
              <a:rPr sz="1300" spc="-5" dirty="0">
                <a:latin typeface="Trebuchet MS"/>
                <a:cs typeface="Trebuchet MS"/>
              </a:rPr>
              <a:t> лагерь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для </a:t>
            </a:r>
            <a:r>
              <a:rPr sz="1300" spc="-5" dirty="0">
                <a:latin typeface="Trebuchet MS"/>
                <a:cs typeface="Trebuchet MS"/>
              </a:rPr>
              <a:t>детей «Солнечный берег», на 120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мест.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Лагерь</a:t>
            </a:r>
            <a:r>
              <a:rPr sz="1300" spc="-5" dirty="0">
                <a:latin typeface="Trebuchet MS"/>
                <a:cs typeface="Trebuchet MS"/>
              </a:rPr>
              <a:t> расположен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в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живописном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месте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берегу</a:t>
            </a:r>
            <a:r>
              <a:rPr sz="1300" spc="38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реки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Обь. За последние 3 </a:t>
            </a:r>
            <a:r>
              <a:rPr sz="1300" spc="-10" dirty="0">
                <a:latin typeface="Trebuchet MS"/>
                <a:cs typeface="Trebuchet MS"/>
              </a:rPr>
              <a:t>года благодаря </a:t>
            </a:r>
            <a:r>
              <a:rPr sz="1300" spc="-5" dirty="0">
                <a:latin typeface="Trebuchet MS"/>
                <a:cs typeface="Trebuchet MS"/>
              </a:rPr>
              <a:t> вложениям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районных</a:t>
            </a:r>
            <a:r>
              <a:rPr sz="1300" spc="-5" dirty="0">
                <a:latin typeface="Trebuchet MS"/>
                <a:cs typeface="Trebuchet MS"/>
              </a:rPr>
              <a:t> властей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и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внебюджетных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источников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в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лагере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значительно обновлена материально-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техническая</a:t>
            </a:r>
            <a:r>
              <a:rPr sz="1300" spc="-10" dirty="0">
                <a:latin typeface="Trebuchet MS"/>
                <a:cs typeface="Trebuchet MS"/>
              </a:rPr>
              <a:t> база.</a:t>
            </a:r>
            <a:endParaRPr sz="1300">
              <a:latin typeface="Trebuchet MS"/>
              <a:cs typeface="Trebuchet MS"/>
            </a:endParaRPr>
          </a:p>
          <a:p>
            <a:pPr marL="334010" algn="just">
              <a:lnSpc>
                <a:spcPct val="100000"/>
              </a:lnSpc>
              <a:spcBef>
                <a:spcPts val="100"/>
              </a:spcBef>
            </a:pPr>
            <a:r>
              <a:rPr sz="1300" spc="-5" dirty="0">
                <a:latin typeface="Trebuchet MS"/>
                <a:cs typeface="Trebuchet MS"/>
              </a:rPr>
              <a:t>Сторонников</a:t>
            </a:r>
            <a:r>
              <a:rPr sz="1300" spc="545" dirty="0">
                <a:latin typeface="Trebuchet MS"/>
                <a:cs typeface="Trebuchet MS"/>
              </a:rPr>
              <a:t>    </a:t>
            </a:r>
            <a:r>
              <a:rPr sz="1300" spc="-5" dirty="0">
                <a:latin typeface="Trebuchet MS"/>
                <a:cs typeface="Trebuchet MS"/>
              </a:rPr>
              <a:t>экологического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19035" y="5941263"/>
            <a:ext cx="56388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20" dirty="0">
                <a:latin typeface="Trebuchet MS"/>
                <a:cs typeface="Trebuchet MS"/>
              </a:rPr>
              <a:t>р</a:t>
            </a:r>
            <a:r>
              <a:rPr sz="1300" spc="-15" dirty="0">
                <a:latin typeface="Trebuchet MS"/>
                <a:cs typeface="Trebuchet MS"/>
              </a:rPr>
              <a:t>а</a:t>
            </a:r>
            <a:r>
              <a:rPr sz="1300" spc="-5" dirty="0">
                <a:latin typeface="Trebuchet MS"/>
                <a:cs typeface="Trebuchet MS"/>
              </a:rPr>
              <a:t>йоне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98383" y="5941263"/>
            <a:ext cx="69850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4130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rebuchet MS"/>
                <a:cs typeface="Trebuchet MS"/>
              </a:rPr>
              <a:t>о</a:t>
            </a:r>
            <a:r>
              <a:rPr sz="1300" spc="-5" dirty="0">
                <a:latin typeface="Trebuchet MS"/>
                <a:cs typeface="Trebuchet MS"/>
              </a:rPr>
              <a:t>жид</a:t>
            </a:r>
            <a:r>
              <a:rPr sz="1300" spc="-15" dirty="0">
                <a:latin typeface="Trebuchet MS"/>
                <a:cs typeface="Trebuchet MS"/>
              </a:rPr>
              <a:t>а</a:t>
            </a:r>
            <a:r>
              <a:rPr sz="1300" spc="-5" dirty="0">
                <a:latin typeface="Trebuchet MS"/>
                <a:cs typeface="Trebuchet MS"/>
              </a:rPr>
              <a:t>ет  </a:t>
            </a:r>
            <a:r>
              <a:rPr sz="1300" spc="-10" dirty="0">
                <a:latin typeface="Trebuchet MS"/>
                <a:cs typeface="Trebuchet MS"/>
              </a:rPr>
              <a:t>з</a:t>
            </a:r>
            <a:r>
              <a:rPr sz="1300" spc="-15" dirty="0">
                <a:latin typeface="Trebuchet MS"/>
                <a:cs typeface="Trebuchet MS"/>
              </a:rPr>
              <a:t>а</a:t>
            </a:r>
            <a:r>
              <a:rPr sz="1300" spc="-10" dirty="0">
                <a:latin typeface="Trebuchet MS"/>
                <a:cs typeface="Trebuchet MS"/>
              </a:rPr>
              <a:t>каз</a:t>
            </a:r>
            <a:r>
              <a:rPr sz="1300" spc="-15" dirty="0">
                <a:latin typeface="Trebuchet MS"/>
                <a:cs typeface="Trebuchet MS"/>
              </a:rPr>
              <a:t>н</a:t>
            </a:r>
            <a:r>
              <a:rPr sz="1300" spc="-5" dirty="0">
                <a:latin typeface="Trebuchet MS"/>
                <a:cs typeface="Trebuchet MS"/>
              </a:rPr>
              <a:t>ик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87746" y="5941263"/>
            <a:ext cx="1405890" cy="619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92505" algn="l"/>
              </a:tabLst>
            </a:pPr>
            <a:r>
              <a:rPr sz="1300" spc="-5" dirty="0">
                <a:latin typeface="Trebuchet MS"/>
                <a:cs typeface="Trebuchet MS"/>
              </a:rPr>
              <a:t>туризма	в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Trebuchet MS"/>
                <a:cs typeface="Trebuchet MS"/>
              </a:rPr>
              <a:t>природоохранный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Trebuchet MS"/>
                <a:cs typeface="Trebuchet MS"/>
              </a:rPr>
              <a:t>«Корниловский».</a:t>
            </a:r>
            <a:endParaRPr sz="1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0132" y="3329559"/>
            <a:ext cx="5293867" cy="352843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734682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D8537"/>
                </a:solidFill>
                <a:latin typeface="Trebuchet MS"/>
                <a:cs typeface="Trebuchet MS"/>
              </a:rPr>
              <a:t>21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449577" y="156210"/>
            <a:ext cx="5294630" cy="895350"/>
            <a:chOff x="1449577" y="156210"/>
            <a:chExt cx="5294630" cy="895350"/>
          </a:xfrm>
        </p:grpSpPr>
        <p:pic>
          <p:nvPicPr>
            <p:cNvPr id="5" name="object 5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49577" y="189611"/>
              <a:ext cx="2022983" cy="38341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498595" y="156210"/>
              <a:ext cx="3245612" cy="41681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078607" y="750443"/>
              <a:ext cx="2049399" cy="3009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58267" y="4520565"/>
            <a:ext cx="344170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765" indent="294005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rebuchet MS"/>
                <a:cs typeface="Trebuchet MS"/>
              </a:rPr>
              <a:t>В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городе</a:t>
            </a:r>
            <a:r>
              <a:rPr sz="1300" spc="2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имеется</a:t>
            </a:r>
            <a:r>
              <a:rPr sz="1300" spc="-1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несколько</a:t>
            </a:r>
            <a:r>
              <a:rPr sz="1300" spc="3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мест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отдыха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для</a:t>
            </a:r>
            <a:r>
              <a:rPr sz="1300" spc="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населения:</a:t>
            </a:r>
            <a:r>
              <a:rPr sz="1300" spc="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Парк</a:t>
            </a:r>
            <a:r>
              <a:rPr sz="1300" spc="-5" dirty="0">
                <a:latin typeface="Trebuchet MS"/>
                <a:cs typeface="Trebuchet MS"/>
              </a:rPr>
              <a:t> культуры,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зона </a:t>
            </a:r>
            <a:r>
              <a:rPr sz="1300" spc="-37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отдыха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Набережной</a:t>
            </a:r>
            <a:r>
              <a:rPr sz="1300" spc="2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р.</a:t>
            </a:r>
            <a:r>
              <a:rPr sz="1300" spc="-1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Обь,</a:t>
            </a:r>
            <a:r>
              <a:rPr sz="1300" spc="-10" dirty="0">
                <a:latin typeface="Trebuchet MS"/>
                <a:cs typeface="Trebuchet MS"/>
              </a:rPr>
              <a:t> зона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отдыха</a:t>
            </a:r>
            <a:endParaRPr sz="1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300" spc="-5" dirty="0">
                <a:latin typeface="Trebuchet MS"/>
                <a:cs typeface="Trebuchet MS"/>
              </a:rPr>
              <a:t>«Каменские</a:t>
            </a:r>
            <a:r>
              <a:rPr sz="1300" spc="-3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плесы».</a:t>
            </a:r>
            <a:endParaRPr sz="1300">
              <a:latin typeface="Trebuchet MS"/>
              <a:cs typeface="Trebuchet MS"/>
            </a:endParaRPr>
          </a:p>
          <a:p>
            <a:pPr marL="309880">
              <a:lnSpc>
                <a:spcPct val="100000"/>
              </a:lnSpc>
              <a:tabLst>
                <a:tab pos="746760" algn="l"/>
                <a:tab pos="1646555" algn="l"/>
                <a:tab pos="2458720" algn="l"/>
                <a:tab pos="2888615" algn="l"/>
              </a:tabLst>
            </a:pPr>
            <a:r>
              <a:rPr sz="1300" spc="-5" dirty="0">
                <a:latin typeface="Trebuchet MS"/>
                <a:cs typeface="Trebuchet MS"/>
              </a:rPr>
              <a:t>В	</a:t>
            </a:r>
            <a:r>
              <a:rPr sz="1300" spc="-10" dirty="0">
                <a:latin typeface="Trebuchet MS"/>
                <a:cs typeface="Trebuchet MS"/>
              </a:rPr>
              <a:t>зи</a:t>
            </a:r>
            <a:r>
              <a:rPr sz="1300" dirty="0">
                <a:latin typeface="Trebuchet MS"/>
                <a:cs typeface="Trebuchet MS"/>
              </a:rPr>
              <a:t>м</a:t>
            </a:r>
            <a:r>
              <a:rPr sz="1300" spc="-10" dirty="0">
                <a:latin typeface="Trebuchet MS"/>
                <a:cs typeface="Trebuchet MS"/>
              </a:rPr>
              <a:t>н</a:t>
            </a:r>
            <a:r>
              <a:rPr sz="1300" spc="-5" dirty="0">
                <a:latin typeface="Trebuchet MS"/>
                <a:cs typeface="Trebuchet MS"/>
              </a:rPr>
              <a:t>ее</a:t>
            </a:r>
            <a:r>
              <a:rPr sz="1300" dirty="0">
                <a:latin typeface="Trebuchet MS"/>
                <a:cs typeface="Trebuchet MS"/>
              </a:rPr>
              <a:t>	</a:t>
            </a:r>
            <a:r>
              <a:rPr sz="1300" spc="-10" dirty="0">
                <a:latin typeface="Trebuchet MS"/>
                <a:cs typeface="Trebuchet MS"/>
              </a:rPr>
              <a:t>вре</a:t>
            </a:r>
            <a:r>
              <a:rPr sz="1300" spc="-5" dirty="0">
                <a:latin typeface="Trebuchet MS"/>
                <a:cs typeface="Trebuchet MS"/>
              </a:rPr>
              <a:t>мя</a:t>
            </a:r>
            <a:r>
              <a:rPr sz="1300" dirty="0">
                <a:latin typeface="Trebuchet MS"/>
                <a:cs typeface="Trebuchet MS"/>
              </a:rPr>
              <a:t>	</a:t>
            </a:r>
            <a:r>
              <a:rPr sz="1300" spc="-5" dirty="0">
                <a:latin typeface="Trebuchet MS"/>
                <a:cs typeface="Trebuchet MS"/>
              </a:rPr>
              <a:t>в</a:t>
            </a:r>
            <a:r>
              <a:rPr sz="1300" dirty="0">
                <a:latin typeface="Trebuchet MS"/>
                <a:cs typeface="Trebuchet MS"/>
              </a:rPr>
              <a:t>	</a:t>
            </a:r>
            <a:r>
              <a:rPr sz="1300" spc="-10" dirty="0">
                <a:latin typeface="Trebuchet MS"/>
                <a:cs typeface="Trebuchet MS"/>
              </a:rPr>
              <a:t>р</a:t>
            </a:r>
            <a:r>
              <a:rPr sz="1300" spc="-15" dirty="0">
                <a:latin typeface="Trebuchet MS"/>
                <a:cs typeface="Trebuchet MS"/>
              </a:rPr>
              <a:t>а</a:t>
            </a:r>
            <a:r>
              <a:rPr sz="1300" spc="-5" dirty="0">
                <a:latin typeface="Trebuchet MS"/>
                <a:cs typeface="Trebuchet MS"/>
              </a:rPr>
              <a:t>йоне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5511494"/>
            <a:ext cx="3442970" cy="8178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rebuchet MS"/>
                <a:cs typeface="Trebuchet MS"/>
              </a:rPr>
              <a:t>функционирует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лыжная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база,</a:t>
            </a:r>
            <a:r>
              <a:rPr sz="1300" spc="-5" dirty="0">
                <a:latin typeface="Trebuchet MS"/>
                <a:cs typeface="Trebuchet MS"/>
              </a:rPr>
              <a:t> хоккейные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коробки,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катки,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которые</a:t>
            </a:r>
            <a:r>
              <a:rPr sz="1300" spc="-5" dirty="0">
                <a:latin typeface="Trebuchet MS"/>
                <a:cs typeface="Trebuchet MS"/>
              </a:rPr>
              <a:t> пользуются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большой популярностью у жителей и </a:t>
            </a:r>
            <a:r>
              <a:rPr sz="1300" spc="-10" dirty="0">
                <a:latin typeface="Trebuchet MS"/>
                <a:cs typeface="Trebuchet MS"/>
              </a:rPr>
              <a:t>гостей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района.</a:t>
            </a:r>
            <a:endParaRPr sz="1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67402" y="937386"/>
            <a:ext cx="3948429" cy="2402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49225" algn="just">
              <a:lnSpc>
                <a:spcPct val="100000"/>
              </a:lnSpc>
              <a:spcBef>
                <a:spcPts val="95"/>
              </a:spcBef>
            </a:pPr>
            <a:r>
              <a:rPr sz="1300" spc="-5" dirty="0">
                <a:latin typeface="Trebuchet MS"/>
                <a:cs typeface="Trebuchet MS"/>
              </a:rPr>
              <a:t>В </a:t>
            </a:r>
            <a:r>
              <a:rPr sz="1300" spc="-10" dirty="0">
                <a:latin typeface="Trebuchet MS"/>
                <a:cs typeface="Trebuchet MS"/>
              </a:rPr>
              <a:t>состав</a:t>
            </a:r>
            <a:r>
              <a:rPr sz="1300" spc="-5" dirty="0">
                <a:latin typeface="Trebuchet MS"/>
                <a:cs typeface="Trebuchet MS"/>
              </a:rPr>
              <a:t> района </a:t>
            </a:r>
            <a:r>
              <a:rPr sz="1300" spc="-10" dirty="0">
                <a:latin typeface="Trebuchet MS"/>
                <a:cs typeface="Trebuchet MS"/>
              </a:rPr>
              <a:t>входит</a:t>
            </a:r>
            <a:r>
              <a:rPr sz="1300" spc="-5" dirty="0">
                <a:latin typeface="Trebuchet MS"/>
                <a:cs typeface="Trebuchet MS"/>
              </a:rPr>
              <a:t> город Камень-на-Оби,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обладающий </a:t>
            </a:r>
            <a:r>
              <a:rPr sz="1300" spc="-10" dirty="0">
                <a:latin typeface="Trebuchet MS"/>
                <a:cs typeface="Trebuchet MS"/>
              </a:rPr>
              <a:t>богатой исторической значимостью. </a:t>
            </a:r>
            <a:r>
              <a:rPr sz="1300" spc="-5" dirty="0">
                <a:latin typeface="Trebuchet MS"/>
                <a:cs typeface="Trebuchet MS"/>
              </a:rPr>
              <a:t> Город является </a:t>
            </a:r>
            <a:r>
              <a:rPr sz="1300" spc="-10" dirty="0">
                <a:latin typeface="Trebuchet MS"/>
                <a:cs typeface="Trebuchet MS"/>
              </a:rPr>
              <a:t>родиной </a:t>
            </a:r>
            <a:r>
              <a:rPr sz="1300" spc="-5" dirty="0">
                <a:latin typeface="Trebuchet MS"/>
                <a:cs typeface="Trebuchet MS"/>
              </a:rPr>
              <a:t>знаменитого советского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режиссера И.А. </a:t>
            </a:r>
            <a:r>
              <a:rPr sz="1300" spc="-10" dirty="0">
                <a:latin typeface="Trebuchet MS"/>
                <a:cs typeface="Trebuchet MS"/>
              </a:rPr>
              <a:t>Пырьева. </a:t>
            </a:r>
            <a:r>
              <a:rPr sz="1300" spc="-5" dirty="0">
                <a:latin typeface="Trebuchet MS"/>
                <a:cs typeface="Trebuchet MS"/>
              </a:rPr>
              <a:t>На </a:t>
            </a:r>
            <a:r>
              <a:rPr sz="1300" spc="-10" dirty="0">
                <a:latin typeface="Trebuchet MS"/>
                <a:cs typeface="Trebuchet MS"/>
              </a:rPr>
              <a:t>территории города </a:t>
            </a:r>
            <a:r>
              <a:rPr sz="1300" spc="-5" dirty="0">
                <a:latin typeface="Trebuchet MS"/>
                <a:cs typeface="Trebuchet MS"/>
              </a:rPr>
              <a:t> жил и </a:t>
            </a:r>
            <a:r>
              <a:rPr sz="1300" spc="-10" dirty="0">
                <a:latin typeface="Trebuchet MS"/>
                <a:cs typeface="Trebuchet MS"/>
              </a:rPr>
              <a:t>работал </a:t>
            </a:r>
            <a:r>
              <a:rPr sz="1300" spc="-5" dirty="0">
                <a:latin typeface="Trebuchet MS"/>
                <a:cs typeface="Trebuchet MS"/>
              </a:rPr>
              <a:t>известный советский </a:t>
            </a:r>
            <a:r>
              <a:rPr sz="1300" spc="-10" dirty="0">
                <a:latin typeface="Trebuchet MS"/>
                <a:cs typeface="Trebuchet MS"/>
              </a:rPr>
              <a:t>изобретатель 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Ю.В.</a:t>
            </a:r>
            <a:r>
              <a:rPr sz="1300" spc="-5" dirty="0">
                <a:latin typeface="Trebuchet MS"/>
                <a:cs typeface="Trebuchet MS"/>
              </a:rPr>
              <a:t> Кондратюк.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территории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города </a:t>
            </a:r>
            <a:r>
              <a:rPr sz="1300" spc="-5" dirty="0">
                <a:latin typeface="Trebuchet MS"/>
                <a:cs typeface="Trebuchet MS"/>
              </a:rPr>
              <a:t> расположены памятники </a:t>
            </a:r>
            <a:r>
              <a:rPr sz="1300" spc="-10" dirty="0">
                <a:latin typeface="Trebuchet MS"/>
                <a:cs typeface="Trebuchet MS"/>
              </a:rPr>
              <a:t>архитектуры </a:t>
            </a:r>
            <a:r>
              <a:rPr sz="1300" spc="-5" dirty="0">
                <a:latin typeface="Trebuchet MS"/>
                <a:cs typeface="Trebuchet MS"/>
              </a:rPr>
              <a:t>и истории.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Богатой</a:t>
            </a:r>
            <a:r>
              <a:rPr sz="1300" spc="-5" dirty="0">
                <a:latin typeface="Trebuchet MS"/>
                <a:cs typeface="Trebuchet MS"/>
              </a:rPr>
              <a:t> экспозицией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обладает</a:t>
            </a:r>
            <a:r>
              <a:rPr sz="1300" spc="-5" dirty="0">
                <a:latin typeface="Trebuchet MS"/>
                <a:cs typeface="Trebuchet MS"/>
              </a:rPr>
              <a:t> Каменский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краеведческий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музей.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Помимо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этого</a:t>
            </a:r>
            <a:r>
              <a:rPr sz="1300" spc="-5" dirty="0">
                <a:latin typeface="Trebuchet MS"/>
                <a:cs typeface="Trebuchet MS"/>
              </a:rPr>
              <a:t> имеется 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несколько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мест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отдыха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для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населения:</a:t>
            </a:r>
            <a:r>
              <a:rPr sz="1300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Парк </a:t>
            </a:r>
            <a:r>
              <a:rPr sz="1300" spc="-38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культуры, </a:t>
            </a:r>
            <a:r>
              <a:rPr sz="1300" spc="-10" dirty="0">
                <a:latin typeface="Trebuchet MS"/>
                <a:cs typeface="Trebuchet MS"/>
              </a:rPr>
              <a:t>зона </a:t>
            </a:r>
            <a:r>
              <a:rPr sz="1300" spc="-5" dirty="0">
                <a:latin typeface="Trebuchet MS"/>
                <a:cs typeface="Trebuchet MS"/>
              </a:rPr>
              <a:t>отдыха Набережной р. Обь, </a:t>
            </a:r>
            <a:r>
              <a:rPr sz="1300" spc="-10" dirty="0">
                <a:latin typeface="Trebuchet MS"/>
                <a:cs typeface="Trebuchet MS"/>
              </a:rPr>
              <a:t>зона </a:t>
            </a:r>
            <a:r>
              <a:rPr sz="1300" spc="-5" dirty="0">
                <a:latin typeface="Trebuchet MS"/>
                <a:cs typeface="Trebuchet MS"/>
              </a:rPr>
              <a:t> </a:t>
            </a:r>
            <a:r>
              <a:rPr sz="1300" spc="-10" dirty="0">
                <a:latin typeface="Trebuchet MS"/>
                <a:cs typeface="Trebuchet MS"/>
              </a:rPr>
              <a:t>отдыха</a:t>
            </a:r>
            <a:r>
              <a:rPr sz="1300" spc="-20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«Каменские</a:t>
            </a:r>
            <a:r>
              <a:rPr sz="1300" spc="35" dirty="0">
                <a:latin typeface="Trebuchet MS"/>
                <a:cs typeface="Trebuchet MS"/>
              </a:rPr>
              <a:t> </a:t>
            </a:r>
            <a:r>
              <a:rPr sz="1300" spc="-5" dirty="0">
                <a:latin typeface="Trebuchet MS"/>
                <a:cs typeface="Trebuchet MS"/>
              </a:rPr>
              <a:t>плесы».</a:t>
            </a:r>
            <a:endParaRPr sz="1300">
              <a:latin typeface="Trebuchet MS"/>
              <a:cs typeface="Trebuchet MS"/>
            </a:endParaRPr>
          </a:p>
        </p:txBody>
      </p: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9514" y="1196721"/>
            <a:ext cx="4488561" cy="295236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64565" y="139572"/>
            <a:ext cx="1222375" cy="310515"/>
            <a:chOff x="864565" y="139572"/>
            <a:chExt cx="1222375" cy="31051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3" name="object 3"/>
            <p:cNvSpPr/>
            <p:nvPr/>
          </p:nvSpPr>
          <p:spPr>
            <a:xfrm>
              <a:off x="869137" y="144144"/>
              <a:ext cx="1082675" cy="301625"/>
            </a:xfrm>
            <a:custGeom>
              <a:avLst/>
              <a:gdLst/>
              <a:ahLst/>
              <a:cxnLst/>
              <a:rect l="l" t="t" r="r" b="b"/>
              <a:pathLst>
                <a:path w="1082675" h="301625">
                  <a:moveTo>
                    <a:pt x="692073" y="0"/>
                  </a:moveTo>
                  <a:lnTo>
                    <a:pt x="640829" y="10763"/>
                  </a:lnTo>
                  <a:lnTo>
                    <a:pt x="601014" y="43052"/>
                  </a:lnTo>
                  <a:lnTo>
                    <a:pt x="575471" y="90868"/>
                  </a:lnTo>
                  <a:lnTo>
                    <a:pt x="566978" y="148208"/>
                  </a:lnTo>
                  <a:lnTo>
                    <a:pt x="568931" y="181929"/>
                  </a:lnTo>
                  <a:lnTo>
                    <a:pt x="584552" y="237988"/>
                  </a:lnTo>
                  <a:lnTo>
                    <a:pt x="615556" y="278258"/>
                  </a:lnTo>
                  <a:lnTo>
                    <a:pt x="660514" y="298694"/>
                  </a:lnTo>
                  <a:lnTo>
                    <a:pt x="688136" y="301243"/>
                  </a:lnTo>
                  <a:lnTo>
                    <a:pt x="718213" y="298670"/>
                  </a:lnTo>
                  <a:lnTo>
                    <a:pt x="744635" y="290941"/>
                  </a:lnTo>
                  <a:lnTo>
                    <a:pt x="767414" y="278044"/>
                  </a:lnTo>
                  <a:lnTo>
                    <a:pt x="786561" y="259968"/>
                  </a:lnTo>
                  <a:lnTo>
                    <a:pt x="789646" y="255396"/>
                  </a:lnTo>
                  <a:lnTo>
                    <a:pt x="688136" y="255396"/>
                  </a:lnTo>
                  <a:lnTo>
                    <a:pt x="672634" y="253636"/>
                  </a:lnTo>
                  <a:lnTo>
                    <a:pt x="637844" y="227329"/>
                  </a:lnTo>
                  <a:lnTo>
                    <a:pt x="621646" y="172358"/>
                  </a:lnTo>
                  <a:lnTo>
                    <a:pt x="620572" y="148208"/>
                  </a:lnTo>
                  <a:lnTo>
                    <a:pt x="621717" y="125987"/>
                  </a:lnTo>
                  <a:lnTo>
                    <a:pt x="630913" y="88737"/>
                  </a:lnTo>
                  <a:lnTo>
                    <a:pt x="661530" y="52911"/>
                  </a:lnTo>
                  <a:lnTo>
                    <a:pt x="692073" y="45974"/>
                  </a:lnTo>
                  <a:lnTo>
                    <a:pt x="792818" y="45974"/>
                  </a:lnTo>
                  <a:lnTo>
                    <a:pt x="788085" y="38988"/>
                  </a:lnTo>
                  <a:lnTo>
                    <a:pt x="769654" y="21967"/>
                  </a:lnTo>
                  <a:lnTo>
                    <a:pt x="747509" y="9778"/>
                  </a:lnTo>
                  <a:lnTo>
                    <a:pt x="721648" y="2448"/>
                  </a:lnTo>
                  <a:lnTo>
                    <a:pt x="692073" y="0"/>
                  </a:lnTo>
                  <a:close/>
                </a:path>
                <a:path w="1082675" h="301625">
                  <a:moveTo>
                    <a:pt x="792818" y="45974"/>
                  </a:moveTo>
                  <a:lnTo>
                    <a:pt x="692073" y="45974"/>
                  </a:lnTo>
                  <a:lnTo>
                    <a:pt x="725151" y="52357"/>
                  </a:lnTo>
                  <a:lnTo>
                    <a:pt x="748763" y="71516"/>
                  </a:lnTo>
                  <a:lnTo>
                    <a:pt x="762921" y="103463"/>
                  </a:lnTo>
                  <a:lnTo>
                    <a:pt x="767638" y="148208"/>
                  </a:lnTo>
                  <a:lnTo>
                    <a:pt x="766354" y="172833"/>
                  </a:lnTo>
                  <a:lnTo>
                    <a:pt x="756119" y="212699"/>
                  </a:lnTo>
                  <a:lnTo>
                    <a:pt x="722236" y="248538"/>
                  </a:lnTo>
                  <a:lnTo>
                    <a:pt x="688136" y="255396"/>
                  </a:lnTo>
                  <a:lnTo>
                    <a:pt x="789646" y="255396"/>
                  </a:lnTo>
                  <a:lnTo>
                    <a:pt x="801730" y="237488"/>
                  </a:lnTo>
                  <a:lnTo>
                    <a:pt x="812565" y="211375"/>
                  </a:lnTo>
                  <a:lnTo>
                    <a:pt x="819065" y="181619"/>
                  </a:lnTo>
                  <a:lnTo>
                    <a:pt x="821232" y="148208"/>
                  </a:lnTo>
                  <a:lnTo>
                    <a:pt x="819161" y="115016"/>
                  </a:lnTo>
                  <a:lnTo>
                    <a:pt x="812946" y="85740"/>
                  </a:lnTo>
                  <a:lnTo>
                    <a:pt x="802587" y="60394"/>
                  </a:lnTo>
                  <a:lnTo>
                    <a:pt x="792818" y="45974"/>
                  </a:lnTo>
                  <a:close/>
                </a:path>
                <a:path w="1082675" h="301625">
                  <a:moveTo>
                    <a:pt x="985697" y="51053"/>
                  </a:moveTo>
                  <a:lnTo>
                    <a:pt x="934135" y="51053"/>
                  </a:lnTo>
                  <a:lnTo>
                    <a:pt x="934135" y="296290"/>
                  </a:lnTo>
                  <a:lnTo>
                    <a:pt x="985697" y="296290"/>
                  </a:lnTo>
                  <a:lnTo>
                    <a:pt x="985697" y="51053"/>
                  </a:lnTo>
                  <a:close/>
                </a:path>
                <a:path w="1082675" h="301625">
                  <a:moveTo>
                    <a:pt x="1082471" y="5206"/>
                  </a:moveTo>
                  <a:lnTo>
                    <a:pt x="841552" y="5206"/>
                  </a:lnTo>
                  <a:lnTo>
                    <a:pt x="841552" y="51053"/>
                  </a:lnTo>
                  <a:lnTo>
                    <a:pt x="1082471" y="51053"/>
                  </a:lnTo>
                  <a:lnTo>
                    <a:pt x="1082471" y="5206"/>
                  </a:lnTo>
                  <a:close/>
                </a:path>
                <a:path w="1082675" h="301625">
                  <a:moveTo>
                    <a:pt x="246202" y="5206"/>
                  </a:moveTo>
                  <a:lnTo>
                    <a:pt x="192354" y="5206"/>
                  </a:lnTo>
                  <a:lnTo>
                    <a:pt x="287921" y="300227"/>
                  </a:lnTo>
                  <a:lnTo>
                    <a:pt x="309181" y="300227"/>
                  </a:lnTo>
                  <a:lnTo>
                    <a:pt x="349382" y="180848"/>
                  </a:lnTo>
                  <a:lnTo>
                    <a:pt x="300837" y="180848"/>
                  </a:lnTo>
                  <a:lnTo>
                    <a:pt x="246202" y="5206"/>
                  </a:lnTo>
                  <a:close/>
                </a:path>
                <a:path w="1082675" h="301625">
                  <a:moveTo>
                    <a:pt x="420118" y="116712"/>
                  </a:moveTo>
                  <a:lnTo>
                    <a:pt x="370979" y="116712"/>
                  </a:lnTo>
                  <a:lnTo>
                    <a:pt x="434517" y="300227"/>
                  </a:lnTo>
                  <a:lnTo>
                    <a:pt x="455853" y="300227"/>
                  </a:lnTo>
                  <a:lnTo>
                    <a:pt x="493934" y="180848"/>
                  </a:lnTo>
                  <a:lnTo>
                    <a:pt x="441756" y="180848"/>
                  </a:lnTo>
                  <a:lnTo>
                    <a:pt x="420118" y="116712"/>
                  </a:lnTo>
                  <a:close/>
                </a:path>
                <a:path w="1082675" h="301625">
                  <a:moveTo>
                    <a:pt x="382498" y="5206"/>
                  </a:moveTo>
                  <a:lnTo>
                    <a:pt x="359854" y="5206"/>
                  </a:lnTo>
                  <a:lnTo>
                    <a:pt x="300837" y="180848"/>
                  </a:lnTo>
                  <a:lnTo>
                    <a:pt x="349382" y="180848"/>
                  </a:lnTo>
                  <a:lnTo>
                    <a:pt x="370979" y="116712"/>
                  </a:lnTo>
                  <a:lnTo>
                    <a:pt x="420118" y="116712"/>
                  </a:lnTo>
                  <a:lnTo>
                    <a:pt x="382498" y="5206"/>
                  </a:lnTo>
                  <a:close/>
                </a:path>
                <a:path w="1082675" h="301625">
                  <a:moveTo>
                    <a:pt x="549960" y="5206"/>
                  </a:moveTo>
                  <a:lnTo>
                    <a:pt x="496112" y="5206"/>
                  </a:lnTo>
                  <a:lnTo>
                    <a:pt x="441756" y="180848"/>
                  </a:lnTo>
                  <a:lnTo>
                    <a:pt x="493934" y="180848"/>
                  </a:lnTo>
                  <a:lnTo>
                    <a:pt x="549960" y="5206"/>
                  </a:lnTo>
                  <a:close/>
                </a:path>
                <a:path w="1082675" h="301625">
                  <a:moveTo>
                    <a:pt x="19075" y="233933"/>
                  </a:moveTo>
                  <a:lnTo>
                    <a:pt x="0" y="280162"/>
                  </a:lnTo>
                  <a:lnTo>
                    <a:pt x="16888" y="289403"/>
                  </a:lnTo>
                  <a:lnTo>
                    <a:pt x="34767" y="295989"/>
                  </a:lnTo>
                  <a:lnTo>
                    <a:pt x="53640" y="299932"/>
                  </a:lnTo>
                  <a:lnTo>
                    <a:pt x="73507" y="301243"/>
                  </a:lnTo>
                  <a:lnTo>
                    <a:pt x="95770" y="299815"/>
                  </a:lnTo>
                  <a:lnTo>
                    <a:pt x="133170" y="288385"/>
                  </a:lnTo>
                  <a:lnTo>
                    <a:pt x="167349" y="255396"/>
                  </a:lnTo>
                  <a:lnTo>
                    <a:pt x="79273" y="255396"/>
                  </a:lnTo>
                  <a:lnTo>
                    <a:pt x="64409" y="254043"/>
                  </a:lnTo>
                  <a:lnTo>
                    <a:pt x="49422" y="249999"/>
                  </a:lnTo>
                  <a:lnTo>
                    <a:pt x="34310" y="243288"/>
                  </a:lnTo>
                  <a:lnTo>
                    <a:pt x="19075" y="233933"/>
                  </a:lnTo>
                  <a:close/>
                </a:path>
                <a:path w="1082675" h="301625">
                  <a:moveTo>
                    <a:pt x="88811" y="253"/>
                  </a:moveTo>
                  <a:lnTo>
                    <a:pt x="38570" y="12737"/>
                  </a:lnTo>
                  <a:lnTo>
                    <a:pt x="6778" y="47624"/>
                  </a:lnTo>
                  <a:lnTo>
                    <a:pt x="596" y="78485"/>
                  </a:lnTo>
                  <a:lnTo>
                    <a:pt x="987" y="87342"/>
                  </a:lnTo>
                  <a:lnTo>
                    <a:pt x="14447" y="125396"/>
                  </a:lnTo>
                  <a:lnTo>
                    <a:pt x="54460" y="156825"/>
                  </a:lnTo>
                  <a:lnTo>
                    <a:pt x="69837" y="164846"/>
                  </a:lnTo>
                  <a:lnTo>
                    <a:pt x="85151" y="173035"/>
                  </a:lnTo>
                  <a:lnTo>
                    <a:pt x="118737" y="202035"/>
                  </a:lnTo>
                  <a:lnTo>
                    <a:pt x="124764" y="223519"/>
                  </a:lnTo>
                  <a:lnTo>
                    <a:pt x="121921" y="237448"/>
                  </a:lnTo>
                  <a:lnTo>
                    <a:pt x="113391" y="247411"/>
                  </a:lnTo>
                  <a:lnTo>
                    <a:pt x="99175" y="253398"/>
                  </a:lnTo>
                  <a:lnTo>
                    <a:pt x="79273" y="255396"/>
                  </a:lnTo>
                  <a:lnTo>
                    <a:pt x="167349" y="255396"/>
                  </a:lnTo>
                  <a:lnTo>
                    <a:pt x="169249" y="252396"/>
                  </a:lnTo>
                  <a:lnTo>
                    <a:pt x="174481" y="237075"/>
                  </a:lnTo>
                  <a:lnTo>
                    <a:pt x="176225" y="220217"/>
                  </a:lnTo>
                  <a:lnTo>
                    <a:pt x="175803" y="210623"/>
                  </a:lnTo>
                  <a:lnTo>
                    <a:pt x="161182" y="169544"/>
                  </a:lnTo>
                  <a:lnTo>
                    <a:pt x="132818" y="143890"/>
                  </a:lnTo>
                  <a:lnTo>
                    <a:pt x="107683" y="130175"/>
                  </a:lnTo>
                  <a:lnTo>
                    <a:pt x="83430" y="116788"/>
                  </a:lnTo>
                  <a:lnTo>
                    <a:pt x="66106" y="103663"/>
                  </a:lnTo>
                  <a:lnTo>
                    <a:pt x="55712" y="90777"/>
                  </a:lnTo>
                  <a:lnTo>
                    <a:pt x="52247" y="78104"/>
                  </a:lnTo>
                  <a:lnTo>
                    <a:pt x="52862" y="70935"/>
                  </a:lnTo>
                  <a:lnTo>
                    <a:pt x="81362" y="44771"/>
                  </a:lnTo>
                  <a:lnTo>
                    <a:pt x="89801" y="44196"/>
                  </a:lnTo>
                  <a:lnTo>
                    <a:pt x="154080" y="44196"/>
                  </a:lnTo>
                  <a:lnTo>
                    <a:pt x="162915" y="19176"/>
                  </a:lnTo>
                  <a:lnTo>
                    <a:pt x="149418" y="10916"/>
                  </a:lnTo>
                  <a:lnTo>
                    <a:pt x="132568" y="5000"/>
                  </a:lnTo>
                  <a:lnTo>
                    <a:pt x="112366" y="1442"/>
                  </a:lnTo>
                  <a:lnTo>
                    <a:pt x="88811" y="253"/>
                  </a:lnTo>
                  <a:close/>
                </a:path>
                <a:path w="1082675" h="301625">
                  <a:moveTo>
                    <a:pt x="154080" y="44196"/>
                  </a:moveTo>
                  <a:lnTo>
                    <a:pt x="89801" y="44196"/>
                  </a:lnTo>
                  <a:lnTo>
                    <a:pt x="104713" y="45410"/>
                  </a:lnTo>
                  <a:lnTo>
                    <a:pt x="119252" y="49053"/>
                  </a:lnTo>
                  <a:lnTo>
                    <a:pt x="133421" y="55125"/>
                  </a:lnTo>
                  <a:lnTo>
                    <a:pt x="147218" y="63626"/>
                  </a:lnTo>
                  <a:lnTo>
                    <a:pt x="154080" y="44196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485137" y="185546"/>
              <a:ext cx="156210" cy="218566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  <p:sp>
          <p:nvSpPr>
            <p:cNvPr id="5" name="object 5"/>
            <p:cNvSpPr/>
            <p:nvPr/>
          </p:nvSpPr>
          <p:spPr>
            <a:xfrm>
              <a:off x="869137" y="144144"/>
              <a:ext cx="1082675" cy="301625"/>
            </a:xfrm>
            <a:custGeom>
              <a:avLst/>
              <a:gdLst/>
              <a:ahLst/>
              <a:cxnLst/>
              <a:rect l="l" t="t" r="r" b="b"/>
              <a:pathLst>
                <a:path w="1082675" h="301625">
                  <a:moveTo>
                    <a:pt x="841552" y="5206"/>
                  </a:moveTo>
                  <a:lnTo>
                    <a:pt x="1082471" y="5206"/>
                  </a:lnTo>
                  <a:lnTo>
                    <a:pt x="1082471" y="51053"/>
                  </a:lnTo>
                  <a:lnTo>
                    <a:pt x="985697" y="51053"/>
                  </a:lnTo>
                  <a:lnTo>
                    <a:pt x="985697" y="296290"/>
                  </a:lnTo>
                  <a:lnTo>
                    <a:pt x="934135" y="296290"/>
                  </a:lnTo>
                  <a:lnTo>
                    <a:pt x="934135" y="51053"/>
                  </a:lnTo>
                  <a:lnTo>
                    <a:pt x="841552" y="51053"/>
                  </a:lnTo>
                  <a:lnTo>
                    <a:pt x="841552" y="5206"/>
                  </a:lnTo>
                  <a:close/>
                </a:path>
                <a:path w="1082675" h="301625">
                  <a:moveTo>
                    <a:pt x="192354" y="5206"/>
                  </a:moveTo>
                  <a:lnTo>
                    <a:pt x="246202" y="5206"/>
                  </a:lnTo>
                  <a:lnTo>
                    <a:pt x="300837" y="180848"/>
                  </a:lnTo>
                  <a:lnTo>
                    <a:pt x="359854" y="5206"/>
                  </a:lnTo>
                  <a:lnTo>
                    <a:pt x="382498" y="5206"/>
                  </a:lnTo>
                  <a:lnTo>
                    <a:pt x="441756" y="180848"/>
                  </a:lnTo>
                  <a:lnTo>
                    <a:pt x="496112" y="5206"/>
                  </a:lnTo>
                  <a:lnTo>
                    <a:pt x="549960" y="5206"/>
                  </a:lnTo>
                  <a:lnTo>
                    <a:pt x="455853" y="300227"/>
                  </a:lnTo>
                  <a:lnTo>
                    <a:pt x="434517" y="300227"/>
                  </a:lnTo>
                  <a:lnTo>
                    <a:pt x="370979" y="116712"/>
                  </a:lnTo>
                  <a:lnTo>
                    <a:pt x="309181" y="300227"/>
                  </a:lnTo>
                  <a:lnTo>
                    <a:pt x="287921" y="300227"/>
                  </a:lnTo>
                  <a:lnTo>
                    <a:pt x="192354" y="5206"/>
                  </a:lnTo>
                  <a:close/>
                </a:path>
                <a:path w="1082675" h="301625">
                  <a:moveTo>
                    <a:pt x="88811" y="253"/>
                  </a:moveTo>
                  <a:lnTo>
                    <a:pt x="112366" y="1442"/>
                  </a:lnTo>
                  <a:lnTo>
                    <a:pt x="132568" y="5000"/>
                  </a:lnTo>
                  <a:lnTo>
                    <a:pt x="149418" y="10916"/>
                  </a:lnTo>
                  <a:lnTo>
                    <a:pt x="162915" y="19176"/>
                  </a:lnTo>
                  <a:lnTo>
                    <a:pt x="147218" y="63626"/>
                  </a:lnTo>
                  <a:lnTo>
                    <a:pt x="133421" y="55125"/>
                  </a:lnTo>
                  <a:lnTo>
                    <a:pt x="119252" y="49053"/>
                  </a:lnTo>
                  <a:lnTo>
                    <a:pt x="104713" y="45410"/>
                  </a:lnTo>
                  <a:lnTo>
                    <a:pt x="89801" y="44196"/>
                  </a:lnTo>
                  <a:lnTo>
                    <a:pt x="81362" y="44771"/>
                  </a:lnTo>
                  <a:lnTo>
                    <a:pt x="52862" y="70935"/>
                  </a:lnTo>
                  <a:lnTo>
                    <a:pt x="52247" y="78104"/>
                  </a:lnTo>
                  <a:lnTo>
                    <a:pt x="55712" y="90777"/>
                  </a:lnTo>
                  <a:lnTo>
                    <a:pt x="66106" y="103663"/>
                  </a:lnTo>
                  <a:lnTo>
                    <a:pt x="83430" y="116788"/>
                  </a:lnTo>
                  <a:lnTo>
                    <a:pt x="107683" y="130175"/>
                  </a:lnTo>
                  <a:lnTo>
                    <a:pt x="121268" y="137175"/>
                  </a:lnTo>
                  <a:lnTo>
                    <a:pt x="132818" y="143890"/>
                  </a:lnTo>
                  <a:lnTo>
                    <a:pt x="161182" y="169544"/>
                  </a:lnTo>
                  <a:lnTo>
                    <a:pt x="175803" y="210623"/>
                  </a:lnTo>
                  <a:lnTo>
                    <a:pt x="176225" y="220217"/>
                  </a:lnTo>
                  <a:lnTo>
                    <a:pt x="174481" y="237075"/>
                  </a:lnTo>
                  <a:lnTo>
                    <a:pt x="148310" y="278383"/>
                  </a:lnTo>
                  <a:lnTo>
                    <a:pt x="95770" y="299815"/>
                  </a:lnTo>
                  <a:lnTo>
                    <a:pt x="73507" y="301243"/>
                  </a:lnTo>
                  <a:lnTo>
                    <a:pt x="53640" y="299932"/>
                  </a:lnTo>
                  <a:lnTo>
                    <a:pt x="34767" y="295989"/>
                  </a:lnTo>
                  <a:lnTo>
                    <a:pt x="16888" y="289403"/>
                  </a:lnTo>
                  <a:lnTo>
                    <a:pt x="0" y="280162"/>
                  </a:lnTo>
                  <a:lnTo>
                    <a:pt x="19075" y="233933"/>
                  </a:lnTo>
                  <a:lnTo>
                    <a:pt x="34310" y="243288"/>
                  </a:lnTo>
                  <a:lnTo>
                    <a:pt x="49422" y="249999"/>
                  </a:lnTo>
                  <a:lnTo>
                    <a:pt x="64409" y="254043"/>
                  </a:lnTo>
                  <a:lnTo>
                    <a:pt x="79273" y="255396"/>
                  </a:lnTo>
                  <a:lnTo>
                    <a:pt x="99175" y="253398"/>
                  </a:lnTo>
                  <a:lnTo>
                    <a:pt x="113391" y="247411"/>
                  </a:lnTo>
                  <a:lnTo>
                    <a:pt x="121921" y="237448"/>
                  </a:lnTo>
                  <a:lnTo>
                    <a:pt x="124764" y="223519"/>
                  </a:lnTo>
                  <a:lnTo>
                    <a:pt x="124095" y="216183"/>
                  </a:lnTo>
                  <a:lnTo>
                    <a:pt x="97623" y="180832"/>
                  </a:lnTo>
                  <a:lnTo>
                    <a:pt x="54460" y="156825"/>
                  </a:lnTo>
                  <a:lnTo>
                    <a:pt x="41819" y="149542"/>
                  </a:lnTo>
                  <a:lnTo>
                    <a:pt x="10312" y="118695"/>
                  </a:lnTo>
                  <a:lnTo>
                    <a:pt x="596" y="78485"/>
                  </a:lnTo>
                  <a:lnTo>
                    <a:pt x="2142" y="62341"/>
                  </a:lnTo>
                  <a:lnTo>
                    <a:pt x="25323" y="22478"/>
                  </a:lnTo>
                  <a:lnTo>
                    <a:pt x="70313" y="1637"/>
                  </a:lnTo>
                  <a:lnTo>
                    <a:pt x="88811" y="253"/>
                  </a:lnTo>
                  <a:close/>
                </a:path>
                <a:path w="1082675" h="301625">
                  <a:moveTo>
                    <a:pt x="692073" y="0"/>
                  </a:moveTo>
                  <a:lnTo>
                    <a:pt x="747509" y="9778"/>
                  </a:lnTo>
                  <a:lnTo>
                    <a:pt x="788085" y="38988"/>
                  </a:lnTo>
                  <a:lnTo>
                    <a:pt x="812946" y="85740"/>
                  </a:lnTo>
                  <a:lnTo>
                    <a:pt x="821232" y="148208"/>
                  </a:lnTo>
                  <a:lnTo>
                    <a:pt x="819065" y="181619"/>
                  </a:lnTo>
                  <a:lnTo>
                    <a:pt x="801730" y="237488"/>
                  </a:lnTo>
                  <a:lnTo>
                    <a:pt x="767414" y="278044"/>
                  </a:lnTo>
                  <a:lnTo>
                    <a:pt x="718213" y="298670"/>
                  </a:lnTo>
                  <a:lnTo>
                    <a:pt x="688136" y="301243"/>
                  </a:lnTo>
                  <a:lnTo>
                    <a:pt x="660514" y="298694"/>
                  </a:lnTo>
                  <a:lnTo>
                    <a:pt x="615556" y="278258"/>
                  </a:lnTo>
                  <a:lnTo>
                    <a:pt x="584552" y="237988"/>
                  </a:lnTo>
                  <a:lnTo>
                    <a:pt x="568931" y="181929"/>
                  </a:lnTo>
                  <a:lnTo>
                    <a:pt x="566978" y="148208"/>
                  </a:lnTo>
                  <a:lnTo>
                    <a:pt x="569100" y="118348"/>
                  </a:lnTo>
                  <a:lnTo>
                    <a:pt x="586106" y="65770"/>
                  </a:lnTo>
                  <a:lnTo>
                    <a:pt x="619493" y="24217"/>
                  </a:lnTo>
                  <a:lnTo>
                    <a:pt x="665022" y="2690"/>
                  </a:lnTo>
                  <a:lnTo>
                    <a:pt x="692073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976754" y="299129"/>
              <a:ext cx="105410" cy="46990"/>
            </a:xfrm>
            <a:custGeom>
              <a:avLst/>
              <a:gdLst/>
              <a:ahLst/>
              <a:cxnLst/>
              <a:rect l="l" t="t" r="r" b="b"/>
              <a:pathLst>
                <a:path w="105410" h="46989">
                  <a:moveTo>
                    <a:pt x="105105" y="0"/>
                  </a:moveTo>
                  <a:lnTo>
                    <a:pt x="0" y="0"/>
                  </a:lnTo>
                  <a:lnTo>
                    <a:pt x="0" y="46691"/>
                  </a:lnTo>
                  <a:lnTo>
                    <a:pt x="105105" y="46691"/>
                  </a:lnTo>
                  <a:lnTo>
                    <a:pt x="105105" y="0"/>
                  </a:lnTo>
                  <a:close/>
                </a:path>
              </a:pathLst>
            </a:cu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76754" y="299129"/>
              <a:ext cx="105410" cy="46990"/>
            </a:xfrm>
            <a:custGeom>
              <a:avLst/>
              <a:gdLst/>
              <a:ahLst/>
              <a:cxnLst/>
              <a:rect l="l" t="t" r="r" b="b"/>
              <a:pathLst>
                <a:path w="105410" h="46989">
                  <a:moveTo>
                    <a:pt x="0" y="46691"/>
                  </a:moveTo>
                  <a:lnTo>
                    <a:pt x="105105" y="46691"/>
                  </a:lnTo>
                  <a:lnTo>
                    <a:pt x="105105" y="0"/>
                  </a:lnTo>
                  <a:lnTo>
                    <a:pt x="0" y="0"/>
                  </a:lnTo>
                  <a:lnTo>
                    <a:pt x="0" y="46691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33802" y="218059"/>
            <a:ext cx="4761357" cy="31038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85288" y="619505"/>
            <a:ext cx="2473198" cy="396621"/>
          </a:xfrm>
          <a:prstGeom prst="rect">
            <a:avLst/>
          </a:prstGeom>
        </p:spPr>
      </p:pic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280670" y="1046352"/>
          <a:ext cx="8605519" cy="59534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08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81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8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3733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</a:pPr>
                      <a:r>
                        <a:rPr sz="1200" b="1" spc="-75" dirty="0">
                          <a:latin typeface="Arial"/>
                          <a:cs typeface="Arial"/>
                        </a:rPr>
                        <a:t>Факторы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80"/>
                        </a:lnSpc>
                      </a:pPr>
                      <a:r>
                        <a:rPr sz="1200" b="1" spc="-50" dirty="0">
                          <a:latin typeface="Arial"/>
                          <a:cs typeface="Arial"/>
                        </a:rPr>
                        <a:t>Позитивное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(сил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роны)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80"/>
                        </a:lnSpc>
                      </a:pPr>
                      <a:r>
                        <a:rPr sz="1200" b="1" spc="-40" dirty="0">
                          <a:latin typeface="Arial"/>
                          <a:cs typeface="Arial"/>
                        </a:rPr>
                        <a:t>Негативное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635" algn="ctr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(с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роны)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33">
                <a:tc>
                  <a:txBody>
                    <a:bodyPr/>
                    <a:lstStyle/>
                    <a:p>
                      <a:pPr marL="28575">
                        <a:lnSpc>
                          <a:spcPts val="1180"/>
                        </a:lnSpc>
                      </a:pPr>
                      <a:r>
                        <a:rPr sz="1200" b="1" spc="5" dirty="0">
                          <a:latin typeface="Arial"/>
                          <a:cs typeface="Arial"/>
                        </a:rPr>
                        <a:t>1.</a:t>
                      </a:r>
                      <a:r>
                        <a:rPr sz="12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Экономико-географическое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ts val="1370"/>
                        </a:lnSpc>
                      </a:pPr>
                      <a:r>
                        <a:rPr sz="1200" b="1" spc="-55" dirty="0">
                          <a:latin typeface="Arial"/>
                          <a:cs typeface="Arial"/>
                        </a:rPr>
                        <a:t>положение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46">
                <a:tc>
                  <a:txBody>
                    <a:bodyPr/>
                    <a:lstStyle/>
                    <a:p>
                      <a:pPr marL="28575">
                        <a:lnSpc>
                          <a:spcPts val="125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Геогр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фич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положение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удоб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фичес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положение,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лиз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расположение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краево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цент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221">
                <a:tc>
                  <a:txBody>
                    <a:bodyPr/>
                    <a:lstStyle/>
                    <a:p>
                      <a:pPr marL="28575">
                        <a:lnSpc>
                          <a:spcPts val="118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Наличи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зна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чи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ость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8575">
                        <a:lnSpc>
                          <a:spcPts val="1370"/>
                        </a:lnSpc>
                      </a:pP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транспортной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инфраструктуры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хорошо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развитая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ортная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уктур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вклю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ющ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 marR="113030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железную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орогу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участ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ерал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  регионал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авт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биль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ассы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авноме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еление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 marR="387985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транспортной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инфраструктуры 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среди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ских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лений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676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ный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ци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2221">
                <a:tc>
                  <a:txBody>
                    <a:bodyPr/>
                    <a:lstStyle/>
                    <a:p>
                      <a:pPr marL="28575">
                        <a:lnSpc>
                          <a:spcPts val="125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 indent="-92075" algn="just">
                        <a:lnSpc>
                          <a:spcPts val="1180"/>
                        </a:lnSpc>
                        <a:buChar char="-"/>
                        <a:tabLst>
                          <a:tab pos="121285" algn="l"/>
                        </a:tabLst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наличие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сных,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ных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ресурсов;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 marR="130175" algn="just">
                        <a:lnSpc>
                          <a:spcPts val="1300"/>
                        </a:lnSpc>
                        <a:spcBef>
                          <a:spcPts val="90"/>
                        </a:spcBef>
                        <a:buChar char="-"/>
                        <a:tabLst>
                          <a:tab pos="121285" algn="l"/>
                        </a:tabLst>
                      </a:pP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наличие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запасов 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общераспространенных </a:t>
                      </a:r>
                      <a:r>
                        <a:rPr sz="1200" spc="-3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полезных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копа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</a:t>
                      </a:r>
                      <a:r>
                        <a:rPr sz="1200" spc="1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вийной  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еси,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лины)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Объем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ных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 marR="132080">
                        <a:lnSpc>
                          <a:spcPts val="130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недост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100%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удовлетворения  сыр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ем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эк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номики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4133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spc="-29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наличие земельных ресурсов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достаточно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ведения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асширен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воспр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зяйстве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сено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осы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нах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ятся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пойме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реки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Оби,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 marR="817244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олжител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ное</a:t>
                      </a:r>
                      <a:r>
                        <a:rPr sz="12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году 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затоплены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174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Рекре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ционные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су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наличие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екреационных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ресурсов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(рек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и,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озера)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использ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ование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имею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ихся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рекре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047">
                <a:tc>
                  <a:txBody>
                    <a:bodyPr/>
                    <a:lstStyle/>
                    <a:p>
                      <a:pPr marL="28575">
                        <a:lnSpc>
                          <a:spcPts val="1185"/>
                        </a:lnSpc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3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Н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ел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ние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у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д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овые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28575">
                        <a:lnSpc>
                          <a:spcPts val="1370"/>
                        </a:lnSpc>
                      </a:pPr>
                      <a:r>
                        <a:rPr sz="1200" b="1" spc="-70" dirty="0">
                          <a:latin typeface="Arial"/>
                          <a:cs typeface="Arial"/>
                        </a:rPr>
                        <a:t>ресурсы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123">
                <a:tc>
                  <a:txBody>
                    <a:bodyPr/>
                    <a:lstStyle/>
                    <a:p>
                      <a:pPr marL="28575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астн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уктура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8575">
                        <a:lnSpc>
                          <a:spcPts val="1370"/>
                        </a:lnSpc>
                      </a:pP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населения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выс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уровень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фичес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рости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123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ровень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сти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бюд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жеты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лений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вклю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ены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9209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организ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ции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ествен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от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выс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уровень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отицы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4172">
                <a:tc>
                  <a:txBody>
                    <a:bodyPr/>
                    <a:lstStyle/>
                    <a:p>
                      <a:pPr marL="28575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Трудовой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потен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выс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удовой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потен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09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сокра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ение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ест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св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зи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</a:p>
                    <a:p>
                      <a:pPr marL="29209" marR="923925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ликви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ацией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неэф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ективных 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производств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  <a:p>
                      <a:pPr marR="1905" algn="r">
                        <a:lnSpc>
                          <a:spcPts val="470"/>
                        </a:lnSpc>
                      </a:pPr>
                      <a:r>
                        <a:rPr sz="120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22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532" y="4013631"/>
            <a:ext cx="5433060" cy="1981835"/>
          </a:xfrm>
          <a:custGeom>
            <a:avLst/>
            <a:gdLst/>
            <a:ahLst/>
            <a:cxnLst/>
            <a:rect l="l" t="t" r="r" b="b"/>
            <a:pathLst>
              <a:path w="5433060" h="1981835">
                <a:moveTo>
                  <a:pt x="5432742" y="1487639"/>
                </a:moveTo>
                <a:lnTo>
                  <a:pt x="2716390" y="1487639"/>
                </a:lnTo>
                <a:lnTo>
                  <a:pt x="0" y="1487639"/>
                </a:lnTo>
                <a:lnTo>
                  <a:pt x="0" y="1981415"/>
                </a:lnTo>
                <a:lnTo>
                  <a:pt x="2716339" y="1981415"/>
                </a:lnTo>
                <a:lnTo>
                  <a:pt x="5432742" y="1981415"/>
                </a:lnTo>
                <a:lnTo>
                  <a:pt x="5432742" y="1487639"/>
                </a:lnTo>
                <a:close/>
              </a:path>
              <a:path w="5433060" h="1981835">
                <a:moveTo>
                  <a:pt x="5432742" y="170891"/>
                </a:moveTo>
                <a:lnTo>
                  <a:pt x="2716390" y="170891"/>
                </a:lnTo>
                <a:lnTo>
                  <a:pt x="2716390" y="0"/>
                </a:lnTo>
                <a:lnTo>
                  <a:pt x="0" y="0"/>
                </a:lnTo>
                <a:lnTo>
                  <a:pt x="0" y="170891"/>
                </a:lnTo>
                <a:lnTo>
                  <a:pt x="0" y="829259"/>
                </a:lnTo>
                <a:lnTo>
                  <a:pt x="0" y="1487627"/>
                </a:lnTo>
                <a:lnTo>
                  <a:pt x="2716339" y="1487627"/>
                </a:lnTo>
                <a:lnTo>
                  <a:pt x="5432742" y="1487627"/>
                </a:lnTo>
                <a:lnTo>
                  <a:pt x="5432742" y="829259"/>
                </a:lnTo>
                <a:lnTo>
                  <a:pt x="5432742" y="1708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17182" y="326263"/>
          <a:ext cx="8569325" cy="61390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16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62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8312">
                <a:tc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4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Эк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ном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ч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ский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ци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14">
                <a:tc>
                  <a:txBody>
                    <a:bodyPr/>
                    <a:lstStyle/>
                    <a:p>
                      <a:pPr marL="22225">
                        <a:lnSpc>
                          <a:spcPts val="124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4.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1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ышлен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потен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22225">
                        <a:lnSpc>
                          <a:spcPts val="125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ышлен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ежегод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рост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2860">
                        <a:lnSpc>
                          <a:spcPts val="137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ышлен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ого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935" indent="-91440">
                        <a:lnSpc>
                          <a:spcPts val="1180"/>
                        </a:lnSpc>
                        <a:buChar char="-"/>
                        <a:tabLst>
                          <a:tab pos="114935" algn="l"/>
                        </a:tabLst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ичес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3495">
                        <a:lnSpc>
                          <a:spcPts val="129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основных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935" indent="-91440">
                        <a:lnSpc>
                          <a:spcPts val="1295"/>
                        </a:lnSpc>
                        <a:buChar char="-"/>
                        <a:tabLst>
                          <a:tab pos="114935" algn="l"/>
                        </a:tabLst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выс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уровень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ат;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3495">
                        <a:lnSpc>
                          <a:spcPts val="131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недост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уровень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госпо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ержки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22225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4.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2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Сельск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охозяйствен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2225">
                        <a:lnSpc>
                          <a:spcPts val="1315"/>
                        </a:lnSpc>
                      </a:pP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потенциал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776">
                <a:tc>
                  <a:txBody>
                    <a:bodyPr/>
                    <a:lstStyle/>
                    <a:p>
                      <a:pPr marL="22225">
                        <a:lnSpc>
                          <a:spcPts val="118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ная</a:t>
                      </a:r>
                      <a:r>
                        <a:rPr sz="12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аза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2225">
                        <a:lnSpc>
                          <a:spcPts val="1370"/>
                        </a:lnSpc>
                      </a:pP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сельхозпредприятий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860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повышения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2860" marR="68580">
                        <a:lnSpc>
                          <a:spcPts val="1300"/>
                        </a:lnSpc>
                        <a:spcBef>
                          <a:spcPts val="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инвес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активности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алых  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предприятиях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495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хни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аза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23495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алых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прият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Животноводство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indent="-92075">
                        <a:lnSpc>
                          <a:spcPts val="1180"/>
                        </a:lnSpc>
                        <a:buChar char="-"/>
                        <a:tabLst>
                          <a:tab pos="100965" algn="l"/>
                        </a:tabLst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внедр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овационных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29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хнологий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ство;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782320">
                        <a:lnSpc>
                          <a:spcPts val="1300"/>
                        </a:lnSpc>
                        <a:spcBef>
                          <a:spcPts val="5"/>
                        </a:spcBef>
                        <a:buChar char="-"/>
                        <a:tabLst>
                          <a:tab pos="100965" algn="l"/>
                        </a:tabLst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ождение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аслей  овцево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ства,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ры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низк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показ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ли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ивнос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370"/>
                        </a:lnSpc>
                      </a:pP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животных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Растениеводство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новление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аши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295"/>
                        </a:lnSpc>
                      </a:pP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парка;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193040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возделывание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новых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она)  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культур;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21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новление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ого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применение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химизации</a:t>
                      </a:r>
                      <a:r>
                        <a:rPr sz="1200" spc="-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37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мине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удобр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183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ичн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подсобн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хозяйства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асти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нац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кте,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31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тование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тлаже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мех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низ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ыта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310"/>
                        </a:lnSpc>
                      </a:pP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продукции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0942">
                <a:tc>
                  <a:txBody>
                    <a:bodyPr/>
                    <a:lstStyle/>
                    <a:p>
                      <a:pPr marL="8255">
                        <a:lnSpc>
                          <a:spcPts val="124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4.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3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.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говый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потен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58368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Рознич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рговля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хорошо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развитая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сеть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205104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рознич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рговли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тор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ии 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района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indent="-92075">
                        <a:lnSpc>
                          <a:spcPts val="1185"/>
                        </a:lnSpc>
                        <a:buChar char="-"/>
                        <a:tabLst>
                          <a:tab pos="100965" algn="l"/>
                        </a:tabLst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лиз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сть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прив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вывозу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29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енежных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ресурсов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за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елы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504825">
                        <a:lnSpc>
                          <a:spcPts val="1300"/>
                        </a:lnSpc>
                        <a:buChar char="-"/>
                        <a:tabLst>
                          <a:tab pos="100965" algn="l"/>
                        </a:tabLst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применение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ссивных 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рговли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58367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Об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ествен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питание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удоб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гр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фичес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положение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344805">
                        <a:lnSpc>
                          <a:spcPts val="1300"/>
                        </a:lnSpc>
                        <a:spcBef>
                          <a:spcPts val="85"/>
                        </a:spcBef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развит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сети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придорожного  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сервиса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spc="-29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невысокий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уровень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денежных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доходов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 marR="528320">
                        <a:lnSpc>
                          <a:spcPts val="130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ления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позволяет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еспечить 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орот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прият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ий 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бщ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ествен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ого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питания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3788">
                <a:tc>
                  <a:txBody>
                    <a:bodyPr/>
                    <a:lstStyle/>
                    <a:p>
                      <a:pPr marL="8255">
                        <a:lnSpc>
                          <a:spcPts val="1255"/>
                        </a:lnSpc>
                      </a:pP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служивание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">
                        <a:lnSpc>
                          <a:spcPts val="1185"/>
                        </a:lnSpc>
                      </a:pPr>
                      <a:r>
                        <a:rPr sz="1200" spc="-29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22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близкое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расположение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25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городу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является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29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жива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ющ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кто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звития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8890">
                        <a:lnSpc>
                          <a:spcPts val="130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сферы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вого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служивания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8835517" y="6577233"/>
            <a:ext cx="256540" cy="2298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23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17182" y="360806"/>
          <a:ext cx="8642349" cy="61112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4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1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472">
                <a:tc>
                  <a:txBody>
                    <a:bodyPr/>
                    <a:lstStyle/>
                    <a:p>
                      <a:pPr marL="10795">
                        <a:lnSpc>
                          <a:spcPts val="123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4.4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073">
                <a:tc>
                  <a:txBody>
                    <a:bodyPr/>
                    <a:lstStyle/>
                    <a:p>
                      <a:pPr marL="10795">
                        <a:lnSpc>
                          <a:spcPts val="1240"/>
                        </a:lnSpc>
                      </a:pP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Жилищное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строительство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увеличение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инвес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ктивности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населения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ется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55"/>
                        </a:lnSpc>
                      </a:pP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индивидуальное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жилищное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строительство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036">
                <a:tc>
                  <a:txBody>
                    <a:bodyPr/>
                    <a:lstStyle/>
                    <a:p>
                      <a:pPr marL="10795">
                        <a:lnSpc>
                          <a:spcPts val="115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ство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0795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социаль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сферы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уктура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социаль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 marR="219075">
                        <a:lnSpc>
                          <a:spcPts val="1280"/>
                        </a:lnSpc>
                        <a:spcBef>
                          <a:spcPts val="90"/>
                        </a:spcBef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сферы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ля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удовлетворения  потре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ност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час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ть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социаль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сферы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ует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капитал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ного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онта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0022">
                <a:tc>
                  <a:txBody>
                    <a:bodyPr/>
                    <a:lstStyle/>
                    <a:p>
                      <a:pPr marL="10795">
                        <a:lnSpc>
                          <a:spcPts val="124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Дорожн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-динамичн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астут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онт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ержание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недост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ем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до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ожного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55"/>
                        </a:lnSpc>
                      </a:pP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строительства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894">
                <a:tc>
                  <a:txBody>
                    <a:bodyPr/>
                    <a:lstStyle/>
                    <a:p>
                      <a:pPr marL="1079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Возможность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размещения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новых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0795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жиль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зво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име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тся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зможность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размещения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новых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772">
                <a:tc>
                  <a:txBody>
                    <a:bodyPr/>
                    <a:lstStyle/>
                    <a:p>
                      <a:pPr marL="10795">
                        <a:lnSpc>
                          <a:spcPts val="1240"/>
                        </a:lnSpc>
                      </a:pPr>
                      <a:r>
                        <a:rPr sz="1200" b="1" spc="15" dirty="0">
                          <a:latin typeface="Arial"/>
                          <a:cs typeface="Arial"/>
                        </a:rPr>
                        <a:t>5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Инв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е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стиционный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п</a:t>
                      </a:r>
                      <a:r>
                        <a:rPr sz="1200" b="1" spc="15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т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ен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ци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ал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10795">
                        <a:lnSpc>
                          <a:spcPts val="115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Наличи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направленность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0795">
                        <a:lnSpc>
                          <a:spcPts val="135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инвес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24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инвес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ици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ая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активность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3">
                <a:tc>
                  <a:txBody>
                    <a:bodyPr/>
                    <a:lstStyle/>
                    <a:p>
                      <a:pPr marL="10795">
                        <a:lnSpc>
                          <a:spcPts val="124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Ист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ки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инвес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иций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он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ого,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краевого,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280"/>
                        </a:lnSpc>
                      </a:pP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федерального</a:t>
                      </a:r>
                      <a:r>
                        <a:rPr sz="12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бюджетов,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средства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6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нас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прият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организ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основном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ные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ства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(кре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55"/>
                        </a:lnSpc>
                      </a:pP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банков)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51001">
                <a:tc>
                  <a:txBody>
                    <a:bodyPr/>
                    <a:lstStyle/>
                    <a:p>
                      <a:pPr marL="10795">
                        <a:lnSpc>
                          <a:spcPts val="1240"/>
                        </a:lnSpc>
                      </a:pP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Доступность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кредитных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ресурсов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субси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рование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вск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центной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вки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там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сложности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получении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вских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28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кре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тов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алыми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прият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иями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связи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28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ос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енностям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систем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05"/>
                        </a:lnSpc>
                      </a:pP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налогообложения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239">
                <a:tc>
                  <a:txBody>
                    <a:bodyPr/>
                    <a:lstStyle/>
                    <a:p>
                      <a:pPr marL="10795">
                        <a:lnSpc>
                          <a:spcPts val="1245"/>
                        </a:lnSpc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6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Ин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ж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енерн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нф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ст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укту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88315">
                <a:tc>
                  <a:txBody>
                    <a:bodyPr/>
                    <a:lstStyle/>
                    <a:p>
                      <a:pPr marL="10795">
                        <a:lnSpc>
                          <a:spcPts val="124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ортная</a:t>
                      </a:r>
                      <a:r>
                        <a:rPr sz="12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уктура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хорошо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развитая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ортная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инфраструктура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60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авноме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сп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ление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280"/>
                        </a:lnSpc>
                      </a:pP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транспортной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инфраструктуры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среди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0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сел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ь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ских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пос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елений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йона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835">
                <a:tc>
                  <a:txBody>
                    <a:bodyPr/>
                    <a:lstStyle/>
                    <a:p>
                      <a:pPr marL="10795">
                        <a:lnSpc>
                          <a:spcPts val="124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Пасс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ажи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ский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орт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16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хорошая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еспеченность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анс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ортны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1430">
                        <a:lnSpc>
                          <a:spcPts val="1355"/>
                        </a:lnSpc>
                      </a:pP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услугами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9715">
                <a:tc>
                  <a:txBody>
                    <a:bodyPr/>
                    <a:lstStyle/>
                    <a:p>
                      <a:pPr marL="10795">
                        <a:lnSpc>
                          <a:spcPts val="1245"/>
                        </a:lnSpc>
                      </a:pP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Св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язь</a:t>
                      </a:r>
                      <a:r>
                        <a:rPr sz="1200" spc="-6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200" spc="-3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леко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мм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уник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ции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45"/>
                        </a:lnSpc>
                      </a:pPr>
                      <a:r>
                        <a:rPr sz="1200" spc="-295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22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хорошая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обеспеченность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услугами</a:t>
                      </a:r>
                      <a:r>
                        <a:rPr sz="1200" spc="-3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20" dirty="0">
                          <a:latin typeface="Lucida Sans Unicode"/>
                          <a:cs typeface="Lucida Sans Unicode"/>
                        </a:rPr>
                        <a:t>связи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7471">
                <a:tc>
                  <a:txBody>
                    <a:bodyPr/>
                    <a:lstStyle/>
                    <a:p>
                      <a:pPr marL="10795">
                        <a:lnSpc>
                          <a:spcPts val="1245"/>
                        </a:lnSpc>
                      </a:pPr>
                      <a:r>
                        <a:rPr sz="1200" b="1" spc="10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С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о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ц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иа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л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ьн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я</a:t>
                      </a:r>
                      <a:r>
                        <a:rPr sz="12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10" dirty="0">
                          <a:latin typeface="Arial"/>
                          <a:cs typeface="Arial"/>
                        </a:rPr>
                        <a:t>и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нф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spc="5" dirty="0">
                          <a:latin typeface="Arial"/>
                          <a:cs typeface="Arial"/>
                        </a:rPr>
                        <a:t>а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стру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к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ту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р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а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ts val="124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сохр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анени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сети</a:t>
                      </a:r>
                      <a:r>
                        <a:rPr sz="1200" spc="-4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бю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жет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ых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ж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дений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">
                        <a:lnSpc>
                          <a:spcPts val="1160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лаба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5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ма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иальн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sz="1200" spc="-4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тех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ничес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2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10" dirty="0">
                          <a:latin typeface="Lucida Sans Unicode"/>
                          <a:cs typeface="Lucida Sans Unicode"/>
                        </a:rPr>
                        <a:t>б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за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  <a:p>
                      <a:pPr marL="12065">
                        <a:lnSpc>
                          <a:spcPts val="1355"/>
                        </a:lnSpc>
                      </a:pP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бъ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ект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2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социаль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ой</a:t>
                      </a:r>
                      <a:r>
                        <a:rPr sz="12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200" spc="-5" dirty="0">
                          <a:latin typeface="Lucida Sans Unicode"/>
                          <a:cs typeface="Lucida Sans Unicode"/>
                        </a:rPr>
                        <a:t>инф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раст</a:t>
                      </a:r>
                      <a:r>
                        <a:rPr sz="1200" spc="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200" dirty="0">
                          <a:latin typeface="Lucida Sans Unicode"/>
                          <a:cs typeface="Lucida Sans Unicode"/>
                        </a:rPr>
                        <a:t>уктуры</a:t>
                      </a:r>
                      <a:endParaRPr sz="12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35517" y="6577233"/>
            <a:ext cx="256540" cy="2298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230574"/>
              </p:ext>
            </p:extLst>
          </p:nvPr>
        </p:nvGraphicFramePr>
        <p:xfrm>
          <a:off x="245173" y="542290"/>
          <a:ext cx="8641080" cy="60089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536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4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u="sng" spc="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По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</a:t>
                      </a:r>
                      <a:r>
                        <a:rPr sz="1800" u="sng" spc="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е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нц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</a:t>
                      </a:r>
                      <a:r>
                        <a:rPr sz="1800" u="sng" spc="-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ал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ь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ные</a:t>
                      </a:r>
                      <a:r>
                        <a:rPr sz="1800" u="sng" spc="-5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 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в</a:t>
                      </a:r>
                      <a:r>
                        <a:rPr sz="1800" u="sng" spc="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о</a:t>
                      </a:r>
                      <a:r>
                        <a:rPr sz="1800" u="sng" spc="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з</a:t>
                      </a:r>
                      <a:r>
                        <a:rPr sz="1800" u="sng" spc="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мо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жнос</a:t>
                      </a:r>
                      <a:r>
                        <a:rPr sz="1800" u="sng" spc="-10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т</a:t>
                      </a:r>
                      <a:r>
                        <a:rPr sz="1800" u="sng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и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u="sng" spc="-95" dirty="0">
                          <a:uFill>
                            <a:solidFill>
                              <a:srgbClr val="000000"/>
                            </a:solidFill>
                          </a:uFill>
                        </a:rPr>
                        <a:t>Угрозы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683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3232">
                <a:tc>
                  <a:txBody>
                    <a:bodyPr/>
                    <a:lstStyle/>
                    <a:p>
                      <a:pPr marL="269240" indent="-179070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15" dirty="0"/>
                        <a:t>Развитие</a:t>
                      </a:r>
                      <a:r>
                        <a:rPr sz="1200" spc="-70" dirty="0"/>
                        <a:t> </a:t>
                      </a:r>
                      <a:r>
                        <a:rPr sz="1200" spc="-65" dirty="0"/>
                        <a:t>транспортной</a:t>
                      </a:r>
                      <a:r>
                        <a:rPr sz="1200" spc="-75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25" dirty="0"/>
                        <a:t> </a:t>
                      </a:r>
                      <a:r>
                        <a:rPr sz="1200" spc="-70" dirty="0"/>
                        <a:t>инженерной</a:t>
                      </a:r>
                      <a:r>
                        <a:rPr sz="1200" spc="-75" dirty="0"/>
                        <a:t> </a:t>
                      </a:r>
                      <a:r>
                        <a:rPr sz="1200" spc="-55" dirty="0"/>
                        <a:t>инфраструктуры;</a:t>
                      </a:r>
                      <a:endParaRPr sz="1200" dirty="0"/>
                    </a:p>
                    <a:p>
                      <a:pPr marL="90805" marR="126364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15" dirty="0"/>
                        <a:t>Развитие</a:t>
                      </a:r>
                      <a:r>
                        <a:rPr sz="1200" spc="-75" dirty="0"/>
                        <a:t> </a:t>
                      </a:r>
                      <a:r>
                        <a:rPr sz="1200" spc="-70" dirty="0"/>
                        <a:t>партнёрских </a:t>
                      </a:r>
                      <a:r>
                        <a:rPr sz="1200" spc="-65" dirty="0"/>
                        <a:t>экономических</a:t>
                      </a:r>
                      <a:r>
                        <a:rPr sz="1200" spc="-60" dirty="0"/>
                        <a:t> </a:t>
                      </a:r>
                      <a:r>
                        <a:rPr sz="1200" spc="-15" dirty="0"/>
                        <a:t>связей</a:t>
                      </a:r>
                      <a:r>
                        <a:rPr sz="1200" spc="-50" dirty="0"/>
                        <a:t> </a:t>
                      </a:r>
                      <a:r>
                        <a:rPr sz="1200" spc="-15" dirty="0"/>
                        <a:t>с</a:t>
                      </a:r>
                      <a:r>
                        <a:rPr sz="1200" spc="-50" dirty="0"/>
                        <a:t> </a:t>
                      </a:r>
                      <a:r>
                        <a:rPr sz="1200" spc="-60" dirty="0"/>
                        <a:t>соседними </a:t>
                      </a:r>
                      <a:r>
                        <a:rPr sz="1200" spc="-365" dirty="0"/>
                        <a:t> </a:t>
                      </a:r>
                      <a:r>
                        <a:rPr sz="1200" dirty="0"/>
                        <a:t>ра</a:t>
                      </a:r>
                      <a:r>
                        <a:rPr sz="1200" spc="-5" dirty="0"/>
                        <a:t>й</a:t>
                      </a:r>
                      <a:r>
                        <a:rPr sz="1200" dirty="0"/>
                        <a:t>онами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по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вз</a:t>
                      </a:r>
                      <a:r>
                        <a:rPr sz="1200" spc="5" dirty="0"/>
                        <a:t>а</a:t>
                      </a:r>
                      <a:r>
                        <a:rPr sz="1200" spc="-5" dirty="0"/>
                        <a:t>имов</a:t>
                      </a:r>
                      <a:r>
                        <a:rPr sz="1200" dirty="0"/>
                        <a:t>ыгод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ым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напр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вления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;</a:t>
                      </a:r>
                    </a:p>
                    <a:p>
                      <a:pPr marL="90805" marR="63690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40" dirty="0"/>
                        <a:t>Газификация </a:t>
                      </a:r>
                      <a:r>
                        <a:rPr sz="1200" spc="-45" dirty="0"/>
                        <a:t>населённых </a:t>
                      </a:r>
                      <a:r>
                        <a:rPr sz="1200" spc="-65" dirty="0"/>
                        <a:t>пунктов </a:t>
                      </a:r>
                      <a:r>
                        <a:rPr sz="1200" spc="-85" dirty="0"/>
                        <a:t>и </a:t>
                      </a:r>
                      <a:r>
                        <a:rPr sz="1200" spc="-70" dirty="0"/>
                        <a:t>модернизации </a:t>
                      </a:r>
                      <a:r>
                        <a:rPr sz="1200" spc="-365" dirty="0"/>
                        <a:t> </a:t>
                      </a:r>
                      <a:r>
                        <a:rPr sz="1200" dirty="0"/>
                        <a:t>ко</a:t>
                      </a:r>
                      <a:r>
                        <a:rPr sz="1200" spc="-5" dirty="0"/>
                        <a:t>мм</a:t>
                      </a:r>
                      <a:r>
                        <a:rPr sz="1200" dirty="0"/>
                        <a:t>уналь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ых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бъ</a:t>
                      </a:r>
                      <a:r>
                        <a:rPr sz="1200" dirty="0"/>
                        <a:t>ект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в;</a:t>
                      </a:r>
                    </a:p>
                    <a:p>
                      <a:pPr marL="269240" indent="-17907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40" dirty="0"/>
                        <a:t>Повышение</a:t>
                      </a:r>
                      <a:r>
                        <a:rPr sz="1200" spc="-75" dirty="0"/>
                        <a:t> </a:t>
                      </a:r>
                      <a:r>
                        <a:rPr sz="1200" spc="-40" dirty="0"/>
                        <a:t>уровня</a:t>
                      </a:r>
                      <a:r>
                        <a:rPr sz="1200" spc="-60" dirty="0"/>
                        <a:t> </a:t>
                      </a:r>
                      <a:r>
                        <a:rPr sz="1200" spc="-45" dirty="0"/>
                        <a:t>благоустройства</a:t>
                      </a:r>
                      <a:r>
                        <a:rPr sz="1200" spc="-65" dirty="0"/>
                        <a:t> </a:t>
                      </a:r>
                      <a:r>
                        <a:rPr sz="1200" spc="-45" dirty="0"/>
                        <a:t>населённых</a:t>
                      </a:r>
                      <a:r>
                        <a:rPr sz="1200" spc="-65" dirty="0"/>
                        <a:t> пунктов;</a:t>
                      </a:r>
                      <a:endParaRPr sz="1200" dirty="0"/>
                    </a:p>
                    <a:p>
                      <a:pPr marL="90805" marR="10096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dirty="0"/>
                        <a:t>Развитие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пр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изводс</a:t>
                      </a:r>
                      <a:r>
                        <a:rPr sz="1200" dirty="0"/>
                        <a:t>тв,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/>
                        <a:t>о</a:t>
                      </a:r>
                      <a:r>
                        <a:rPr sz="1200" spc="5" dirty="0"/>
                        <a:t>р</a:t>
                      </a:r>
                      <a:r>
                        <a:rPr sz="1200" spc="-5" dirty="0"/>
                        <a:t>иенти</a:t>
                      </a:r>
                      <a:r>
                        <a:rPr sz="1200" dirty="0"/>
                        <a:t>р</a:t>
                      </a:r>
                      <a:r>
                        <a:rPr sz="1200" spc="-5" dirty="0"/>
                        <a:t>ов</a:t>
                      </a:r>
                      <a:r>
                        <a:rPr sz="1200" dirty="0"/>
                        <a:t>а</a:t>
                      </a:r>
                      <a:r>
                        <a:rPr sz="1200" spc="-5" dirty="0"/>
                        <a:t>нн</a:t>
                      </a:r>
                      <a:r>
                        <a:rPr sz="1200" dirty="0"/>
                        <a:t>ых</a:t>
                      </a:r>
                      <a:r>
                        <a:rPr sz="1200" spc="-95" dirty="0"/>
                        <a:t> 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а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пе</a:t>
                      </a:r>
                      <a:r>
                        <a:rPr sz="1200" spc="5" dirty="0"/>
                        <a:t>р</a:t>
                      </a:r>
                      <a:r>
                        <a:rPr sz="1200" spc="-5" dirty="0"/>
                        <a:t>е</a:t>
                      </a:r>
                      <a:r>
                        <a:rPr sz="1200" spc="5" dirty="0"/>
                        <a:t>р</a:t>
                      </a:r>
                      <a:r>
                        <a:rPr sz="1200" spc="-5" dirty="0"/>
                        <a:t>або</a:t>
                      </a:r>
                      <a:r>
                        <a:rPr sz="1200" spc="-10" dirty="0"/>
                        <a:t>т</a:t>
                      </a:r>
                      <a:r>
                        <a:rPr sz="1200" dirty="0"/>
                        <a:t>ку  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естного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сыр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я</a:t>
                      </a:r>
                      <a:r>
                        <a:rPr sz="1200" spc="-50" dirty="0"/>
                        <a:t> </a:t>
                      </a:r>
                      <a:r>
                        <a:rPr sz="1200" spc="-5" dirty="0"/>
                        <a:t>(</a:t>
                      </a:r>
                      <a:r>
                        <a:rPr sz="1200" dirty="0"/>
                        <a:t>к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рпи</a:t>
                      </a:r>
                      <a:r>
                        <a:rPr sz="1200" spc="-5" dirty="0"/>
                        <a:t>ч</a:t>
                      </a:r>
                      <a:r>
                        <a:rPr sz="1200" dirty="0"/>
                        <a:t>ное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пр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зво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ство,</a:t>
                      </a:r>
                      <a:r>
                        <a:rPr sz="1200" spc="-65" dirty="0"/>
                        <a:t> 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еревоо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р</a:t>
                      </a:r>
                      <a:r>
                        <a:rPr sz="1200" spc="-10" dirty="0"/>
                        <a:t>а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от</a:t>
                      </a:r>
                      <a:r>
                        <a:rPr sz="1200" spc="-10" dirty="0"/>
                        <a:t>к</a:t>
                      </a:r>
                      <a:r>
                        <a:rPr sz="1200" dirty="0"/>
                        <a:t>а,  пе</a:t>
                      </a:r>
                      <a:r>
                        <a:rPr sz="1200" spc="5" dirty="0"/>
                        <a:t>р</a:t>
                      </a:r>
                      <a:r>
                        <a:rPr sz="1200" dirty="0"/>
                        <a:t>ер</a:t>
                      </a:r>
                      <a:r>
                        <a:rPr sz="1200" spc="-10" dirty="0"/>
                        <a:t>а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от</a:t>
                      </a:r>
                      <a:r>
                        <a:rPr sz="1200" spc="-10" dirty="0"/>
                        <a:t>к</a:t>
                      </a:r>
                      <a:r>
                        <a:rPr sz="1200" dirty="0"/>
                        <a:t>а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и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ди</a:t>
                      </a:r>
                      <a:r>
                        <a:rPr sz="1200" dirty="0"/>
                        <a:t>корастущего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сыр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я,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перера</a:t>
                      </a:r>
                      <a:r>
                        <a:rPr sz="1200" spc="-5" dirty="0"/>
                        <a:t>б</a:t>
                      </a:r>
                      <a:r>
                        <a:rPr sz="1200" spc="-10" dirty="0"/>
                        <a:t>о</a:t>
                      </a:r>
                      <a:r>
                        <a:rPr sz="1200" dirty="0"/>
                        <a:t>тка</a:t>
                      </a:r>
                    </a:p>
                    <a:p>
                      <a:pPr marL="90805" marR="632460">
                        <a:lnSpc>
                          <a:spcPct val="100000"/>
                        </a:lnSpc>
                      </a:pPr>
                      <a:r>
                        <a:rPr sz="1200" dirty="0"/>
                        <a:t>вт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рсыр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я,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ет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л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ного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ге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логи</a:t>
                      </a:r>
                      <a:r>
                        <a:rPr sz="1200" spc="-10" dirty="0"/>
                        <a:t>ч</a:t>
                      </a:r>
                      <a:r>
                        <a:rPr sz="1200" dirty="0"/>
                        <a:t>еск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го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иссл</a:t>
                      </a:r>
                      <a:r>
                        <a:rPr sz="1200" dirty="0"/>
                        <a:t>е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ования  </a:t>
                      </a:r>
                      <a:r>
                        <a:rPr sz="1200" spc="-65" dirty="0"/>
                        <a:t>территории);</a:t>
                      </a:r>
                      <a:endParaRPr sz="1200" dirty="0"/>
                    </a:p>
                    <a:p>
                      <a:pPr marL="90805" marR="255904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15" dirty="0"/>
                        <a:t>Развитие</a:t>
                      </a:r>
                      <a:r>
                        <a:rPr sz="1200" spc="-75" dirty="0"/>
                        <a:t> </a:t>
                      </a:r>
                      <a:r>
                        <a:rPr sz="1200" spc="-50" dirty="0"/>
                        <a:t>сельскохозяйственного</a:t>
                      </a:r>
                      <a:r>
                        <a:rPr sz="1200" spc="-75" dirty="0"/>
                        <a:t> </a:t>
                      </a:r>
                      <a:r>
                        <a:rPr sz="1200" spc="-50" dirty="0"/>
                        <a:t>производства</a:t>
                      </a:r>
                      <a:r>
                        <a:rPr sz="1200" spc="-60" dirty="0"/>
                        <a:t> </a:t>
                      </a:r>
                      <a:r>
                        <a:rPr sz="1200" spc="5" dirty="0"/>
                        <a:t>в</a:t>
                      </a:r>
                      <a:r>
                        <a:rPr sz="1200" spc="-50" dirty="0"/>
                        <a:t> малых </a:t>
                      </a:r>
                      <a:r>
                        <a:rPr sz="1200" spc="-365" dirty="0"/>
                        <a:t> </a:t>
                      </a:r>
                      <a:r>
                        <a:rPr sz="1200" spc="-5" dirty="0"/>
                        <a:t>ф</a:t>
                      </a:r>
                      <a:r>
                        <a:rPr sz="1200" dirty="0"/>
                        <a:t>ор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ах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хозяйствования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(ЛПХ,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К</a:t>
                      </a:r>
                      <a:r>
                        <a:rPr sz="1200" dirty="0"/>
                        <a:t>ФХ);</a:t>
                      </a:r>
                    </a:p>
                    <a:p>
                      <a:pPr marL="269240" indent="-17907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15" dirty="0"/>
                        <a:t>Развитие</a:t>
                      </a:r>
                      <a:r>
                        <a:rPr sz="1200" spc="-70" dirty="0"/>
                        <a:t> </a:t>
                      </a:r>
                      <a:r>
                        <a:rPr sz="1200" spc="-60" dirty="0"/>
                        <a:t>малого</a:t>
                      </a:r>
                      <a:r>
                        <a:rPr sz="1200" spc="-35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40" dirty="0"/>
                        <a:t> </a:t>
                      </a:r>
                      <a:r>
                        <a:rPr sz="1200" spc="-65" dirty="0"/>
                        <a:t>среднего</a:t>
                      </a:r>
                      <a:r>
                        <a:rPr sz="1200" spc="-60" dirty="0"/>
                        <a:t> </a:t>
                      </a:r>
                      <a:r>
                        <a:rPr sz="1200" spc="-50" dirty="0"/>
                        <a:t>предпринимательства;</a:t>
                      </a:r>
                      <a:endParaRPr sz="1200" dirty="0"/>
                    </a:p>
                    <a:p>
                      <a:pPr marL="90805" marR="76073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15" dirty="0"/>
                        <a:t>Развитие </a:t>
                      </a:r>
                      <a:r>
                        <a:rPr sz="1200" spc="-80" dirty="0"/>
                        <a:t>жилищного </a:t>
                      </a:r>
                      <a:r>
                        <a:rPr sz="1200" spc="-35" dirty="0"/>
                        <a:t>строительства, </a:t>
                      </a:r>
                      <a:r>
                        <a:rPr sz="1200" spc="5" dirty="0"/>
                        <a:t>в </a:t>
                      </a:r>
                      <a:r>
                        <a:rPr sz="1200" spc="-55" dirty="0"/>
                        <a:t>том </a:t>
                      </a:r>
                      <a:r>
                        <a:rPr sz="1200" spc="-30" dirty="0"/>
                        <a:t>числе </a:t>
                      </a:r>
                      <a:r>
                        <a:rPr sz="1200" spc="-365" dirty="0"/>
                        <a:t> </a:t>
                      </a:r>
                      <a:r>
                        <a:rPr sz="1200" spc="-65" dirty="0"/>
                        <a:t>индивидуального;</a:t>
                      </a:r>
                      <a:endParaRPr sz="1200" dirty="0"/>
                    </a:p>
                    <a:p>
                      <a:pPr marL="269240" indent="-17907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5" dirty="0"/>
                        <a:t>Пов</a:t>
                      </a:r>
                      <a:r>
                        <a:rPr sz="1200" dirty="0"/>
                        <a:t>ышение</a:t>
                      </a:r>
                      <a:r>
                        <a:rPr sz="1200" spc="-75" dirty="0"/>
                        <a:t> 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бщ</a:t>
                      </a:r>
                      <a:r>
                        <a:rPr sz="1200" dirty="0"/>
                        <a:t>ествен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ой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ез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пасности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и</a:t>
                      </a:r>
                    </a:p>
                    <a:p>
                      <a:pPr marL="90805" marR="4038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65" dirty="0"/>
                        <a:t>предупреждение </a:t>
                      </a:r>
                      <a:r>
                        <a:rPr sz="1200" spc="-40" dirty="0"/>
                        <a:t>чрезвычайных </a:t>
                      </a:r>
                      <a:r>
                        <a:rPr sz="1200" spc="-60" dirty="0"/>
                        <a:t>ситуаций </a:t>
                      </a:r>
                      <a:r>
                        <a:rPr sz="1200" spc="-45" dirty="0"/>
                        <a:t>на </a:t>
                      </a:r>
                      <a:r>
                        <a:rPr sz="1200" spc="-70" dirty="0"/>
                        <a:t>территории </a:t>
                      </a:r>
                      <a:r>
                        <a:rPr sz="1200" spc="-365" dirty="0"/>
                        <a:t> </a:t>
                      </a:r>
                      <a:r>
                        <a:rPr sz="1200" spc="-60" dirty="0"/>
                        <a:t>Каменского</a:t>
                      </a:r>
                      <a:r>
                        <a:rPr sz="1200" spc="-55" dirty="0"/>
                        <a:t> района;</a:t>
                      </a:r>
                      <a:endParaRPr sz="1200" dirty="0"/>
                    </a:p>
                    <a:p>
                      <a:pPr marL="90805" marR="61595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40" dirty="0"/>
                        <a:t>Повышение</a:t>
                      </a:r>
                      <a:r>
                        <a:rPr sz="1200" spc="-75" dirty="0"/>
                        <a:t> </a:t>
                      </a:r>
                      <a:r>
                        <a:rPr sz="1200" spc="-40" dirty="0"/>
                        <a:t>уровня</a:t>
                      </a:r>
                      <a:r>
                        <a:rPr sz="1200" spc="-60" dirty="0"/>
                        <a:t> </a:t>
                      </a:r>
                      <a:r>
                        <a:rPr sz="1200" spc="-45" dirty="0"/>
                        <a:t>культуры</a:t>
                      </a:r>
                      <a:r>
                        <a:rPr sz="1200" spc="-40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40" dirty="0"/>
                        <a:t> </a:t>
                      </a:r>
                      <a:r>
                        <a:rPr sz="1200" spc="-70" dirty="0"/>
                        <a:t>организации</a:t>
                      </a:r>
                      <a:r>
                        <a:rPr sz="1200" spc="-65" dirty="0"/>
                        <a:t> досуга </a:t>
                      </a:r>
                      <a:r>
                        <a:rPr sz="1200" spc="-365" dirty="0"/>
                        <a:t> </a:t>
                      </a:r>
                      <a:r>
                        <a:rPr sz="1200" spc="-35" dirty="0"/>
                        <a:t>населения,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а</a:t>
                      </a:r>
                      <a:r>
                        <a:rPr sz="1200" spc="-55" dirty="0"/>
                        <a:t> </a:t>
                      </a:r>
                      <a:r>
                        <a:rPr sz="1200" spc="-50" dirty="0"/>
                        <a:t>также</a:t>
                      </a:r>
                      <a:r>
                        <a:rPr sz="1200" spc="-65" dirty="0"/>
                        <a:t> </a:t>
                      </a:r>
                      <a:r>
                        <a:rPr sz="1200" spc="-40" dirty="0"/>
                        <a:t>развитие</a:t>
                      </a:r>
                      <a:r>
                        <a:rPr sz="1200" spc="-65" dirty="0"/>
                        <a:t> </a:t>
                      </a:r>
                      <a:r>
                        <a:rPr sz="1200" spc="-50" dirty="0"/>
                        <a:t>массового спорта;</a:t>
                      </a:r>
                      <a:endParaRPr sz="1200" dirty="0"/>
                    </a:p>
                    <a:p>
                      <a:pPr marL="269240" indent="-17907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spc="-5" dirty="0"/>
                        <a:t>Со</a:t>
                      </a:r>
                      <a:r>
                        <a:rPr sz="1200" dirty="0"/>
                        <a:t>з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ание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условий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для</a:t>
                      </a:r>
                      <a:r>
                        <a:rPr sz="1200" spc="-40" dirty="0"/>
                        <a:t> </a:t>
                      </a:r>
                      <a:r>
                        <a:rPr sz="1200" dirty="0"/>
                        <a:t>развит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я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ту</a:t>
                      </a:r>
                      <a:r>
                        <a:rPr sz="1200" spc="5" dirty="0"/>
                        <a:t>р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з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а;</a:t>
                      </a:r>
                    </a:p>
                    <a:p>
                      <a:pPr marL="269240" indent="-17907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69875" algn="l"/>
                        </a:tabLst>
                      </a:pPr>
                      <a:r>
                        <a:rPr sz="1200" dirty="0"/>
                        <a:t>Внедрение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новых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еханизмов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э</a:t>
                      </a:r>
                      <a:r>
                        <a:rPr sz="1200" spc="-5" dirty="0"/>
                        <a:t>фф</a:t>
                      </a:r>
                      <a:r>
                        <a:rPr sz="1200" dirty="0"/>
                        <a:t>ективного</a:t>
                      </a: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5" dirty="0"/>
                        <a:t>м</a:t>
                      </a:r>
                      <a:r>
                        <a:rPr sz="1200" dirty="0"/>
                        <a:t>у</a:t>
                      </a:r>
                      <a:r>
                        <a:rPr sz="1200" spc="-5" dirty="0"/>
                        <a:t>ниципальног</a:t>
                      </a:r>
                      <a:r>
                        <a:rPr sz="1200" dirty="0"/>
                        <a:t>о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у</a:t>
                      </a:r>
                      <a:r>
                        <a:rPr sz="1200" spc="-5" dirty="0"/>
                        <a:t>пр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в</a:t>
                      </a:r>
                      <a:r>
                        <a:rPr sz="1200" spc="-5" dirty="0"/>
                        <a:t>ления</a:t>
                      </a:r>
                      <a:r>
                        <a:rPr sz="1200" dirty="0"/>
                        <a:t>,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том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чи</a:t>
                      </a:r>
                      <a:r>
                        <a:rPr sz="1200" spc="-10" dirty="0"/>
                        <a:t>с</a:t>
                      </a:r>
                      <a:r>
                        <a:rPr sz="1200" dirty="0"/>
                        <a:t>ле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повышение</a:t>
                      </a:r>
                    </a:p>
                    <a:p>
                      <a:pPr marL="90805" marR="132080">
                        <a:lnSpc>
                          <a:spcPct val="100000"/>
                        </a:lnSpc>
                      </a:pPr>
                      <a:r>
                        <a:rPr sz="1200" dirty="0"/>
                        <a:t>эф</a:t>
                      </a:r>
                      <a:r>
                        <a:rPr sz="1200" spc="-10" dirty="0"/>
                        <a:t>ф</a:t>
                      </a:r>
                      <a:r>
                        <a:rPr sz="1200" dirty="0"/>
                        <a:t>ективности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использ</a:t>
                      </a:r>
                      <a:r>
                        <a:rPr sz="1200" dirty="0"/>
                        <a:t>ования</a:t>
                      </a:r>
                      <a:r>
                        <a:rPr sz="1200" spc="-50" dirty="0"/>
                        <a:t> </a:t>
                      </a:r>
                      <a:r>
                        <a:rPr sz="1200" spc="-5" dirty="0"/>
                        <a:t>муниципальн</a:t>
                      </a:r>
                      <a:r>
                        <a:rPr sz="1200" dirty="0"/>
                        <a:t>ого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иму</a:t>
                      </a:r>
                      <a:r>
                        <a:rPr sz="1200" spc="-10" dirty="0"/>
                        <a:t>щ</a:t>
                      </a:r>
                      <a:r>
                        <a:rPr sz="1200" dirty="0"/>
                        <a:t>ества,  </a:t>
                      </a:r>
                      <a:r>
                        <a:rPr sz="1200" spc="-25" dirty="0"/>
                        <a:t>вовлечение </a:t>
                      </a:r>
                      <a:r>
                        <a:rPr sz="1200" spc="-60" dirty="0"/>
                        <a:t>свободных производственных площадей </a:t>
                      </a:r>
                      <a:r>
                        <a:rPr sz="1200" spc="-85" dirty="0"/>
                        <a:t>и </a:t>
                      </a:r>
                      <a:r>
                        <a:rPr sz="1200" spc="-80" dirty="0"/>
                        <a:t> </a:t>
                      </a:r>
                      <a:r>
                        <a:rPr sz="1200" spc="-40" dirty="0"/>
                        <a:t>земельных</a:t>
                      </a:r>
                      <a:r>
                        <a:rPr sz="1200" spc="-55" dirty="0"/>
                        <a:t> </a:t>
                      </a:r>
                      <a:r>
                        <a:rPr sz="1200" spc="-35" dirty="0"/>
                        <a:t>участков</a:t>
                      </a:r>
                      <a:r>
                        <a:rPr sz="1200" spc="-70" dirty="0"/>
                        <a:t> </a:t>
                      </a:r>
                      <a:r>
                        <a:rPr sz="1200" spc="5" dirty="0"/>
                        <a:t>в</a:t>
                      </a:r>
                      <a:r>
                        <a:rPr sz="1200" spc="-50" dirty="0"/>
                        <a:t> хозяйственную</a:t>
                      </a:r>
                      <a:r>
                        <a:rPr sz="1200" spc="-65" dirty="0"/>
                        <a:t> </a:t>
                      </a:r>
                      <a:r>
                        <a:rPr sz="1200" spc="-30" dirty="0"/>
                        <a:t>деятельность,</a:t>
                      </a:r>
                      <a:endParaRPr sz="1200" dirty="0"/>
                    </a:p>
                    <a:p>
                      <a:pPr marL="90805" marR="364490">
                        <a:lnSpc>
                          <a:spcPct val="100000"/>
                        </a:lnSpc>
                      </a:pPr>
                      <a:r>
                        <a:rPr sz="1200" dirty="0"/>
                        <a:t>привле</a:t>
                      </a:r>
                      <a:r>
                        <a:rPr sz="1200" spc="-5" dirty="0"/>
                        <a:t>чени</a:t>
                      </a:r>
                      <a:r>
                        <a:rPr sz="1200" dirty="0"/>
                        <a:t>е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ополнит</a:t>
                      </a:r>
                      <a:r>
                        <a:rPr sz="1200" spc="5" dirty="0"/>
                        <a:t>е</a:t>
                      </a:r>
                      <a:r>
                        <a:rPr sz="1200" dirty="0"/>
                        <a:t>л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ных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бюд</a:t>
                      </a:r>
                      <a:r>
                        <a:rPr sz="1200" dirty="0"/>
                        <a:t>жетных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/>
                        <a:t>инвес</a:t>
                      </a:r>
                      <a:r>
                        <a:rPr sz="1200" dirty="0"/>
                        <a:t>т</a:t>
                      </a:r>
                      <a:r>
                        <a:rPr sz="1200" spc="-5" dirty="0"/>
                        <a:t>ици</a:t>
                      </a:r>
                      <a:r>
                        <a:rPr sz="1200" dirty="0"/>
                        <a:t>й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за  </a:t>
                      </a:r>
                      <a:r>
                        <a:rPr sz="1200" spc="-15" dirty="0"/>
                        <a:t>счёт</a:t>
                      </a:r>
                      <a:r>
                        <a:rPr sz="1200" spc="-75" dirty="0"/>
                        <a:t> </a:t>
                      </a:r>
                      <a:r>
                        <a:rPr sz="1200" spc="-20" dirty="0"/>
                        <a:t>участия</a:t>
                      </a:r>
                      <a:r>
                        <a:rPr sz="1200" spc="-50" dirty="0"/>
                        <a:t> </a:t>
                      </a:r>
                      <a:r>
                        <a:rPr sz="1200" spc="5" dirty="0"/>
                        <a:t>в</a:t>
                      </a:r>
                      <a:r>
                        <a:rPr sz="1200" spc="-50" dirty="0"/>
                        <a:t> </a:t>
                      </a:r>
                      <a:r>
                        <a:rPr sz="1200" spc="-55" dirty="0"/>
                        <a:t>государственных</a:t>
                      </a:r>
                      <a:endParaRPr sz="1200" dirty="0"/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200" spc="-70" dirty="0"/>
                        <a:t>программах.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0005" marB="0"/>
                </a:tc>
                <a:tc>
                  <a:txBody>
                    <a:bodyPr/>
                    <a:lstStyle/>
                    <a:p>
                      <a:pPr marL="269875" indent="-178435">
                        <a:lnSpc>
                          <a:spcPct val="100000"/>
                        </a:lnSpc>
                        <a:spcBef>
                          <a:spcPts val="315"/>
                        </a:spcBef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5" dirty="0"/>
                        <a:t>Ист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щ</a:t>
                      </a:r>
                      <a:r>
                        <a:rPr sz="1200" dirty="0"/>
                        <a:t>ение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при</a:t>
                      </a:r>
                      <a:r>
                        <a:rPr sz="1200" spc="5" dirty="0"/>
                        <a:t>р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ных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ресурсов,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сокра</a:t>
                      </a:r>
                      <a:r>
                        <a:rPr sz="1200" spc="-5" dirty="0"/>
                        <a:t>щ</a:t>
                      </a:r>
                      <a:r>
                        <a:rPr sz="1200" dirty="0"/>
                        <a:t>ение</a:t>
                      </a:r>
                    </a:p>
                    <a:p>
                      <a:pPr marL="92075" marR="147955">
                        <a:lnSpc>
                          <a:spcPct val="100000"/>
                        </a:lnSpc>
                      </a:pPr>
                      <a:r>
                        <a:rPr sz="1200" dirty="0"/>
                        <a:t>з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пас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в</a:t>
                      </a:r>
                      <a:r>
                        <a:rPr sz="1200" spc="-85" dirty="0"/>
                        <a:t> </a:t>
                      </a:r>
                      <a:r>
                        <a:rPr sz="1200" spc="-5" dirty="0"/>
                        <a:t>би</a:t>
                      </a:r>
                      <a:r>
                        <a:rPr sz="1200" dirty="0"/>
                        <a:t>ологи</a:t>
                      </a:r>
                      <a:r>
                        <a:rPr sz="1200" spc="-10" dirty="0"/>
                        <a:t>ч</a:t>
                      </a:r>
                      <a:r>
                        <a:rPr sz="1200" dirty="0"/>
                        <a:t>еских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ресурсов</a:t>
                      </a:r>
                      <a:r>
                        <a:rPr sz="1200" spc="-85" dirty="0"/>
                        <a:t> </a:t>
                      </a:r>
                      <a:r>
                        <a:rPr sz="1200" dirty="0"/>
                        <a:t>(</a:t>
                      </a:r>
                      <a:r>
                        <a:rPr sz="1200" spc="-10" dirty="0"/>
                        <a:t>д</a:t>
                      </a:r>
                      <a:r>
                        <a:rPr sz="1200" dirty="0"/>
                        <a:t>ревесина,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ценные  </a:t>
                      </a:r>
                      <a:r>
                        <a:rPr sz="1200" spc="-75" dirty="0"/>
                        <a:t>породы</a:t>
                      </a:r>
                      <a:r>
                        <a:rPr sz="1200" spc="-80" dirty="0"/>
                        <a:t> </a:t>
                      </a:r>
                      <a:r>
                        <a:rPr sz="1200" spc="-45" dirty="0"/>
                        <a:t>рыб</a:t>
                      </a:r>
                      <a:r>
                        <a:rPr sz="1200" spc="-50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45" dirty="0"/>
                        <a:t> </a:t>
                      </a:r>
                      <a:r>
                        <a:rPr sz="1200" spc="-50" dirty="0"/>
                        <a:t>т.п.),</a:t>
                      </a:r>
                      <a:r>
                        <a:rPr sz="1200" spc="-35" dirty="0"/>
                        <a:t> </a:t>
                      </a:r>
                      <a:r>
                        <a:rPr sz="1200" spc="-40" dirty="0"/>
                        <a:t>усиление</a:t>
                      </a:r>
                      <a:r>
                        <a:rPr sz="1200" spc="-50" dirty="0"/>
                        <a:t> </a:t>
                      </a:r>
                      <a:r>
                        <a:rPr sz="1200" spc="-75" dirty="0"/>
                        <a:t>антропогенной</a:t>
                      </a:r>
                      <a:r>
                        <a:rPr sz="1200" spc="-80" dirty="0"/>
                        <a:t> </a:t>
                      </a:r>
                      <a:r>
                        <a:rPr sz="1200" spc="-70" dirty="0"/>
                        <a:t>нагрузки;</a:t>
                      </a:r>
                      <a:endParaRPr sz="1200" dirty="0"/>
                    </a:p>
                    <a:p>
                      <a:pPr marL="92075" marR="17589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10" dirty="0"/>
                        <a:t>У</a:t>
                      </a:r>
                      <a:r>
                        <a:rPr sz="1200" dirty="0"/>
                        <a:t>силение</a:t>
                      </a:r>
                      <a:r>
                        <a:rPr sz="1200" spc="-55" dirty="0"/>
                        <a:t> </a:t>
                      </a:r>
                      <a:r>
                        <a:rPr sz="1200" dirty="0"/>
                        <a:t>негативных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де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огр</a:t>
                      </a:r>
                      <a:r>
                        <a:rPr sz="1200" spc="5" dirty="0"/>
                        <a:t>а</a:t>
                      </a:r>
                      <a:r>
                        <a:rPr sz="1200" spc="-5" dirty="0"/>
                        <a:t>фичес</a:t>
                      </a:r>
                      <a:r>
                        <a:rPr sz="1200" dirty="0"/>
                        <a:t>к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х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е</a:t>
                      </a:r>
                      <a:r>
                        <a:rPr sz="1200" dirty="0"/>
                        <a:t>н</a:t>
                      </a:r>
                      <a:r>
                        <a:rPr sz="1200" spc="-10" dirty="0"/>
                        <a:t>д</a:t>
                      </a:r>
                      <a:r>
                        <a:rPr sz="1200" dirty="0"/>
                        <a:t>ен</a:t>
                      </a:r>
                      <a:r>
                        <a:rPr sz="1200" spc="-5" dirty="0"/>
                        <a:t>ций  </a:t>
                      </a:r>
                      <a:r>
                        <a:rPr sz="1200" dirty="0"/>
                        <a:t>в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ра</a:t>
                      </a:r>
                      <a:r>
                        <a:rPr sz="1200" spc="-5" dirty="0"/>
                        <a:t>й</a:t>
                      </a:r>
                      <a:r>
                        <a:rPr sz="1200" dirty="0"/>
                        <a:t>оне,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том</a:t>
                      </a:r>
                      <a:r>
                        <a:rPr sz="1200" spc="-50" dirty="0"/>
                        <a:t> </a:t>
                      </a:r>
                      <a:r>
                        <a:rPr sz="1200" spc="-5" dirty="0"/>
                        <a:t>числ</a:t>
                      </a:r>
                      <a:r>
                        <a:rPr sz="1200" dirty="0"/>
                        <a:t>е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с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хранение</a:t>
                      </a:r>
                      <a:r>
                        <a:rPr sz="1200" spc="-75" dirty="0"/>
                        <a:t> 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е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пов  </a:t>
                      </a:r>
                      <a:r>
                        <a:rPr sz="1200" spc="-5" dirty="0"/>
                        <a:t>мигр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ционного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оттока,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рост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е</a:t>
                      </a:r>
                      <a:r>
                        <a:rPr sz="1200" spc="-5" dirty="0"/>
                        <a:t>фицита</a:t>
                      </a:r>
                      <a:endParaRPr sz="1200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60" dirty="0"/>
                        <a:t>квалифицированных</a:t>
                      </a:r>
                      <a:r>
                        <a:rPr sz="1200" spc="-65" dirty="0"/>
                        <a:t> кадров</a:t>
                      </a:r>
                      <a:r>
                        <a:rPr sz="1200" spc="-70" dirty="0"/>
                        <a:t> </a:t>
                      </a:r>
                      <a:r>
                        <a:rPr sz="1200" spc="5" dirty="0"/>
                        <a:t>в</a:t>
                      </a:r>
                      <a:r>
                        <a:rPr sz="1200" spc="-40" dirty="0"/>
                        <a:t> </a:t>
                      </a:r>
                      <a:r>
                        <a:rPr sz="1200" spc="-20" dirty="0"/>
                        <a:t>связи</a:t>
                      </a:r>
                      <a:r>
                        <a:rPr sz="1200" spc="-30" dirty="0"/>
                        <a:t> </a:t>
                      </a:r>
                      <a:r>
                        <a:rPr sz="1200" spc="-15" dirty="0"/>
                        <a:t>с</a:t>
                      </a:r>
                      <a:r>
                        <a:rPr sz="1200" spc="-40" dirty="0"/>
                        <a:t> </a:t>
                      </a:r>
                      <a:r>
                        <a:rPr sz="1200" spc="-75" dirty="0"/>
                        <a:t>угрозой</a:t>
                      </a:r>
                      <a:endParaRPr sz="1200" dirty="0"/>
                    </a:p>
                    <a:p>
                      <a:pPr marL="92075" marR="168910">
                        <a:lnSpc>
                          <a:spcPct val="100000"/>
                        </a:lnSpc>
                      </a:pPr>
                      <a:r>
                        <a:rPr sz="1200" spc="-65" dirty="0"/>
                        <a:t>депопуляции</a:t>
                      </a:r>
                      <a:r>
                        <a:rPr sz="1200" spc="-50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30" dirty="0"/>
                        <a:t> </a:t>
                      </a:r>
                      <a:r>
                        <a:rPr sz="1200" spc="-35" dirty="0"/>
                        <a:t>старения</a:t>
                      </a:r>
                      <a:r>
                        <a:rPr sz="1200" spc="-70" dirty="0"/>
                        <a:t> </a:t>
                      </a:r>
                      <a:r>
                        <a:rPr sz="1200" spc="-35" dirty="0"/>
                        <a:t>населения;</a:t>
                      </a:r>
                      <a:r>
                        <a:rPr sz="1200" spc="-50" dirty="0"/>
                        <a:t> </a:t>
                      </a:r>
                      <a:r>
                        <a:rPr sz="1200" spc="-55" dirty="0"/>
                        <a:t>высокий</a:t>
                      </a:r>
                      <a:r>
                        <a:rPr sz="1200" spc="-35" dirty="0"/>
                        <a:t> </a:t>
                      </a:r>
                      <a:r>
                        <a:rPr sz="1200" spc="-40" dirty="0"/>
                        <a:t>уровень </a:t>
                      </a:r>
                      <a:r>
                        <a:rPr sz="1200" spc="-365" dirty="0"/>
                        <a:t> </a:t>
                      </a:r>
                      <a:r>
                        <a:rPr sz="1200" spc="-35" dirty="0"/>
                        <a:t>заболеваемости;</a:t>
                      </a:r>
                      <a:endParaRPr sz="1200" dirty="0"/>
                    </a:p>
                    <a:p>
                      <a:pPr marL="92075" marR="101536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5" dirty="0"/>
                        <a:t>Сниж</a:t>
                      </a:r>
                      <a:r>
                        <a:rPr sz="1200" spc="5" dirty="0"/>
                        <a:t>е</a:t>
                      </a:r>
                      <a:r>
                        <a:rPr sz="1200" dirty="0"/>
                        <a:t>ние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еспеченности</a:t>
                      </a:r>
                      <a:r>
                        <a:rPr sz="1200" spc="-80" dirty="0"/>
                        <a:t> 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ест</a:t>
                      </a:r>
                      <a:r>
                        <a:rPr sz="1200" spc="5" dirty="0"/>
                        <a:t>а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и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в  о</a:t>
                      </a:r>
                      <a:r>
                        <a:rPr sz="1200" spc="-5" dirty="0"/>
                        <a:t>б</a:t>
                      </a:r>
                      <a:r>
                        <a:rPr sz="1200" dirty="0"/>
                        <a:t>раз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в</a:t>
                      </a:r>
                      <a:r>
                        <a:rPr sz="1200" spc="-10" dirty="0"/>
                        <a:t>а</a:t>
                      </a:r>
                      <a:r>
                        <a:rPr sz="1200" dirty="0"/>
                        <a:t>т</a:t>
                      </a:r>
                      <a:r>
                        <a:rPr sz="1200" spc="-5" dirty="0"/>
                        <a:t>е</a:t>
                      </a:r>
                      <a:r>
                        <a:rPr sz="1200" dirty="0"/>
                        <a:t>л</a:t>
                      </a:r>
                      <a:r>
                        <a:rPr sz="1200" spc="-5" dirty="0"/>
                        <a:t>ь</a:t>
                      </a:r>
                      <a:r>
                        <a:rPr sz="1200" dirty="0"/>
                        <a:t>ных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организ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ци</a:t>
                      </a:r>
                      <a:r>
                        <a:rPr sz="1200" spc="-5" dirty="0"/>
                        <a:t>я</a:t>
                      </a:r>
                      <a:r>
                        <a:rPr sz="1200" dirty="0"/>
                        <a:t>х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/>
                        <a:t>исх</a:t>
                      </a:r>
                      <a:r>
                        <a:rPr sz="1200" dirty="0"/>
                        <a:t>о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я</a:t>
                      </a:r>
                      <a:r>
                        <a:rPr sz="1200" spc="-50" dirty="0"/>
                        <a:t> </a:t>
                      </a:r>
                      <a:r>
                        <a:rPr sz="1200" spc="-5" dirty="0"/>
                        <a:t>из</a:t>
                      </a:r>
                      <a:endParaRPr sz="1200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75" dirty="0"/>
                        <a:t>прогнозируемых</a:t>
                      </a:r>
                      <a:r>
                        <a:rPr sz="1200" spc="-70" dirty="0"/>
                        <a:t> </a:t>
                      </a:r>
                      <a:r>
                        <a:rPr sz="1200" spc="-45" dirty="0"/>
                        <a:t>показателей</a:t>
                      </a:r>
                      <a:r>
                        <a:rPr sz="1200" spc="-85" dirty="0"/>
                        <a:t> </a:t>
                      </a:r>
                      <a:r>
                        <a:rPr sz="1200" spc="-55" dirty="0"/>
                        <a:t>рождаемости;</a:t>
                      </a:r>
                      <a:endParaRPr sz="1200" dirty="0"/>
                    </a:p>
                    <a:p>
                      <a:pPr marL="92075" marR="59372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55" dirty="0"/>
                        <a:t>Угроза</a:t>
                      </a:r>
                      <a:r>
                        <a:rPr sz="1200" spc="-60" dirty="0"/>
                        <a:t> </a:t>
                      </a:r>
                      <a:r>
                        <a:rPr sz="1200" spc="-40" dirty="0"/>
                        <a:t>чрезвычайных</a:t>
                      </a:r>
                      <a:r>
                        <a:rPr sz="1200" spc="-65" dirty="0"/>
                        <a:t> </a:t>
                      </a:r>
                      <a:r>
                        <a:rPr sz="1200" spc="-60" dirty="0"/>
                        <a:t>ситуаций</a:t>
                      </a:r>
                      <a:r>
                        <a:rPr sz="1200" spc="-45" dirty="0"/>
                        <a:t> </a:t>
                      </a:r>
                      <a:r>
                        <a:rPr sz="1200" spc="-95" dirty="0"/>
                        <a:t>природного</a:t>
                      </a:r>
                      <a:r>
                        <a:rPr sz="1200" spc="-60" dirty="0"/>
                        <a:t> </a:t>
                      </a:r>
                      <a:r>
                        <a:rPr sz="1200" spc="-85" dirty="0"/>
                        <a:t>и </a:t>
                      </a:r>
                      <a:r>
                        <a:rPr sz="1200" spc="-365" dirty="0"/>
                        <a:t> 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е</a:t>
                      </a:r>
                      <a:r>
                        <a:rPr sz="1200" dirty="0"/>
                        <a:t>хноген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ого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характ</a:t>
                      </a:r>
                      <a:r>
                        <a:rPr sz="1200" spc="5" dirty="0"/>
                        <a:t>е</a:t>
                      </a:r>
                      <a:r>
                        <a:rPr sz="1200" spc="-10" dirty="0"/>
                        <a:t>р</a:t>
                      </a:r>
                      <a:r>
                        <a:rPr sz="1200" dirty="0"/>
                        <a:t>а;</a:t>
                      </a:r>
                    </a:p>
                    <a:p>
                      <a:pPr marL="92075" marR="325120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5" dirty="0"/>
                        <a:t>Нед</a:t>
                      </a:r>
                      <a:r>
                        <a:rPr sz="1200" dirty="0"/>
                        <a:t>ост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ч</a:t>
                      </a:r>
                      <a:r>
                        <a:rPr sz="1200" spc="-10" dirty="0"/>
                        <a:t>н</a:t>
                      </a:r>
                      <a:r>
                        <a:rPr sz="1200" dirty="0"/>
                        <a:t>ые</a:t>
                      </a:r>
                      <a:r>
                        <a:rPr sz="1200" spc="-100" dirty="0"/>
                        <a:t> 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е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пы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с</a:t>
                      </a:r>
                      <a:r>
                        <a:rPr sz="1200" spc="5" dirty="0"/>
                        <a:t>о</a:t>
                      </a:r>
                      <a:r>
                        <a:rPr sz="1200" dirty="0"/>
                        <a:t>здания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транс</a:t>
                      </a:r>
                      <a:r>
                        <a:rPr sz="1200" spc="-5" dirty="0"/>
                        <a:t>п</a:t>
                      </a:r>
                      <a:r>
                        <a:rPr sz="1200" dirty="0"/>
                        <a:t>ортной  </a:t>
                      </a:r>
                      <a:r>
                        <a:rPr sz="1200" spc="-55" dirty="0"/>
                        <a:t>инфраструктуры</a:t>
                      </a:r>
                      <a:r>
                        <a:rPr sz="1200" spc="-85" dirty="0"/>
                        <a:t> и</a:t>
                      </a:r>
                      <a:r>
                        <a:rPr sz="1200" spc="-40" dirty="0"/>
                        <a:t> </a:t>
                      </a:r>
                      <a:r>
                        <a:rPr sz="1200" spc="-35" dirty="0"/>
                        <a:t>развития</a:t>
                      </a:r>
                      <a:r>
                        <a:rPr sz="1200" spc="-50" dirty="0"/>
                        <a:t> </a:t>
                      </a:r>
                      <a:r>
                        <a:rPr sz="1200" spc="-85" dirty="0"/>
                        <a:t>улично-дорожной</a:t>
                      </a:r>
                      <a:r>
                        <a:rPr sz="1200" spc="-60" dirty="0"/>
                        <a:t> </a:t>
                      </a:r>
                      <a:r>
                        <a:rPr sz="1200" spc="-40" dirty="0"/>
                        <a:t>сети;</a:t>
                      </a:r>
                      <a:endParaRPr sz="1200" dirty="0"/>
                    </a:p>
                    <a:p>
                      <a:pPr marL="92075" marR="51117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40" dirty="0"/>
                        <a:t>Недостаточные </a:t>
                      </a:r>
                      <a:r>
                        <a:rPr sz="1200" spc="-45" dirty="0"/>
                        <a:t>темпы обновления </a:t>
                      </a:r>
                      <a:r>
                        <a:rPr sz="1200" spc="-60" dirty="0"/>
                        <a:t>основных </a:t>
                      </a:r>
                      <a:r>
                        <a:rPr sz="1200" spc="-55" dirty="0"/>
                        <a:t> фондов, </a:t>
                      </a:r>
                      <a:r>
                        <a:rPr sz="1200" spc="-80" dirty="0"/>
                        <a:t>как </a:t>
                      </a:r>
                      <a:r>
                        <a:rPr sz="1200" spc="5" dirty="0"/>
                        <a:t>в </a:t>
                      </a:r>
                      <a:r>
                        <a:rPr sz="1200" spc="-60" dirty="0"/>
                        <a:t>производственном </a:t>
                      </a:r>
                      <a:r>
                        <a:rPr sz="1200" spc="-50" dirty="0"/>
                        <a:t>секторе, </a:t>
                      </a:r>
                      <a:r>
                        <a:rPr sz="1200" spc="-55" dirty="0"/>
                        <a:t>так </a:t>
                      </a:r>
                      <a:r>
                        <a:rPr sz="1200" spc="-85" dirty="0"/>
                        <a:t>и </a:t>
                      </a:r>
                      <a:r>
                        <a:rPr sz="1200" spc="5" dirty="0"/>
                        <a:t>в </a:t>
                      </a:r>
                      <a:r>
                        <a:rPr sz="1200" spc="-365" dirty="0"/>
                        <a:t> </a:t>
                      </a:r>
                      <a:r>
                        <a:rPr sz="1200" spc="-5" dirty="0"/>
                        <a:t>бюд</a:t>
                      </a:r>
                      <a:r>
                        <a:rPr sz="1200" dirty="0"/>
                        <a:t>жетной</a:t>
                      </a:r>
                      <a:r>
                        <a:rPr sz="1200" spc="-70" dirty="0"/>
                        <a:t> </a:t>
                      </a:r>
                      <a:r>
                        <a:rPr sz="1200" dirty="0"/>
                        <a:t>сфере;</a:t>
                      </a:r>
                    </a:p>
                    <a:p>
                      <a:pPr marL="269875" indent="-178435">
                        <a:lnSpc>
                          <a:spcPct val="100000"/>
                        </a:lnSpc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30" dirty="0"/>
                        <a:t>Увеличение</a:t>
                      </a:r>
                      <a:r>
                        <a:rPr sz="1200" spc="-55" dirty="0"/>
                        <a:t> </a:t>
                      </a:r>
                      <a:r>
                        <a:rPr sz="1200" spc="-25" dirty="0"/>
                        <a:t>объёмов</a:t>
                      </a:r>
                      <a:r>
                        <a:rPr sz="1200" spc="-60" dirty="0"/>
                        <a:t> </a:t>
                      </a:r>
                      <a:r>
                        <a:rPr sz="1200" spc="-40" dirty="0"/>
                        <a:t>образования</a:t>
                      </a:r>
                      <a:r>
                        <a:rPr sz="1200" spc="-85" dirty="0"/>
                        <a:t> </a:t>
                      </a:r>
                      <a:r>
                        <a:rPr sz="1200" spc="-70" dirty="0"/>
                        <a:t>отходов;</a:t>
                      </a:r>
                      <a:endParaRPr sz="1200" dirty="0"/>
                    </a:p>
                    <a:p>
                      <a:pPr marL="269875" indent="-178435">
                        <a:lnSpc>
                          <a:spcPct val="100000"/>
                        </a:lnSpc>
                        <a:spcBef>
                          <a:spcPts val="5"/>
                        </a:spcBef>
                        <a:buClr>
                          <a:srgbClr val="FD8537"/>
                        </a:buClr>
                        <a:buFont typeface="Wingdings"/>
                        <a:buChar char=""/>
                        <a:tabLst>
                          <a:tab pos="270510" algn="l"/>
                        </a:tabLst>
                      </a:pPr>
                      <a:r>
                        <a:rPr sz="1200" spc="-5" dirty="0"/>
                        <a:t>Низ</a:t>
                      </a:r>
                      <a:r>
                        <a:rPr sz="1200" dirty="0"/>
                        <a:t>к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е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т</a:t>
                      </a:r>
                      <a:r>
                        <a:rPr sz="1200" spc="5" dirty="0"/>
                        <a:t>е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пы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н</a:t>
                      </a:r>
                      <a:r>
                        <a:rPr sz="1200" spc="5" dirty="0"/>
                        <a:t>а</a:t>
                      </a:r>
                      <a:r>
                        <a:rPr sz="1200" dirty="0"/>
                        <a:t>ра</a:t>
                      </a:r>
                      <a:r>
                        <a:rPr sz="1200" spc="-5" dirty="0"/>
                        <a:t>щив</a:t>
                      </a:r>
                      <a:r>
                        <a:rPr sz="1200" dirty="0"/>
                        <a:t>ания</a:t>
                      </a:r>
                      <a:r>
                        <a:rPr sz="1200" spc="-60" dirty="0"/>
                        <a:t> </a:t>
                      </a:r>
                      <a:r>
                        <a:rPr sz="1200" dirty="0"/>
                        <a:t>пр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и</a:t>
                      </a:r>
                      <a:r>
                        <a:rPr sz="1200" dirty="0"/>
                        <a:t>зво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ства</a:t>
                      </a:r>
                    </a:p>
                    <a:p>
                      <a:pPr marL="92075" marR="139700">
                        <a:lnSpc>
                          <a:spcPct val="100000"/>
                        </a:lnSpc>
                      </a:pPr>
                      <a:r>
                        <a:rPr sz="1200" dirty="0"/>
                        <a:t>пр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д</a:t>
                      </a:r>
                      <a:r>
                        <a:rPr sz="1200" dirty="0"/>
                        <a:t>укции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м</a:t>
                      </a:r>
                      <a:r>
                        <a:rPr sz="1200" dirty="0"/>
                        <a:t>естных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товаропр</a:t>
                      </a:r>
                      <a:r>
                        <a:rPr sz="1200" spc="-5" dirty="0"/>
                        <a:t>ои</a:t>
                      </a:r>
                      <a:r>
                        <a:rPr sz="1200" dirty="0"/>
                        <a:t>зв</a:t>
                      </a:r>
                      <a:r>
                        <a:rPr sz="1200" spc="-10" dirty="0"/>
                        <a:t>о</a:t>
                      </a:r>
                      <a:r>
                        <a:rPr sz="1200" spc="-5" dirty="0"/>
                        <a:t>ди</a:t>
                      </a:r>
                      <a:r>
                        <a:rPr sz="1200" dirty="0"/>
                        <a:t>тел</a:t>
                      </a:r>
                      <a:r>
                        <a:rPr sz="1200" spc="-10" dirty="0"/>
                        <a:t>е</a:t>
                      </a:r>
                      <a:r>
                        <a:rPr sz="1200" dirty="0"/>
                        <a:t>й</a:t>
                      </a:r>
                      <a:r>
                        <a:rPr sz="1200" spc="-80" dirty="0"/>
                        <a:t> </a:t>
                      </a:r>
                      <a:r>
                        <a:rPr sz="1200" dirty="0"/>
                        <a:t>в</a:t>
                      </a:r>
                      <a:r>
                        <a:rPr sz="1200" spc="-50" dirty="0"/>
                        <a:t> </a:t>
                      </a:r>
                      <a:r>
                        <a:rPr sz="1200" dirty="0"/>
                        <a:t>связи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с  </a:t>
                      </a:r>
                      <a:r>
                        <a:rPr sz="1200" spc="-50" dirty="0"/>
                        <a:t>высоким </a:t>
                      </a:r>
                      <a:r>
                        <a:rPr sz="1200" spc="-40" dirty="0"/>
                        <a:t>давлением </a:t>
                      </a:r>
                      <a:r>
                        <a:rPr sz="1200" spc="-65" dirty="0"/>
                        <a:t>ведущих</a:t>
                      </a:r>
                      <a:r>
                        <a:rPr sz="1200" spc="-40" dirty="0"/>
                        <a:t> </a:t>
                      </a:r>
                      <a:r>
                        <a:rPr sz="1200" spc="-75" dirty="0"/>
                        <a:t>российских</a:t>
                      </a:r>
                      <a:r>
                        <a:rPr sz="1200" spc="-45" dirty="0"/>
                        <a:t> </a:t>
                      </a:r>
                      <a:r>
                        <a:rPr sz="1200" spc="-85" dirty="0"/>
                        <a:t>и</a:t>
                      </a:r>
                      <a:r>
                        <a:rPr sz="1200" spc="-25" dirty="0"/>
                        <a:t> </a:t>
                      </a:r>
                      <a:r>
                        <a:rPr sz="1200" spc="-50" dirty="0"/>
                        <a:t>областных </a:t>
                      </a:r>
                      <a:r>
                        <a:rPr sz="1200" spc="-365" dirty="0"/>
                        <a:t> </a:t>
                      </a:r>
                      <a:r>
                        <a:rPr sz="1200" spc="-5" dirty="0"/>
                        <a:t>пр</a:t>
                      </a:r>
                      <a:r>
                        <a:rPr sz="1200" spc="5" dirty="0"/>
                        <a:t>о</a:t>
                      </a:r>
                      <a:r>
                        <a:rPr sz="1200" spc="-5" dirty="0"/>
                        <a:t>изводителе</a:t>
                      </a:r>
                      <a:r>
                        <a:rPr sz="1200" dirty="0"/>
                        <a:t>й</a:t>
                      </a:r>
                      <a:r>
                        <a:rPr sz="1200" spc="-90" dirty="0"/>
                        <a:t> </a:t>
                      </a:r>
                      <a:r>
                        <a:rPr sz="1200" spc="-5" dirty="0"/>
                        <a:t>н</a:t>
                      </a:r>
                      <a:r>
                        <a:rPr sz="1200" dirty="0"/>
                        <a:t>а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р</a:t>
                      </a:r>
                      <a:r>
                        <a:rPr sz="1200" spc="5" dirty="0"/>
                        <a:t>а</a:t>
                      </a:r>
                      <a:r>
                        <a:rPr sz="1200" spc="-5" dirty="0"/>
                        <a:t>йонн</a:t>
                      </a:r>
                      <a:r>
                        <a:rPr sz="1200" dirty="0"/>
                        <a:t>ый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р</a:t>
                      </a:r>
                      <a:r>
                        <a:rPr sz="1200" dirty="0"/>
                        <a:t>ы</a:t>
                      </a:r>
                      <a:r>
                        <a:rPr sz="1200" spc="-5" dirty="0"/>
                        <a:t>но</a:t>
                      </a:r>
                      <a:r>
                        <a:rPr sz="1200" dirty="0"/>
                        <a:t>к.</a:t>
                      </a:r>
                      <a:endParaRPr sz="12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000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8835517" y="6577233"/>
            <a:ext cx="256540" cy="2298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25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34682" y="6140907"/>
            <a:ext cx="1447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D8537"/>
                </a:solidFill>
                <a:latin typeface="Trebuchet MS"/>
                <a:cs typeface="Trebuchet MS"/>
              </a:rPr>
              <a:t>29</a:t>
            </a:r>
            <a:endParaRPr sz="900">
              <a:latin typeface="Trebuchet MS"/>
              <a:cs typeface="Trebuchet MS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19162"/>
              </p:ext>
            </p:extLst>
          </p:nvPr>
        </p:nvGraphicFramePr>
        <p:xfrm>
          <a:off x="76201" y="1219200"/>
          <a:ext cx="9067800" cy="5008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Лист" r:id="rId3" imgW="13106400" imgH="7115303" progId="Excel.Sheet.8">
                  <p:embed/>
                </p:oleObj>
              </mc:Choice>
              <mc:Fallback>
                <p:oleObj name="Лист" r:id="rId3" imgW="13106400" imgH="7115303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1" y="1219200"/>
                        <a:ext cx="9067800" cy="50080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90600"/>
            <a:ext cx="899159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563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39600"/>
            <a:ext cx="8991600" cy="377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96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689975" y="6456375"/>
            <a:ext cx="2057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812824"/>
              </p:ext>
            </p:extLst>
          </p:nvPr>
        </p:nvGraphicFramePr>
        <p:xfrm>
          <a:off x="15215" y="762000"/>
          <a:ext cx="9128785" cy="5510801"/>
        </p:xfrm>
        <a:graphic>
          <a:graphicData uri="http://schemas.openxmlformats.org/drawingml/2006/table">
            <a:tbl>
              <a:tblPr/>
              <a:tblGrid>
                <a:gridCol w="215480">
                  <a:extLst>
                    <a:ext uri="{9D8B030D-6E8A-4147-A177-3AD203B41FA5}">
                      <a16:colId xmlns:a16="http://schemas.microsoft.com/office/drawing/2014/main" val="294286231"/>
                    </a:ext>
                  </a:extLst>
                </a:gridCol>
                <a:gridCol w="1154543">
                  <a:extLst>
                    <a:ext uri="{9D8B030D-6E8A-4147-A177-3AD203B41FA5}">
                      <a16:colId xmlns:a16="http://schemas.microsoft.com/office/drawing/2014/main" val="3529869923"/>
                    </a:ext>
                  </a:extLst>
                </a:gridCol>
                <a:gridCol w="1560798">
                  <a:extLst>
                    <a:ext uri="{9D8B030D-6E8A-4147-A177-3AD203B41FA5}">
                      <a16:colId xmlns:a16="http://schemas.microsoft.com/office/drawing/2014/main" val="3883166406"/>
                    </a:ext>
                  </a:extLst>
                </a:gridCol>
                <a:gridCol w="1026442">
                  <a:extLst>
                    <a:ext uri="{9D8B030D-6E8A-4147-A177-3AD203B41FA5}">
                      <a16:colId xmlns:a16="http://schemas.microsoft.com/office/drawing/2014/main" val="76818949"/>
                    </a:ext>
                  </a:extLst>
                </a:gridCol>
                <a:gridCol w="1298705">
                  <a:extLst>
                    <a:ext uri="{9D8B030D-6E8A-4147-A177-3AD203B41FA5}">
                      <a16:colId xmlns:a16="http://schemas.microsoft.com/office/drawing/2014/main" val="930131291"/>
                    </a:ext>
                  </a:extLst>
                </a:gridCol>
                <a:gridCol w="588202">
                  <a:extLst>
                    <a:ext uri="{9D8B030D-6E8A-4147-A177-3AD203B41FA5}">
                      <a16:colId xmlns:a16="http://schemas.microsoft.com/office/drawing/2014/main" val="2452850296"/>
                    </a:ext>
                  </a:extLst>
                </a:gridCol>
                <a:gridCol w="1380237">
                  <a:extLst>
                    <a:ext uri="{9D8B030D-6E8A-4147-A177-3AD203B41FA5}">
                      <a16:colId xmlns:a16="http://schemas.microsoft.com/office/drawing/2014/main" val="669586008"/>
                    </a:ext>
                  </a:extLst>
                </a:gridCol>
                <a:gridCol w="1141462">
                  <a:extLst>
                    <a:ext uri="{9D8B030D-6E8A-4147-A177-3AD203B41FA5}">
                      <a16:colId xmlns:a16="http://schemas.microsoft.com/office/drawing/2014/main" val="1892290539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318056077"/>
                    </a:ext>
                  </a:extLst>
                </a:gridCol>
              </a:tblGrid>
              <a:tr h="113955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п\п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Месторасположение площадки, координаты или кадастровый номер(номер квартала), удаленность от г. Барнаула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 площадки(м²), статус предложения (аренда/продажа)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Категория земельного участка, форма собственности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Область применения площадки (целевое назначение)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Требуется перевод участка в другую категорию(да/нет)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Наличие инфраструктуры: электроснабжение, 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Техническая характеристика имеющихся сооружений (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площадь,этажность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, техническая </a:t>
                      </a:r>
                      <a:r>
                        <a:rPr lang="ru-RU" sz="9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оснащенность,состояние</a:t>
                      </a:r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Координаты контактного лица</a:t>
                      </a:r>
                    </a:p>
                  </a:txBody>
                  <a:tcPr marL="3727" marR="3727" marT="372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691732"/>
                  </a:ext>
                </a:extLst>
              </a:tr>
              <a:tr h="6418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Каменский район,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с.Корнилово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                    ул.Каменская,81  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участок, площадью 19581 м2:   Продажа.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земли населенного пункта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объектов общественно-делового значения 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подведены все коммуникации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Т.И.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7991695"/>
                  </a:ext>
                </a:extLst>
              </a:tr>
              <a:tr h="335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Камень-на-Оби,                ул.Каменская 22:68:010203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Свободные земли площадью 102 га. 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Greenfield /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Производственное, коммунальное, складское назначение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 Т.И.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4838851"/>
                  </a:ext>
                </a:extLst>
              </a:tr>
              <a:tr h="411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г.Камень-на-Оби,                ул.Северная, 56   (бывшее здание архива)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Нежилое помещение, площадь 354,8 м2 Продажа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промышленный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Производственное, коммунальное, складское назначение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 помещение.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Т.И.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4329346"/>
                  </a:ext>
                </a:extLst>
              </a:tr>
              <a:tr h="4608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Камень-на-Оби,          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ул.Балтийская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22:68:010514:96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Земельный участок.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Greenfield /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земли населенного пункта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размещения объектов дошкольного, начального, общего и среднего (полного) общего образования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 Т.И.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347940"/>
                  </a:ext>
                </a:extLst>
              </a:tr>
              <a:tr h="40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г.Камень-на-Оби, ул. Первомайская, 261, 22:68:010805:93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Нежилое здание, площадь 601,8м2 Продажа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промышленность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объектов общественно-делового значения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имеется возможность подключения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 Т.И.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  <a:b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851299"/>
                  </a:ext>
                </a:extLst>
              </a:tr>
              <a:tr h="5592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г. Камня-на-Оби            ул.Ленина 107       (бывшее здание архива)  (2 этажа)           22:68:010817:13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Нежилое помещение , площадь  301,9 м2. Продажа.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промышленный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Производственное, коммунальное, складское назначение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подведены все коммуникации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 помещение.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Т.И.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тел. 8(38584)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2-12-56</a:t>
                      </a:r>
                      <a:b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028441"/>
                  </a:ext>
                </a:extLst>
              </a:tr>
              <a:tr h="335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г.Камень-на-Оби, ул. Громова, 158 22:68:010508:63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Нежилое здание, площадь 584,9 м2 Продажа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промышленный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Для объектов общественно-делового значения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подведены все коммуникации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Каяина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Т.И. тел. 8(38584)2-12-56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7214426"/>
                  </a:ext>
                </a:extLst>
              </a:tr>
              <a:tr h="3355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727" marR="3727" marT="372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 Камень-на-Оби, ул. Пушкина, д. 55 22:68:010913:68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Здания и территория АО РМЗ "Каменский". Земельный участок 36,7 м2. Продажа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Brownfield / 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промышленный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Производственное, коммунальное, складское назначение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подведены коммуникации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Производственные здания 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Шейнов В.З. тел. 8(38584) 2-15-43</a:t>
                      </a:r>
                    </a:p>
                  </a:txBody>
                  <a:tcPr marL="3727" marR="3727" marT="3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758981"/>
                  </a:ext>
                </a:extLst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6304460"/>
            <a:ext cx="7736495" cy="512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" y="17174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ИНВЕСТИЦИОННЫЕ ПЛОЩАДКИ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5255" y="0"/>
            <a:ext cx="7943850" cy="6867525"/>
            <a:chOff x="1205255" y="0"/>
            <a:chExt cx="794385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05255" y="111632"/>
              <a:ext cx="6376644" cy="41681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752852" y="599312"/>
              <a:ext cx="3252089" cy="41681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2437" y="1147318"/>
            <a:ext cx="5676265" cy="25869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Trebuchet MS"/>
                <a:cs typeface="Trebuchet MS"/>
              </a:rPr>
              <a:t>Ка</a:t>
            </a:r>
            <a:r>
              <a:rPr sz="1400" b="1" spc="-5" dirty="0">
                <a:latin typeface="Arial"/>
                <a:cs typeface="Arial"/>
              </a:rPr>
              <a:t>́</a:t>
            </a:r>
            <a:r>
              <a:rPr sz="1400" b="1" spc="-5" dirty="0">
                <a:latin typeface="Trebuchet MS"/>
                <a:cs typeface="Trebuchet MS"/>
              </a:rPr>
              <a:t>менский райо</a:t>
            </a:r>
            <a:r>
              <a:rPr sz="1400" b="1" spc="-5" dirty="0">
                <a:latin typeface="Arial"/>
                <a:cs typeface="Arial"/>
              </a:rPr>
              <a:t>́</a:t>
            </a:r>
            <a:r>
              <a:rPr sz="1400" b="1" spc="-5" dirty="0">
                <a:latin typeface="Trebuchet MS"/>
                <a:cs typeface="Trebuchet MS"/>
              </a:rPr>
              <a:t>н </a:t>
            </a:r>
            <a:r>
              <a:rPr sz="1400" dirty="0">
                <a:latin typeface="Trebuchet MS"/>
                <a:cs typeface="Trebuchet MS"/>
              </a:rPr>
              <a:t>— </a:t>
            </a:r>
            <a:r>
              <a:rPr sz="1400" spc="-5" dirty="0">
                <a:latin typeface="Trebuchet MS"/>
                <a:cs typeface="Trebuchet MS"/>
              </a:rPr>
              <a:t>муниципальное образование </a:t>
            </a:r>
            <a:r>
              <a:rPr sz="1400" dirty="0">
                <a:latin typeface="Trebuchet MS"/>
                <a:cs typeface="Trebuchet MS"/>
              </a:rPr>
              <a:t>в </a:t>
            </a:r>
            <a:r>
              <a:rPr sz="1400" spc="-5" dirty="0">
                <a:latin typeface="Trebuchet MS"/>
                <a:cs typeface="Trebuchet MS"/>
              </a:rPr>
              <a:t>северной </a:t>
            </a:r>
            <a:r>
              <a:rPr sz="1400" dirty="0">
                <a:latin typeface="Trebuchet MS"/>
                <a:cs typeface="Trebuchet MS"/>
              </a:rPr>
              <a:t> части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Алтайского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края.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Административный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центр</a:t>
            </a:r>
            <a:r>
              <a:rPr sz="1400" dirty="0">
                <a:latin typeface="Trebuchet MS"/>
                <a:cs typeface="Trebuchet MS"/>
              </a:rPr>
              <a:t> —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городское </a:t>
            </a:r>
            <a:r>
              <a:rPr sz="1400" dirty="0">
                <a:latin typeface="Trebuchet MS"/>
                <a:cs typeface="Trebuchet MS"/>
              </a:rPr>
              <a:t> поселение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Камень-на-Оби.</a:t>
            </a:r>
            <a:endParaRPr sz="1400" dirty="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Каменский район образован </a:t>
            </a:r>
            <a:r>
              <a:rPr sz="1400" dirty="0">
                <a:latin typeface="Trebuchet MS"/>
                <a:cs typeface="Trebuchet MS"/>
              </a:rPr>
              <a:t>в 1924 году. </a:t>
            </a:r>
            <a:r>
              <a:rPr sz="1400" spc="-5" dirty="0">
                <a:latin typeface="Trebuchet MS"/>
                <a:cs typeface="Trebuchet MS"/>
              </a:rPr>
              <a:t>Район расположен на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севере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края.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Граничит</a:t>
            </a:r>
            <a:r>
              <a:rPr sz="1400" dirty="0">
                <a:latin typeface="Trebuchet MS"/>
                <a:cs typeface="Trebuchet MS"/>
              </a:rPr>
              <a:t> с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Крутихинским,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Панкрушихинским,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Баевским,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Тюменцевским,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Шелаболихинским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районами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края</a:t>
            </a:r>
            <a:r>
              <a:rPr sz="1400" dirty="0">
                <a:latin typeface="Trebuchet MS"/>
                <a:cs typeface="Trebuchet MS"/>
              </a:rPr>
              <a:t> и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Новосибирской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областью.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Площадь</a:t>
            </a:r>
            <a:r>
              <a:rPr sz="1400" spc="1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</a:t>
            </a:r>
            <a:r>
              <a:rPr sz="1400" spc="15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составляет</a:t>
            </a:r>
            <a:r>
              <a:rPr sz="1400" spc="1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3669</a:t>
            </a:r>
            <a:r>
              <a:rPr sz="1400" spc="1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кв.км.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Каменском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34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населённых</a:t>
            </a:r>
            <a:r>
              <a:rPr sz="1400" dirty="0">
                <a:latin typeface="Trebuchet MS"/>
                <a:cs typeface="Trebuchet MS"/>
              </a:rPr>
              <a:t> пункта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составе</a:t>
            </a:r>
            <a:r>
              <a:rPr sz="1400" dirty="0">
                <a:latin typeface="Trebuchet MS"/>
                <a:cs typeface="Trebuchet MS"/>
              </a:rPr>
              <a:t> одного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городского</a:t>
            </a:r>
            <a:r>
              <a:rPr sz="1400" dirty="0">
                <a:latin typeface="Trebuchet MS"/>
                <a:cs typeface="Trebuchet MS"/>
              </a:rPr>
              <a:t> 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13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сельских</a:t>
            </a:r>
            <a:r>
              <a:rPr sz="1400" dirty="0">
                <a:latin typeface="Trebuchet MS"/>
                <a:cs typeface="Trebuchet MS"/>
              </a:rPr>
              <a:t> поселений.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территории </a:t>
            </a:r>
            <a:r>
              <a:rPr sz="1400" dirty="0">
                <a:latin typeface="Trebuchet MS"/>
                <a:cs typeface="Trebuchet MS"/>
              </a:rPr>
              <a:t> муниципального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spc="-5" dirty="0" err="1">
                <a:latin typeface="Trebuchet MS"/>
                <a:cs typeface="Trebuchet MS"/>
              </a:rPr>
              <a:t>района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 err="1" smtClean="0">
                <a:latin typeface="Trebuchet MS"/>
                <a:cs typeface="Trebuchet MS"/>
              </a:rPr>
              <a:t>проживает</a:t>
            </a:r>
            <a:r>
              <a:rPr lang="ru-RU" sz="1400" dirty="0" smtClean="0">
                <a:latin typeface="Trebuchet MS"/>
                <a:cs typeface="Trebuchet MS"/>
              </a:rPr>
              <a:t> </a:t>
            </a:r>
            <a:r>
              <a:rPr lang="ru-RU" sz="1400" spc="-35" dirty="0" smtClean="0">
                <a:latin typeface="Trebuchet MS"/>
                <a:cs typeface="Trebuchet MS"/>
              </a:rPr>
              <a:t>39 949 </a:t>
            </a:r>
            <a:r>
              <a:rPr sz="1400" dirty="0" err="1" smtClean="0">
                <a:latin typeface="Trebuchet MS"/>
                <a:cs typeface="Trebuchet MS"/>
              </a:rPr>
              <a:t>человек</a:t>
            </a:r>
            <a:r>
              <a:rPr sz="1400" dirty="0" smtClean="0">
                <a:latin typeface="Trebuchet MS"/>
                <a:cs typeface="Trebuchet MS"/>
              </a:rPr>
              <a:t>.</a:t>
            </a:r>
            <a:endParaRPr sz="1400" dirty="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настоящее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время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озера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Каменского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приобретают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большое</a:t>
            </a:r>
            <a:r>
              <a:rPr sz="1400" spc="2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рекреационное</a:t>
            </a:r>
            <a:r>
              <a:rPr sz="1400" spc="2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значение.</a:t>
            </a:r>
            <a:r>
              <a:rPr sz="1400" spc="2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229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последние</a:t>
            </a:r>
            <a:r>
              <a:rPr sz="1400" spc="229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годы</a:t>
            </a:r>
            <a:r>
              <a:rPr sz="1400" spc="2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активно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2437" y="3708019"/>
            <a:ext cx="502158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77925" algn="l"/>
                <a:tab pos="1284605" algn="l"/>
                <a:tab pos="2296795" algn="l"/>
                <a:tab pos="2536190" algn="l"/>
                <a:tab pos="3089275" algn="l"/>
                <a:tab pos="4098925" algn="l"/>
                <a:tab pos="4347210" algn="l"/>
                <a:tab pos="4484370" algn="l"/>
              </a:tabLst>
            </a:pPr>
            <a:r>
              <a:rPr sz="1400" spc="-5" dirty="0">
                <a:latin typeface="Trebuchet MS"/>
                <a:cs typeface="Trebuchet MS"/>
              </a:rPr>
              <a:t>раз</a:t>
            </a:r>
            <a:r>
              <a:rPr sz="1400" spc="-10" dirty="0">
                <a:latin typeface="Trebuchet MS"/>
                <a:cs typeface="Trebuchet MS"/>
              </a:rPr>
              <a:t>в</a:t>
            </a:r>
            <a:r>
              <a:rPr sz="1400" dirty="0">
                <a:latin typeface="Trebuchet MS"/>
                <a:cs typeface="Trebuchet MS"/>
              </a:rPr>
              <a:t>ив</a:t>
            </a:r>
            <a:r>
              <a:rPr sz="1400" spc="-20" dirty="0">
                <a:latin typeface="Trebuchet MS"/>
                <a:cs typeface="Trebuchet MS"/>
              </a:rPr>
              <a:t>а</a:t>
            </a:r>
            <a:r>
              <a:rPr sz="1400" dirty="0">
                <a:latin typeface="Trebuchet MS"/>
                <a:cs typeface="Trebuchet MS"/>
              </a:rPr>
              <a:t>ется	</a:t>
            </a:r>
            <a:r>
              <a:rPr sz="1400" spc="-5" dirty="0">
                <a:latin typeface="Trebuchet MS"/>
                <a:cs typeface="Trebuchet MS"/>
              </a:rPr>
              <a:t>туристичес</a:t>
            </a:r>
            <a:r>
              <a:rPr sz="1400" spc="-10" dirty="0">
                <a:latin typeface="Trebuchet MS"/>
                <a:cs typeface="Trebuchet MS"/>
              </a:rPr>
              <a:t>к</a:t>
            </a:r>
            <a:r>
              <a:rPr sz="1400" spc="-5" dirty="0">
                <a:latin typeface="Trebuchet MS"/>
                <a:cs typeface="Trebuchet MS"/>
              </a:rPr>
              <a:t>а</a:t>
            </a:r>
            <a:r>
              <a:rPr sz="1400" dirty="0">
                <a:latin typeface="Trebuchet MS"/>
                <a:cs typeface="Trebuchet MS"/>
              </a:rPr>
              <a:t>я	инф</a:t>
            </a:r>
            <a:r>
              <a:rPr sz="1400" spc="-5" dirty="0">
                <a:latin typeface="Trebuchet MS"/>
                <a:cs typeface="Trebuchet MS"/>
              </a:rPr>
              <a:t>р</a:t>
            </a:r>
            <a:r>
              <a:rPr sz="1400" spc="-15" dirty="0">
                <a:latin typeface="Trebuchet MS"/>
                <a:cs typeface="Trebuchet MS"/>
              </a:rPr>
              <a:t>а</a:t>
            </a:r>
            <a:r>
              <a:rPr sz="1400" spc="-5" dirty="0">
                <a:latin typeface="Trebuchet MS"/>
                <a:cs typeface="Trebuchet MS"/>
              </a:rPr>
              <a:t>стр</a:t>
            </a:r>
            <a:r>
              <a:rPr sz="1400" spc="-10" dirty="0">
                <a:latin typeface="Trebuchet MS"/>
                <a:cs typeface="Trebuchet MS"/>
              </a:rPr>
              <a:t>у</a:t>
            </a:r>
            <a:r>
              <a:rPr sz="1400" spc="-5" dirty="0">
                <a:latin typeface="Trebuchet MS"/>
                <a:cs typeface="Trebuchet MS"/>
              </a:rPr>
              <a:t>ктура</a:t>
            </a:r>
            <a:r>
              <a:rPr sz="1400" dirty="0">
                <a:latin typeface="Trebuchet MS"/>
                <a:cs typeface="Trebuchet MS"/>
              </a:rPr>
              <a:t>,	с	</a:t>
            </a:r>
            <a:r>
              <a:rPr sz="1400" spc="-5" dirty="0">
                <a:latin typeface="Trebuchet MS"/>
                <a:cs typeface="Trebuchet MS"/>
              </a:rPr>
              <a:t>каждым  </a:t>
            </a:r>
            <a:r>
              <a:rPr sz="1400" dirty="0">
                <a:latin typeface="Trebuchet MS"/>
                <a:cs typeface="Trebuchet MS"/>
              </a:rPr>
              <a:t>повышается		</a:t>
            </a:r>
            <a:r>
              <a:rPr sz="1400" spc="-5" dirty="0">
                <a:latin typeface="Trebuchet MS"/>
                <a:cs typeface="Trebuchet MS"/>
              </a:rPr>
              <a:t>качество	услуг,	предлагается		</a:t>
            </a:r>
            <a:r>
              <a:rPr sz="1400" dirty="0">
                <a:latin typeface="Trebuchet MS"/>
                <a:cs typeface="Trebuchet MS"/>
              </a:rPr>
              <a:t>все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33821" y="3708019"/>
            <a:ext cx="643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446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г</a:t>
            </a:r>
            <a:r>
              <a:rPr sz="1400" dirty="0">
                <a:latin typeface="Trebuchet MS"/>
                <a:cs typeface="Trebuchet MS"/>
              </a:rPr>
              <a:t>о</a:t>
            </a:r>
            <a:r>
              <a:rPr sz="1400" spc="-10" dirty="0">
                <a:latin typeface="Trebuchet MS"/>
                <a:cs typeface="Trebuchet MS"/>
              </a:rPr>
              <a:t>д</a:t>
            </a:r>
            <a:r>
              <a:rPr sz="1400" spc="-5" dirty="0">
                <a:latin typeface="Trebuchet MS"/>
                <a:cs typeface="Trebuchet MS"/>
              </a:rPr>
              <a:t>ом  </a:t>
            </a:r>
            <a:r>
              <a:rPr sz="1400" spc="-10" dirty="0">
                <a:latin typeface="Trebuchet MS"/>
                <a:cs typeface="Trebuchet MS"/>
              </a:rPr>
              <a:t>б</a:t>
            </a:r>
            <a:r>
              <a:rPr sz="1400" spc="-5" dirty="0">
                <a:latin typeface="Trebuchet MS"/>
                <a:cs typeface="Trebuchet MS"/>
              </a:rPr>
              <a:t>оль</a:t>
            </a:r>
            <a:r>
              <a:rPr sz="1400" dirty="0">
                <a:latin typeface="Trebuchet MS"/>
                <a:cs typeface="Trebuchet MS"/>
              </a:rPr>
              <a:t>ше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2437" y="4134992"/>
            <a:ext cx="5676265" cy="1946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8255" indent="-355600" algn="r">
              <a:lnSpc>
                <a:spcPct val="100000"/>
              </a:lnSpc>
              <a:spcBef>
                <a:spcPts val="100"/>
              </a:spcBef>
              <a:tabLst>
                <a:tab pos="917575" algn="l"/>
                <a:tab pos="2212975" algn="l"/>
                <a:tab pos="3133725" algn="l"/>
                <a:tab pos="4304665" algn="l"/>
              </a:tabLst>
            </a:pPr>
            <a:r>
              <a:rPr sz="1400" spc="-5" dirty="0">
                <a:latin typeface="Trebuchet MS"/>
                <a:cs typeface="Trebuchet MS"/>
              </a:rPr>
              <a:t>возможностей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для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отдыха,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идет</a:t>
            </a:r>
            <a:r>
              <a:rPr sz="1400" spc="-5" dirty="0">
                <a:latin typeface="Trebuchet MS"/>
                <a:cs typeface="Trebuchet MS"/>
              </a:rPr>
              <a:t> активно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строительство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баз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отдыха.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Н</a:t>
            </a:r>
            <a:r>
              <a:rPr sz="1400" dirty="0">
                <a:latin typeface="Trebuchet MS"/>
                <a:cs typeface="Trebuchet MS"/>
              </a:rPr>
              <a:t>а	</a:t>
            </a:r>
            <a:r>
              <a:rPr sz="1400" spc="-5" dirty="0">
                <a:latin typeface="Trebuchet MS"/>
                <a:cs typeface="Trebuchet MS"/>
              </a:rPr>
              <a:t>те</a:t>
            </a:r>
            <a:r>
              <a:rPr sz="1400" spc="-15" dirty="0">
                <a:latin typeface="Trebuchet MS"/>
                <a:cs typeface="Trebuchet MS"/>
              </a:rPr>
              <a:t>р</a:t>
            </a:r>
            <a:r>
              <a:rPr sz="1400" spc="-5" dirty="0">
                <a:latin typeface="Trebuchet MS"/>
                <a:cs typeface="Trebuchet MS"/>
              </a:rPr>
              <a:t>рит</a:t>
            </a:r>
            <a:r>
              <a:rPr sz="1400" spc="-15" dirty="0">
                <a:latin typeface="Trebuchet MS"/>
                <a:cs typeface="Trebuchet MS"/>
              </a:rPr>
              <a:t>о</a:t>
            </a:r>
            <a:r>
              <a:rPr sz="1400" spc="-5" dirty="0">
                <a:latin typeface="Trebuchet MS"/>
                <a:cs typeface="Trebuchet MS"/>
              </a:rPr>
              <a:t>р</a:t>
            </a:r>
            <a:r>
              <a:rPr sz="1400" spc="-15" dirty="0">
                <a:latin typeface="Trebuchet MS"/>
                <a:cs typeface="Trebuchet MS"/>
              </a:rPr>
              <a:t>и</a:t>
            </a:r>
            <a:r>
              <a:rPr sz="1400" dirty="0">
                <a:latin typeface="Trebuchet MS"/>
                <a:cs typeface="Trebuchet MS"/>
              </a:rPr>
              <a:t>и	</a:t>
            </a:r>
            <a:r>
              <a:rPr sz="1400" spc="-5" dirty="0">
                <a:latin typeface="Trebuchet MS"/>
                <a:cs typeface="Trebuchet MS"/>
              </a:rPr>
              <a:t>ра</a:t>
            </a:r>
            <a:r>
              <a:rPr sz="1400" spc="-15" dirty="0">
                <a:latin typeface="Trebuchet MS"/>
                <a:cs typeface="Trebuchet MS"/>
              </a:rPr>
              <a:t>й</a:t>
            </a:r>
            <a:r>
              <a:rPr sz="1400" spc="-5" dirty="0">
                <a:latin typeface="Trebuchet MS"/>
                <a:cs typeface="Trebuchet MS"/>
              </a:rPr>
              <a:t>он</a:t>
            </a:r>
            <a:r>
              <a:rPr sz="1400" dirty="0">
                <a:latin typeface="Trebuchet MS"/>
                <a:cs typeface="Trebuchet MS"/>
              </a:rPr>
              <a:t>а	</a:t>
            </a:r>
            <a:r>
              <a:rPr sz="1400" spc="-10" dirty="0">
                <a:latin typeface="Trebuchet MS"/>
                <a:cs typeface="Trebuchet MS"/>
              </a:rPr>
              <a:t>д</a:t>
            </a:r>
            <a:r>
              <a:rPr sz="1400" spc="-15" dirty="0">
                <a:latin typeface="Trebuchet MS"/>
                <a:cs typeface="Trebuchet MS"/>
              </a:rPr>
              <a:t>е</a:t>
            </a:r>
            <a:r>
              <a:rPr sz="1400" dirty="0">
                <a:latin typeface="Trebuchet MS"/>
                <a:cs typeface="Trebuchet MS"/>
              </a:rPr>
              <a:t>йст</a:t>
            </a:r>
            <a:r>
              <a:rPr sz="1400" spc="-10" dirty="0">
                <a:latin typeface="Trebuchet MS"/>
                <a:cs typeface="Trebuchet MS"/>
              </a:rPr>
              <a:t>в</a:t>
            </a:r>
            <a:r>
              <a:rPr sz="1400" spc="-5" dirty="0">
                <a:latin typeface="Trebuchet MS"/>
                <a:cs typeface="Trebuchet MS"/>
              </a:rPr>
              <a:t>уе</a:t>
            </a:r>
            <a:r>
              <a:rPr sz="1400" dirty="0">
                <a:latin typeface="Trebuchet MS"/>
                <a:cs typeface="Trebuchet MS"/>
              </a:rPr>
              <a:t>т	</a:t>
            </a:r>
            <a:r>
              <a:rPr sz="1400" spc="-5" dirty="0">
                <a:latin typeface="Trebuchet MS"/>
                <a:cs typeface="Trebuchet MS"/>
              </a:rPr>
              <a:t>авто</a:t>
            </a:r>
            <a:r>
              <a:rPr sz="1400" dirty="0">
                <a:latin typeface="Trebuchet MS"/>
                <a:cs typeface="Trebuchet MS"/>
              </a:rPr>
              <a:t>м</a:t>
            </a:r>
            <a:r>
              <a:rPr sz="1400" spc="-10" dirty="0">
                <a:latin typeface="Trebuchet MS"/>
                <a:cs typeface="Trebuchet MS"/>
              </a:rPr>
              <a:t>об</a:t>
            </a:r>
            <a:r>
              <a:rPr sz="1400" dirty="0">
                <a:latin typeface="Trebuchet MS"/>
                <a:cs typeface="Trebuchet MS"/>
              </a:rPr>
              <a:t>иль</a:t>
            </a:r>
            <a:r>
              <a:rPr sz="1400" spc="-5" dirty="0">
                <a:latin typeface="Trebuchet MS"/>
                <a:cs typeface="Trebuchet MS"/>
              </a:rPr>
              <a:t>ный,</a:t>
            </a:r>
            <a:endParaRPr sz="1400">
              <a:latin typeface="Trebuchet MS"/>
              <a:cs typeface="Trebuchet MS"/>
            </a:endParaRPr>
          </a:p>
          <a:p>
            <a:pPr marL="12700" marR="5080" algn="r">
              <a:lnSpc>
                <a:spcPct val="100000"/>
              </a:lnSpc>
              <a:tabLst>
                <a:tab pos="1769745" algn="l"/>
                <a:tab pos="2733040" algn="l"/>
                <a:tab pos="3084830" algn="l"/>
                <a:tab pos="4182745" algn="l"/>
                <a:tab pos="4900295" algn="l"/>
              </a:tabLst>
            </a:pPr>
            <a:r>
              <a:rPr sz="1400" dirty="0">
                <a:latin typeface="Trebuchet MS"/>
                <a:cs typeface="Trebuchet MS"/>
              </a:rPr>
              <a:t>желез</a:t>
            </a:r>
            <a:r>
              <a:rPr sz="1400" spc="-10" dirty="0">
                <a:latin typeface="Trebuchet MS"/>
                <a:cs typeface="Trebuchet MS"/>
              </a:rPr>
              <a:t>н</a:t>
            </a:r>
            <a:r>
              <a:rPr sz="1400" spc="-5" dirty="0">
                <a:latin typeface="Trebuchet MS"/>
                <a:cs typeface="Trebuchet MS"/>
              </a:rPr>
              <a:t>о</a:t>
            </a:r>
            <a:r>
              <a:rPr sz="1400" spc="5" dirty="0">
                <a:latin typeface="Trebuchet MS"/>
                <a:cs typeface="Trebuchet MS"/>
              </a:rPr>
              <a:t>д</a:t>
            </a:r>
            <a:r>
              <a:rPr sz="1400" spc="-10" dirty="0">
                <a:latin typeface="Trebuchet MS"/>
                <a:cs typeface="Trebuchet MS"/>
              </a:rPr>
              <a:t>о</a:t>
            </a:r>
            <a:r>
              <a:rPr sz="1400" spc="-5" dirty="0">
                <a:latin typeface="Trebuchet MS"/>
                <a:cs typeface="Trebuchet MS"/>
              </a:rPr>
              <a:t>рож</a:t>
            </a:r>
            <a:r>
              <a:rPr sz="1400" spc="-10" dirty="0">
                <a:latin typeface="Trebuchet MS"/>
                <a:cs typeface="Trebuchet MS"/>
              </a:rPr>
              <a:t>н</a:t>
            </a:r>
            <a:r>
              <a:rPr sz="1400" spc="-5" dirty="0">
                <a:latin typeface="Trebuchet MS"/>
                <a:cs typeface="Trebuchet MS"/>
              </a:rPr>
              <a:t>ый</a:t>
            </a:r>
            <a:r>
              <a:rPr sz="1400" dirty="0">
                <a:latin typeface="Trebuchet MS"/>
                <a:cs typeface="Trebuchet MS"/>
              </a:rPr>
              <a:t>,	</a:t>
            </a:r>
            <a:r>
              <a:rPr sz="1400" spc="-5" dirty="0">
                <a:latin typeface="Trebuchet MS"/>
                <a:cs typeface="Trebuchet MS"/>
              </a:rPr>
              <a:t>во</a:t>
            </a:r>
            <a:r>
              <a:rPr sz="1400" spc="5" dirty="0">
                <a:latin typeface="Trebuchet MS"/>
                <a:cs typeface="Trebuchet MS"/>
              </a:rPr>
              <a:t>д</a:t>
            </a:r>
            <a:r>
              <a:rPr sz="1400" spc="-5" dirty="0">
                <a:latin typeface="Trebuchet MS"/>
                <a:cs typeface="Trebuchet MS"/>
              </a:rPr>
              <a:t>ны</a:t>
            </a:r>
            <a:r>
              <a:rPr sz="1400" dirty="0">
                <a:latin typeface="Trebuchet MS"/>
                <a:cs typeface="Trebuchet MS"/>
              </a:rPr>
              <a:t>й.	</a:t>
            </a:r>
            <a:r>
              <a:rPr sz="1400" spc="-5" dirty="0">
                <a:latin typeface="Trebuchet MS"/>
                <a:cs typeface="Trebuchet MS"/>
              </a:rPr>
              <a:t>П</a:t>
            </a:r>
            <a:r>
              <a:rPr sz="1400" dirty="0">
                <a:latin typeface="Trebuchet MS"/>
                <a:cs typeface="Trebuchet MS"/>
              </a:rPr>
              <a:t>о	</a:t>
            </a:r>
            <a:r>
              <a:rPr sz="1400" spc="-5" dirty="0">
                <a:latin typeface="Trebuchet MS"/>
                <a:cs typeface="Trebuchet MS"/>
              </a:rPr>
              <a:t>тер</a:t>
            </a:r>
            <a:r>
              <a:rPr sz="1400" spc="-20" dirty="0">
                <a:latin typeface="Trebuchet MS"/>
                <a:cs typeface="Trebuchet MS"/>
              </a:rPr>
              <a:t>р</a:t>
            </a:r>
            <a:r>
              <a:rPr sz="1400" dirty="0">
                <a:latin typeface="Trebuchet MS"/>
                <a:cs typeface="Trebuchet MS"/>
              </a:rPr>
              <a:t>ито</a:t>
            </a:r>
            <a:r>
              <a:rPr sz="1400" spc="-15" dirty="0">
                <a:latin typeface="Trebuchet MS"/>
                <a:cs typeface="Trebuchet MS"/>
              </a:rPr>
              <a:t>р</a:t>
            </a:r>
            <a:r>
              <a:rPr sz="1400" dirty="0">
                <a:latin typeface="Trebuchet MS"/>
                <a:cs typeface="Trebuchet MS"/>
              </a:rPr>
              <a:t>ии	</a:t>
            </a:r>
            <a:r>
              <a:rPr sz="1400" spc="-15" dirty="0">
                <a:latin typeface="Trebuchet MS"/>
                <a:cs typeface="Trebuchet MS"/>
              </a:rPr>
              <a:t>р</a:t>
            </a:r>
            <a:r>
              <a:rPr sz="1400" spc="-5" dirty="0">
                <a:latin typeface="Trebuchet MS"/>
                <a:cs typeface="Trebuchet MS"/>
              </a:rPr>
              <a:t>ай</a:t>
            </a:r>
            <a:r>
              <a:rPr sz="1400" spc="-15" dirty="0">
                <a:latin typeface="Trebuchet MS"/>
                <a:cs typeface="Trebuchet MS"/>
              </a:rPr>
              <a:t>о</a:t>
            </a:r>
            <a:r>
              <a:rPr sz="1400" spc="-5" dirty="0">
                <a:latin typeface="Trebuchet MS"/>
                <a:cs typeface="Trebuchet MS"/>
              </a:rPr>
              <a:t>н</a:t>
            </a:r>
            <a:r>
              <a:rPr sz="1400" dirty="0">
                <a:latin typeface="Trebuchet MS"/>
                <a:cs typeface="Trebuchet MS"/>
              </a:rPr>
              <a:t>а	пр</a:t>
            </a:r>
            <a:r>
              <a:rPr sz="1400" spc="-15" dirty="0">
                <a:latin typeface="Trebuchet MS"/>
                <a:cs typeface="Trebuchet MS"/>
              </a:rPr>
              <a:t>о</a:t>
            </a:r>
            <a:r>
              <a:rPr sz="1400" dirty="0">
                <a:latin typeface="Trebuchet MS"/>
                <a:cs typeface="Trebuchet MS"/>
              </a:rPr>
              <a:t>х</a:t>
            </a:r>
            <a:r>
              <a:rPr sz="1400" spc="-5" dirty="0">
                <a:latin typeface="Trebuchet MS"/>
                <a:cs typeface="Trebuchet MS"/>
              </a:rPr>
              <a:t>о</a:t>
            </a:r>
            <a:r>
              <a:rPr sz="1400" spc="-10" dirty="0">
                <a:latin typeface="Trebuchet MS"/>
                <a:cs typeface="Trebuchet MS"/>
              </a:rPr>
              <a:t>д</a:t>
            </a:r>
            <a:r>
              <a:rPr sz="1400" spc="-15" dirty="0">
                <a:latin typeface="Trebuchet MS"/>
                <a:cs typeface="Trebuchet MS"/>
              </a:rPr>
              <a:t>и</a:t>
            </a:r>
            <a:r>
              <a:rPr sz="1400" dirty="0">
                <a:latin typeface="Trebuchet MS"/>
                <a:cs typeface="Trebuchet MS"/>
              </a:rPr>
              <a:t>т  </a:t>
            </a:r>
            <a:r>
              <a:rPr sz="1400" spc="-5" dirty="0">
                <a:latin typeface="Trebuchet MS"/>
                <a:cs typeface="Trebuchet MS"/>
              </a:rPr>
              <a:t>автодорога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регионального</a:t>
            </a:r>
            <a:r>
              <a:rPr sz="1400" spc="7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значения</a:t>
            </a:r>
            <a:r>
              <a:rPr sz="1400" spc="54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-</a:t>
            </a:r>
            <a:r>
              <a:rPr sz="1400" spc="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Камень-на-Оби</a:t>
            </a:r>
            <a:endParaRPr sz="140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-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Барнаул,</a:t>
            </a:r>
            <a:r>
              <a:rPr sz="1400" dirty="0">
                <a:latin typeface="Trebuchet MS"/>
                <a:cs typeface="Trebuchet MS"/>
              </a:rPr>
              <a:t> а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также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Среднесибирская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магистраль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Западно-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Сибирской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железной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дороги.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Протяженность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магистрали</a:t>
            </a:r>
            <a:r>
              <a:rPr sz="1400" dirty="0">
                <a:latin typeface="Trebuchet MS"/>
                <a:cs typeface="Trebuchet MS"/>
              </a:rPr>
              <a:t> по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территории</a:t>
            </a:r>
            <a:r>
              <a:rPr sz="1400" spc="-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74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км.</a:t>
            </a:r>
            <a:endParaRPr sz="1400">
              <a:latin typeface="Trebuchet MS"/>
              <a:cs typeface="Trebuchet MS"/>
            </a:endParaRPr>
          </a:p>
          <a:p>
            <a:pPr marL="12700" marR="7620" indent="354965" algn="just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Trebuchet MS"/>
                <a:cs typeface="Trebuchet MS"/>
              </a:rPr>
              <a:t>Железнодорожное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сообщение</a:t>
            </a:r>
            <a:r>
              <a:rPr sz="1400" dirty="0">
                <a:latin typeface="Trebuchet MS"/>
                <a:cs typeface="Trebuchet MS"/>
              </a:rPr>
              <a:t> осуществляется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участку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федерального</a:t>
            </a:r>
            <a:r>
              <a:rPr sz="1400" spc="2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значения.</a:t>
            </a:r>
            <a:r>
              <a:rPr sz="1400" spc="2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28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сентябре</a:t>
            </a:r>
            <a:r>
              <a:rPr sz="1400" spc="28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2009</a:t>
            </a:r>
            <a:r>
              <a:rPr sz="1400" spc="28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года</a:t>
            </a:r>
            <a:r>
              <a:rPr sz="1400" spc="27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введен</a:t>
            </a:r>
            <a:r>
              <a:rPr sz="1400" spc="2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437" y="6055563"/>
            <a:ext cx="567626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Trebuchet MS"/>
                <a:cs typeface="Trebuchet MS"/>
              </a:rPr>
              <a:t>эксплуатацию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второй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мостовой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переход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через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10" dirty="0">
                <a:latin typeface="Trebuchet MS"/>
                <a:cs typeface="Trebuchet MS"/>
              </a:rPr>
              <a:t>р.Обь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районе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города Камень-на-Оби, </a:t>
            </a:r>
            <a:r>
              <a:rPr sz="1400" dirty="0">
                <a:latin typeface="Trebuchet MS"/>
                <a:cs typeface="Trebuchet MS"/>
              </a:rPr>
              <a:t>что </a:t>
            </a:r>
            <a:r>
              <a:rPr sz="1400" spc="-5" dirty="0">
                <a:latin typeface="Trebuchet MS"/>
                <a:cs typeface="Trebuchet MS"/>
              </a:rPr>
              <a:t>позволило </a:t>
            </a:r>
            <a:r>
              <a:rPr sz="1400" dirty="0">
                <a:latin typeface="Trebuchet MS"/>
                <a:cs typeface="Trebuchet MS"/>
              </a:rPr>
              <a:t>в </a:t>
            </a:r>
            <a:r>
              <a:rPr sz="1400" spc="-5" dirty="0">
                <a:latin typeface="Trebuchet MS"/>
                <a:cs typeface="Trebuchet MS"/>
              </a:rPr>
              <a:t>несколько раз увеличить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грузопоток.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79891" y="6456375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3</a:t>
            </a:r>
            <a:endParaRPr sz="120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300215" y="1268857"/>
            <a:ext cx="2608580" cy="5040630"/>
            <a:chOff x="6300215" y="1268857"/>
            <a:chExt cx="2608580" cy="504063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1268857"/>
              <a:ext cx="2556764" cy="153403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20662" y="2999105"/>
              <a:ext cx="2571877" cy="15100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00215" y="4653114"/>
              <a:ext cx="2608072" cy="1656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1504" y="0"/>
            <a:ext cx="6767830" cy="6867525"/>
            <a:chOff x="2381504" y="0"/>
            <a:chExt cx="676783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381504" y="328295"/>
              <a:ext cx="4621530" cy="38874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13278" y="894461"/>
              <a:ext cx="3168904" cy="310261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74370" y="1439926"/>
            <a:ext cx="8050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7665" indent="-355600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SzPct val="78571"/>
              <a:buFont typeface="Wingdings"/>
              <a:buChar char=""/>
              <a:tabLst>
                <a:tab pos="367665" algn="l"/>
                <a:tab pos="368300" algn="l"/>
              </a:tabLst>
            </a:pPr>
            <a:r>
              <a:rPr sz="1400" spc="-5" dirty="0">
                <a:latin typeface="Times New Roman"/>
                <a:cs typeface="Times New Roman"/>
              </a:rPr>
              <a:t>Для</a:t>
            </a:r>
            <a:r>
              <a:rPr sz="1400" spc="5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повышения</a:t>
            </a:r>
            <a:r>
              <a:rPr sz="1400" spc="5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уровня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конкурентоспособности</a:t>
            </a:r>
            <a:r>
              <a:rPr sz="1400" spc="570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экономики,</a:t>
            </a:r>
            <a:r>
              <a:rPr sz="1400" spc="5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улучшения</a:t>
            </a:r>
            <a:r>
              <a:rPr sz="1400" spc="56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состояния</a:t>
            </a:r>
            <a:r>
              <a:rPr sz="1400" spc="55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социальной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474370" y="1653286"/>
            <a:ext cx="8052434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8180" algn="l"/>
                <a:tab pos="1459230" algn="l"/>
                <a:tab pos="2050414" algn="l"/>
                <a:tab pos="3241040" algn="l"/>
                <a:tab pos="3608070" algn="l"/>
                <a:tab pos="4976495" algn="l"/>
                <a:tab pos="5981065" algn="l"/>
                <a:tab pos="6852920" algn="l"/>
                <a:tab pos="7955280" algn="l"/>
              </a:tabLst>
            </a:pPr>
            <a:r>
              <a:rPr sz="1400" spc="10" dirty="0">
                <a:latin typeface="Times New Roman"/>
                <a:cs typeface="Times New Roman"/>
              </a:rPr>
              <a:t>с</a:t>
            </a:r>
            <a:r>
              <a:rPr sz="1400" dirty="0">
                <a:latin typeface="Times New Roman"/>
                <a:cs typeface="Times New Roman"/>
              </a:rPr>
              <a:t>фе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dirty="0">
                <a:latin typeface="Times New Roman"/>
                <a:cs typeface="Times New Roman"/>
              </a:rPr>
              <a:t>ы,	</a:t>
            </a:r>
            <a:r>
              <a:rPr sz="1400" spc="-25" dirty="0">
                <a:latin typeface="Times New Roman"/>
                <a:cs typeface="Times New Roman"/>
              </a:rPr>
              <a:t>к</a:t>
            </a:r>
            <a:r>
              <a:rPr sz="1400" spc="-75" dirty="0">
                <a:latin typeface="Times New Roman"/>
                <a:cs typeface="Times New Roman"/>
              </a:rPr>
              <a:t>а</a:t>
            </a:r>
            <a:r>
              <a:rPr sz="1400" dirty="0">
                <a:latin typeface="Times New Roman"/>
                <a:cs typeface="Times New Roman"/>
              </a:rPr>
              <a:t>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ст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	с</a:t>
            </a:r>
            <a:r>
              <a:rPr sz="1400" spc="5" dirty="0">
                <a:latin typeface="Times New Roman"/>
                <a:cs typeface="Times New Roman"/>
              </a:rPr>
              <a:t>р</a:t>
            </a:r>
            <a:r>
              <a:rPr sz="1400" spc="-25" dirty="0">
                <a:latin typeface="Times New Roman"/>
                <a:cs typeface="Times New Roman"/>
              </a:rPr>
              <a:t>е</a:t>
            </a:r>
            <a:r>
              <a:rPr sz="1400" spc="-10" dirty="0">
                <a:latin typeface="Times New Roman"/>
                <a:cs typeface="Times New Roman"/>
              </a:rPr>
              <a:t>д</a:t>
            </a:r>
            <a:r>
              <a:rPr sz="1400" dirty="0">
                <a:latin typeface="Times New Roman"/>
                <a:cs typeface="Times New Roman"/>
              </a:rPr>
              <a:t>ы	</a:t>
            </a:r>
            <a:r>
              <a:rPr sz="1400" spc="-10" dirty="0">
                <a:latin typeface="Times New Roman"/>
                <a:cs typeface="Times New Roman"/>
              </a:rPr>
              <a:t>п</a:t>
            </a:r>
            <a:r>
              <a:rPr sz="1400" dirty="0">
                <a:latin typeface="Times New Roman"/>
                <a:cs typeface="Times New Roman"/>
              </a:rPr>
              <a:t>р</a:t>
            </a:r>
            <a:r>
              <a:rPr sz="1400" spc="-45" dirty="0">
                <a:latin typeface="Times New Roman"/>
                <a:cs typeface="Times New Roman"/>
              </a:rPr>
              <a:t>о</a:t>
            </a:r>
            <a:r>
              <a:rPr sz="1400" spc="-10" dirty="0">
                <a:latin typeface="Times New Roman"/>
                <a:cs typeface="Times New Roman"/>
              </a:rPr>
              <a:t>ж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ания	и	</a:t>
            </a:r>
            <a:r>
              <a:rPr sz="1400" spc="-15" dirty="0">
                <a:latin typeface="Times New Roman"/>
                <a:cs typeface="Times New Roman"/>
              </a:rPr>
              <a:t>э</a:t>
            </a:r>
            <a:r>
              <a:rPr sz="1400" spc="-70" dirty="0">
                <a:latin typeface="Times New Roman"/>
                <a:cs typeface="Times New Roman"/>
              </a:rPr>
              <a:t>к</a:t>
            </a:r>
            <a:r>
              <a:rPr sz="1400" spc="-20" dirty="0">
                <a:latin typeface="Times New Roman"/>
                <a:cs typeface="Times New Roman"/>
              </a:rPr>
              <a:t>о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dirty="0">
                <a:latin typeface="Times New Roman"/>
                <a:cs typeface="Times New Roman"/>
              </a:rPr>
              <a:t>о</a:t>
            </a:r>
            <a:r>
              <a:rPr sz="1400" spc="-15" dirty="0">
                <a:latin typeface="Times New Roman"/>
                <a:cs typeface="Times New Roman"/>
              </a:rPr>
              <a:t>г</a:t>
            </a:r>
            <a:r>
              <a:rPr sz="1400" dirty="0">
                <a:latin typeface="Times New Roman"/>
                <a:cs typeface="Times New Roman"/>
              </a:rPr>
              <a:t>ич</a:t>
            </a:r>
            <a:r>
              <a:rPr sz="1400" spc="35" dirty="0">
                <a:latin typeface="Times New Roman"/>
                <a:cs typeface="Times New Roman"/>
              </a:rPr>
              <a:t>е</a:t>
            </a:r>
            <a:r>
              <a:rPr sz="1400" spc="-15" dirty="0">
                <a:latin typeface="Times New Roman"/>
                <a:cs typeface="Times New Roman"/>
              </a:rPr>
              <a:t>с</a:t>
            </a:r>
            <a:r>
              <a:rPr sz="1400" spc="-85" dirty="0">
                <a:latin typeface="Times New Roman"/>
                <a:cs typeface="Times New Roman"/>
              </a:rPr>
              <a:t>к</a:t>
            </a:r>
            <a:r>
              <a:rPr sz="1400" dirty="0">
                <a:latin typeface="Times New Roman"/>
                <a:cs typeface="Times New Roman"/>
              </a:rPr>
              <a:t>ой	</a:t>
            </a:r>
            <a:r>
              <a:rPr sz="1400" spc="-10" dirty="0">
                <a:latin typeface="Times New Roman"/>
                <a:cs typeface="Times New Roman"/>
              </a:rPr>
              <a:t>о</a:t>
            </a:r>
            <a:r>
              <a:rPr sz="1400" dirty="0">
                <a:latin typeface="Times New Roman"/>
                <a:cs typeface="Times New Roman"/>
              </a:rPr>
              <a:t>бс</a:t>
            </a:r>
            <a:r>
              <a:rPr sz="1400" spc="10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ано</a:t>
            </a:r>
            <a:r>
              <a:rPr sz="1400" spc="-15" dirty="0">
                <a:latin typeface="Times New Roman"/>
                <a:cs typeface="Times New Roman"/>
              </a:rPr>
              <a:t>в</a:t>
            </a:r>
            <a:r>
              <a:rPr sz="1400" dirty="0">
                <a:latin typeface="Times New Roman"/>
                <a:cs typeface="Times New Roman"/>
              </a:rPr>
              <a:t>ки	тр</a:t>
            </a:r>
            <a:r>
              <a:rPr sz="1400" spc="-15" dirty="0">
                <a:latin typeface="Times New Roman"/>
                <a:cs typeface="Times New Roman"/>
              </a:rPr>
              <a:t>е</a:t>
            </a:r>
            <a:r>
              <a:rPr sz="1400" spc="-45" dirty="0">
                <a:latin typeface="Times New Roman"/>
                <a:cs typeface="Times New Roman"/>
              </a:rPr>
              <a:t>бу</a:t>
            </a:r>
            <a:r>
              <a:rPr sz="1400" spc="10" dirty="0">
                <a:latin typeface="Times New Roman"/>
                <a:cs typeface="Times New Roman"/>
              </a:rPr>
              <a:t>е</a:t>
            </a:r>
            <a:r>
              <a:rPr sz="1400" spc="5" dirty="0">
                <a:latin typeface="Times New Roman"/>
                <a:cs typeface="Times New Roman"/>
              </a:rPr>
              <a:t>т</a:t>
            </a:r>
            <a:r>
              <a:rPr sz="1400" dirty="0">
                <a:latin typeface="Times New Roman"/>
                <a:cs typeface="Times New Roman"/>
              </a:rPr>
              <a:t>ся	при</a:t>
            </a:r>
            <a:r>
              <a:rPr sz="1400" spc="-30" dirty="0">
                <a:latin typeface="Times New Roman"/>
                <a:cs typeface="Times New Roman"/>
              </a:rPr>
              <a:t>в</a:t>
            </a:r>
            <a:r>
              <a:rPr sz="1400" spc="-5" dirty="0">
                <a:latin typeface="Times New Roman"/>
                <a:cs typeface="Times New Roman"/>
              </a:rPr>
              <a:t>л</a:t>
            </a:r>
            <a:r>
              <a:rPr sz="1400" spc="-35" dirty="0">
                <a:latin typeface="Times New Roman"/>
                <a:cs typeface="Times New Roman"/>
              </a:rPr>
              <a:t>е</a:t>
            </a:r>
            <a:r>
              <a:rPr sz="1400" dirty="0">
                <a:latin typeface="Times New Roman"/>
                <a:cs typeface="Times New Roman"/>
              </a:rPr>
              <a:t>че</a:t>
            </a:r>
            <a:r>
              <a:rPr sz="1400" spc="5" dirty="0">
                <a:latin typeface="Times New Roman"/>
                <a:cs typeface="Times New Roman"/>
              </a:rPr>
              <a:t>н</a:t>
            </a:r>
            <a:r>
              <a:rPr sz="1400" dirty="0">
                <a:latin typeface="Times New Roman"/>
                <a:cs typeface="Times New Roman"/>
              </a:rPr>
              <a:t>ие	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4370" y="1740902"/>
            <a:ext cx="8053070" cy="202692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sz="1400" dirty="0">
                <a:latin typeface="Times New Roman"/>
                <a:cs typeface="Times New Roman"/>
              </a:rPr>
              <a:t>муниципалитет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инвестиций,</a:t>
            </a:r>
            <a:r>
              <a:rPr sz="1400" spc="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снижение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зависимости</a:t>
            </a:r>
            <a:r>
              <a:rPr sz="1400" spc="3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от</a:t>
            </a:r>
            <a:r>
              <a:rPr sz="1400" spc="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бюджетной</a:t>
            </a:r>
            <a:r>
              <a:rPr sz="1400" spc="3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сферы.</a:t>
            </a:r>
            <a:endParaRPr sz="1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994"/>
              </a:spcBef>
              <a:buClr>
                <a:srgbClr val="FD8537"/>
              </a:buClr>
              <a:buSzPct val="78571"/>
              <a:buFont typeface="Wingdings"/>
              <a:buChar char=""/>
              <a:tabLst>
                <a:tab pos="368300" algn="l"/>
              </a:tabLst>
            </a:pPr>
            <a:r>
              <a:rPr sz="1400" spc="-10" dirty="0">
                <a:latin typeface="Times New Roman"/>
                <a:cs typeface="Times New Roman"/>
              </a:rPr>
              <a:t>Разработка </a:t>
            </a:r>
            <a:r>
              <a:rPr sz="1400" dirty="0">
                <a:latin typeface="Times New Roman"/>
                <a:cs typeface="Times New Roman"/>
              </a:rPr>
              <a:t>и реализация </a:t>
            </a:r>
            <a:r>
              <a:rPr sz="1400" spc="-10" dirty="0">
                <a:latin typeface="Times New Roman"/>
                <a:cs typeface="Times New Roman"/>
              </a:rPr>
              <a:t>политики </a:t>
            </a:r>
            <a:r>
              <a:rPr sz="1400" dirty="0">
                <a:latin typeface="Times New Roman"/>
                <a:cs typeface="Times New Roman"/>
              </a:rPr>
              <a:t>закрепления </a:t>
            </a:r>
            <a:r>
              <a:rPr sz="1400" spc="-5" dirty="0">
                <a:latin typeface="Times New Roman"/>
                <a:cs typeface="Times New Roman"/>
              </a:rPr>
              <a:t>трудоспособного </a:t>
            </a:r>
            <a:r>
              <a:rPr sz="1400" dirty="0">
                <a:latin typeface="Times New Roman"/>
                <a:cs typeface="Times New Roman"/>
              </a:rPr>
              <a:t>населения и </a:t>
            </a:r>
            <a:r>
              <a:rPr sz="1400" spc="-10" dirty="0">
                <a:latin typeface="Times New Roman"/>
                <a:cs typeface="Times New Roman"/>
              </a:rPr>
              <a:t>привлечения молодых </a:t>
            </a:r>
            <a:r>
              <a:rPr sz="1400" spc="-5" dirty="0">
                <a:latin typeface="Times New Roman"/>
                <a:cs typeface="Times New Roman"/>
              </a:rPr>
              <a:t> специалистов, повышение миграционной привлекательности </a:t>
            </a:r>
            <a:r>
              <a:rPr sz="1400" dirty="0">
                <a:latin typeface="Times New Roman"/>
                <a:cs typeface="Times New Roman"/>
              </a:rPr>
              <a:t>района </a:t>
            </a:r>
            <a:r>
              <a:rPr sz="1400" spc="-5" dirty="0">
                <a:latin typeface="Times New Roman"/>
                <a:cs typeface="Times New Roman"/>
              </a:rPr>
              <a:t>за счет развития базовых </a:t>
            </a:r>
            <a:r>
              <a:rPr sz="1400" dirty="0">
                <a:latin typeface="Times New Roman"/>
                <a:cs typeface="Times New Roman"/>
              </a:rPr>
              <a:t>отраслей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экономики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повышения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качества</a:t>
            </a:r>
            <a:r>
              <a:rPr sz="1400" dirty="0">
                <a:latin typeface="Times New Roman"/>
                <a:cs typeface="Times New Roman"/>
              </a:rPr>
              <a:t> жизни.</a:t>
            </a:r>
            <a:endParaRPr sz="1400">
              <a:latin typeface="Times New Roman"/>
              <a:cs typeface="Times New Roman"/>
            </a:endParaRPr>
          </a:p>
          <a:p>
            <a:pPr marL="12700" marR="8255" algn="just">
              <a:lnSpc>
                <a:spcPct val="100000"/>
              </a:lnSpc>
              <a:spcBef>
                <a:spcPts val="1000"/>
              </a:spcBef>
              <a:buClr>
                <a:srgbClr val="FD8537"/>
              </a:buClr>
              <a:buSzPct val="78571"/>
              <a:buFont typeface="Wingdings"/>
              <a:buChar char=""/>
              <a:tabLst>
                <a:tab pos="368300" algn="l"/>
              </a:tabLst>
            </a:pPr>
            <a:r>
              <a:rPr sz="1400" spc="-5" dirty="0">
                <a:latin typeface="Times New Roman"/>
                <a:cs typeface="Times New Roman"/>
              </a:rPr>
              <a:t>Строительство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новых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дорог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модернизация</a:t>
            </a:r>
            <a:r>
              <a:rPr sz="1400" spc="-5" dirty="0">
                <a:latin typeface="Times New Roman"/>
                <a:cs typeface="Times New Roman"/>
              </a:rPr>
              <a:t> существующей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транспортной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инфраструктуры, </a:t>
            </a:r>
            <a:r>
              <a:rPr sz="1400" dirty="0">
                <a:latin typeface="Times New Roman"/>
                <a:cs typeface="Times New Roman"/>
              </a:rPr>
              <a:t> повышение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роли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внутрикраевого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(межмуниципального)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транспортного</a:t>
            </a:r>
            <a:r>
              <a:rPr sz="1400" spc="-5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узла.</a:t>
            </a:r>
            <a:endParaRPr sz="1400">
              <a:latin typeface="Times New Roman"/>
              <a:cs typeface="Times New Roman"/>
            </a:endParaRPr>
          </a:p>
          <a:p>
            <a:pPr marL="367665" indent="-355600" algn="just">
              <a:lnSpc>
                <a:spcPct val="100000"/>
              </a:lnSpc>
              <a:spcBef>
                <a:spcPts val="1010"/>
              </a:spcBef>
              <a:buClr>
                <a:srgbClr val="FD8537"/>
              </a:buClr>
              <a:buSzPct val="78571"/>
              <a:buFont typeface="Wingdings"/>
              <a:buChar char=""/>
              <a:tabLst>
                <a:tab pos="368300" algn="l"/>
              </a:tabLst>
            </a:pP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муниципальном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районе</a:t>
            </a:r>
            <a:r>
              <a:rPr sz="1400" spc="10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должны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создаваться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новые</a:t>
            </a:r>
            <a:r>
              <a:rPr sz="1400" spc="1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предприятия,</a:t>
            </a:r>
            <a:r>
              <a:rPr sz="1400" spc="114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учреждения</a:t>
            </a:r>
            <a:r>
              <a:rPr sz="1400" spc="9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социальной</a:t>
            </a:r>
            <a:r>
              <a:rPr sz="1400" spc="1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сферы,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4370" y="3741801"/>
            <a:ext cx="8053070" cy="1986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spc="-15" dirty="0">
                <a:latin typeface="Times New Roman"/>
                <a:cs typeface="Times New Roman"/>
              </a:rPr>
              <a:t>объекты</a:t>
            </a:r>
            <a:r>
              <a:rPr sz="1400" spc="-10" dirty="0">
                <a:latin typeface="Times New Roman"/>
                <a:cs typeface="Times New Roman"/>
              </a:rPr>
              <a:t> жилого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фонда,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инженерно-энергетической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транспортной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инфраструктуры,</a:t>
            </a:r>
            <a:r>
              <a:rPr sz="1400" dirty="0">
                <a:latin typeface="Times New Roman"/>
                <a:cs typeface="Times New Roman"/>
              </a:rPr>
              <a:t> 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также </a:t>
            </a:r>
            <a:r>
              <a:rPr sz="1400" dirty="0">
                <a:latin typeface="Times New Roman"/>
                <a:cs typeface="Times New Roman"/>
              </a:rPr>
              <a:t> осуществляться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модернизация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уже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существующих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предприятий</a:t>
            </a:r>
            <a:r>
              <a:rPr sz="1400" dirty="0">
                <a:latin typeface="Times New Roman"/>
                <a:cs typeface="Times New Roman"/>
              </a:rPr>
              <a:t> и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объектов.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20" dirty="0">
                <a:latin typeface="Times New Roman"/>
                <a:cs typeface="Times New Roman"/>
              </a:rPr>
              <a:t>Улучшение</a:t>
            </a:r>
            <a:r>
              <a:rPr sz="1400" spc="-1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качества 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жилищно-коммунальных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spc="-35" dirty="0">
                <a:latin typeface="Times New Roman"/>
                <a:cs typeface="Times New Roman"/>
              </a:rPr>
              <a:t>услуг,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том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числе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за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счет</a:t>
            </a:r>
            <a:r>
              <a:rPr sz="1400" spc="-5" dirty="0">
                <a:latin typeface="Times New Roman"/>
                <a:cs typeface="Times New Roman"/>
              </a:rPr>
              <a:t> внедрения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энергосберегающих</a:t>
            </a:r>
            <a:r>
              <a:rPr sz="140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технологий</a:t>
            </a:r>
            <a:r>
              <a:rPr sz="1400" dirty="0">
                <a:latin typeface="Times New Roman"/>
                <a:cs typeface="Times New Roman"/>
              </a:rPr>
              <a:t> и 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газификации</a:t>
            </a:r>
            <a:r>
              <a:rPr sz="1400" spc="-4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района.</a:t>
            </a:r>
            <a:endParaRPr sz="1400">
              <a:latin typeface="Times New Roman"/>
              <a:cs typeface="Times New Roman"/>
            </a:endParaRPr>
          </a:p>
          <a:p>
            <a:pPr marL="355600" marR="5715" indent="-342900">
              <a:lnSpc>
                <a:spcPct val="100000"/>
              </a:lnSpc>
              <a:spcBef>
                <a:spcPts val="1000"/>
              </a:spcBef>
              <a:tabLst>
                <a:tab pos="354965" algn="l"/>
                <a:tab pos="5769610" algn="l"/>
              </a:tabLst>
            </a:pPr>
            <a:r>
              <a:rPr sz="1100" spc="-95" dirty="0">
                <a:solidFill>
                  <a:srgbClr val="FD8537"/>
                </a:solidFill>
                <a:latin typeface="Lucida Sans Unicode"/>
                <a:cs typeface="Lucida Sans Unicode"/>
              </a:rPr>
              <a:t>▶	</a:t>
            </a:r>
            <a:r>
              <a:rPr sz="1400" spc="-5" dirty="0">
                <a:latin typeface="Times New Roman"/>
                <a:cs typeface="Times New Roman"/>
              </a:rPr>
              <a:t>При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привлечении</a:t>
            </a:r>
            <a:r>
              <a:rPr sz="1400" spc="25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инвестиций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целесообразно</a:t>
            </a:r>
            <a:r>
              <a:rPr sz="1400" spc="2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делать</a:t>
            </a:r>
            <a:r>
              <a:rPr sz="1400" spc="24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ставку,</a:t>
            </a:r>
            <a:r>
              <a:rPr sz="1400" spc="24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как</a:t>
            </a:r>
            <a:r>
              <a:rPr sz="1400" spc="254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	</a:t>
            </a:r>
            <a:r>
              <a:rPr sz="1400" spc="-5" dirty="0">
                <a:latin typeface="Times New Roman"/>
                <a:cs typeface="Times New Roman"/>
              </a:rPr>
              <a:t>развитие</a:t>
            </a:r>
            <a:r>
              <a:rPr sz="1400" spc="235" dirty="0">
                <a:latin typeface="Times New Roman"/>
                <a:cs typeface="Times New Roman"/>
              </a:rPr>
              <a:t> </a:t>
            </a:r>
            <a:r>
              <a:rPr sz="1400" spc="-25" dirty="0">
                <a:latin typeface="Times New Roman"/>
                <a:cs typeface="Times New Roman"/>
              </a:rPr>
              <a:t>уже</a:t>
            </a:r>
            <a:r>
              <a:rPr sz="1400" spc="22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существующих </a:t>
            </a:r>
            <a:r>
              <a:rPr sz="1400" spc="-33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предприятий,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так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-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на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создание</a:t>
            </a:r>
            <a:r>
              <a:rPr sz="1400" spc="-2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новых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инновационных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</a:t>
            </a:r>
            <a:r>
              <a:rPr sz="1400" spc="2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высокотехнологичных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производств.</a:t>
            </a:r>
            <a:endParaRPr sz="1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994"/>
              </a:spcBef>
            </a:pPr>
            <a:r>
              <a:rPr sz="1100" spc="-95" dirty="0">
                <a:solidFill>
                  <a:srgbClr val="FD8537"/>
                </a:solidFill>
                <a:latin typeface="Lucida Sans Unicode"/>
                <a:cs typeface="Lucida Sans Unicode"/>
              </a:rPr>
              <a:t>▶</a:t>
            </a:r>
            <a:r>
              <a:rPr sz="1100" spc="395" dirty="0">
                <a:solidFill>
                  <a:srgbClr val="FD8537"/>
                </a:solidFill>
                <a:latin typeface="Lucida Sans Unicode"/>
                <a:cs typeface="Lucida Sans Unicode"/>
              </a:rPr>
              <a:t> </a:t>
            </a:r>
            <a:r>
              <a:rPr sz="1100" spc="400" dirty="0">
                <a:solidFill>
                  <a:srgbClr val="FD8537"/>
                </a:solidFill>
                <a:latin typeface="Lucida Sans Unicode"/>
                <a:cs typeface="Lucida Sans Unicode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Территория,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перспективная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для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развития</a:t>
            </a:r>
            <a:r>
              <a:rPr sz="1400" spc="18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агропромышленного</a:t>
            </a:r>
            <a:r>
              <a:rPr sz="1400" spc="175" dirty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комплекса,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в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том</a:t>
            </a:r>
            <a:r>
              <a:rPr sz="1400" spc="170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числе</a:t>
            </a:r>
            <a:r>
              <a:rPr sz="1400" spc="165" dirty="0">
                <a:latin typeface="Times New Roman"/>
                <a:cs typeface="Times New Roman"/>
              </a:rPr>
              <a:t> </a:t>
            </a:r>
            <a:r>
              <a:rPr sz="1400" spc="-5" dirty="0">
                <a:latin typeface="Times New Roman"/>
                <a:cs typeface="Times New Roman"/>
              </a:rPr>
              <a:t>расширения</a:t>
            </a:r>
            <a:endParaRPr sz="1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sz="1400" spc="-15" dirty="0">
                <a:latin typeface="Times New Roman"/>
                <a:cs typeface="Times New Roman"/>
              </a:rPr>
              <a:t>углубленной</a:t>
            </a:r>
            <a:r>
              <a:rPr sz="1400" spc="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переработки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сельскохозяйственного</a:t>
            </a:r>
            <a:r>
              <a:rPr sz="1400" spc="-3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сырья</a:t>
            </a:r>
            <a:r>
              <a:rPr sz="1400" spc="-10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производства</a:t>
            </a:r>
            <a:r>
              <a:rPr sz="1400" spc="-30" dirty="0">
                <a:latin typeface="Times New Roman"/>
                <a:cs typeface="Times New Roman"/>
              </a:rPr>
              <a:t> </a:t>
            </a:r>
            <a:r>
              <a:rPr sz="1400" spc="-10" dirty="0">
                <a:latin typeface="Times New Roman"/>
                <a:cs typeface="Times New Roman"/>
              </a:rPr>
              <a:t>продуктов</a:t>
            </a:r>
            <a:r>
              <a:rPr sz="1400" spc="-25" dirty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питания.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540" y="1510411"/>
            <a:ext cx="740600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0375" indent="-448309">
              <a:lnSpc>
                <a:spcPct val="100000"/>
              </a:lnSpc>
              <a:spcBef>
                <a:spcPts val="105"/>
              </a:spcBef>
              <a:buClr>
                <a:srgbClr val="FD8537"/>
              </a:buClr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1400" spc="-70" dirty="0">
                <a:latin typeface="Lucida Sans Unicode"/>
                <a:cs typeface="Lucida Sans Unicode"/>
              </a:rPr>
              <a:t>Муниципальный</a:t>
            </a:r>
            <a:r>
              <a:rPr sz="1400" spc="38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район</a:t>
            </a:r>
            <a:r>
              <a:rPr sz="1400" spc="39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располагает</a:t>
            </a:r>
            <a:r>
              <a:rPr sz="1400" spc="3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базовыми</a:t>
            </a:r>
            <a:r>
              <a:rPr sz="1400" spc="38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видами</a:t>
            </a:r>
            <a:r>
              <a:rPr sz="1400" spc="3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ресурсов,</a:t>
            </a:r>
            <a:r>
              <a:rPr sz="1400" spc="39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достаточными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35" dirty="0">
                <a:latin typeface="Lucida Sans Unicode"/>
                <a:cs typeface="Lucida Sans Unicode"/>
              </a:rPr>
              <a:t>для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высок</a:t>
            </a:r>
            <a:r>
              <a:rPr sz="1400" spc="-70" dirty="0">
                <a:latin typeface="Lucida Sans Unicode"/>
                <a:cs typeface="Lucida Sans Unicode"/>
              </a:rPr>
              <a:t>и</a:t>
            </a:r>
            <a:r>
              <a:rPr sz="1400" spc="-160" dirty="0">
                <a:latin typeface="Lucida Sans Unicode"/>
                <a:cs typeface="Lucida Sans Unicode"/>
              </a:rPr>
              <a:t>х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тем</a:t>
            </a:r>
            <a:r>
              <a:rPr sz="1400" spc="-70" dirty="0">
                <a:latin typeface="Lucida Sans Unicode"/>
                <a:cs typeface="Lucida Sans Unicode"/>
              </a:rPr>
              <a:t>п</a:t>
            </a:r>
            <a:r>
              <a:rPr sz="1400" spc="-45" dirty="0">
                <a:latin typeface="Lucida Sans Unicode"/>
                <a:cs typeface="Lucida Sans Unicode"/>
              </a:rPr>
              <a:t>о</a:t>
            </a:r>
            <a:r>
              <a:rPr sz="1400" spc="-35" dirty="0">
                <a:latin typeface="Lucida Sans Unicode"/>
                <a:cs typeface="Lucida Sans Unicode"/>
              </a:rPr>
              <a:t>в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разв</a:t>
            </a:r>
            <a:r>
              <a:rPr sz="1400" spc="-55" dirty="0">
                <a:latin typeface="Lucida Sans Unicode"/>
                <a:cs typeface="Lucida Sans Unicode"/>
              </a:rPr>
              <a:t>и</a:t>
            </a:r>
            <a:r>
              <a:rPr sz="1400" spc="-35" dirty="0">
                <a:latin typeface="Lucida Sans Unicode"/>
                <a:cs typeface="Lucida Sans Unicode"/>
              </a:rPr>
              <a:t>ти</a:t>
            </a:r>
            <a:r>
              <a:rPr sz="1400" spc="-40" dirty="0">
                <a:latin typeface="Lucida Sans Unicode"/>
                <a:cs typeface="Lucida Sans Unicode"/>
              </a:rPr>
              <a:t>я</a:t>
            </a:r>
            <a:r>
              <a:rPr sz="1400" spc="-55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715">
              <a:lnSpc>
                <a:spcPct val="100000"/>
              </a:lnSpc>
              <a:buClr>
                <a:srgbClr val="FD8537"/>
              </a:buClr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1400" spc="-55" dirty="0">
                <a:latin typeface="Lucida Sans Unicode"/>
                <a:cs typeface="Lucida Sans Unicode"/>
              </a:rPr>
              <a:t>Экономическую</a:t>
            </a:r>
            <a:r>
              <a:rPr sz="1400" spc="11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основу</a:t>
            </a:r>
            <a:r>
              <a:rPr sz="1400" spc="1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муниципального</a:t>
            </a:r>
            <a:r>
              <a:rPr sz="1400" spc="14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района</a:t>
            </a:r>
            <a:r>
              <a:rPr sz="1400" spc="114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создает</a:t>
            </a:r>
            <a:r>
              <a:rPr sz="1400" spc="11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агропромышленная</a:t>
            </a:r>
            <a:r>
              <a:rPr sz="1400" spc="12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перерабатывающая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отрасль.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6350">
              <a:lnSpc>
                <a:spcPct val="100000"/>
              </a:lnSpc>
              <a:buClr>
                <a:srgbClr val="FD8537"/>
              </a:buClr>
              <a:buFont typeface="Wingdings"/>
              <a:buChar char=""/>
              <a:tabLst>
                <a:tab pos="460375" algn="l"/>
                <a:tab pos="461009" algn="l"/>
                <a:tab pos="730250" algn="l"/>
                <a:tab pos="1472565" algn="l"/>
                <a:tab pos="2341245" algn="l"/>
                <a:tab pos="3578860" algn="l"/>
                <a:tab pos="4029710" algn="l"/>
                <a:tab pos="5273675" algn="l"/>
                <a:tab pos="6804025" algn="l"/>
              </a:tabLst>
            </a:pPr>
            <a:r>
              <a:rPr sz="1400" spc="130" dirty="0">
                <a:latin typeface="Lucida Sans Unicode"/>
                <a:cs typeface="Lucida Sans Unicode"/>
              </a:rPr>
              <a:t>В	</a:t>
            </a:r>
            <a:r>
              <a:rPr sz="1400" spc="-70" dirty="0">
                <a:latin typeface="Lucida Sans Unicode"/>
                <a:cs typeface="Lucida Sans Unicode"/>
              </a:rPr>
              <a:t>ра</a:t>
            </a:r>
            <a:r>
              <a:rPr sz="1400" spc="-75" dirty="0">
                <a:latin typeface="Lucida Sans Unicode"/>
                <a:cs typeface="Lucida Sans Unicode"/>
              </a:rPr>
              <a:t>й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dirty="0">
                <a:latin typeface="Lucida Sans Unicode"/>
                <a:cs typeface="Lucida Sans Unicode"/>
              </a:rPr>
              <a:t>е	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55" dirty="0">
                <a:latin typeface="Lucida Sans Unicode"/>
                <a:cs typeface="Lucida Sans Unicode"/>
              </a:rPr>
              <a:t>ме</a:t>
            </a:r>
            <a:r>
              <a:rPr sz="1400" spc="-75" dirty="0">
                <a:latin typeface="Lucida Sans Unicode"/>
                <a:cs typeface="Lucida Sans Unicode"/>
              </a:rPr>
              <a:t>ю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20" dirty="0">
                <a:latin typeface="Lucida Sans Unicode"/>
                <a:cs typeface="Lucida Sans Unicode"/>
              </a:rPr>
              <a:t>с</a:t>
            </a:r>
            <a:r>
              <a:rPr sz="1400" spc="45" dirty="0">
                <a:latin typeface="Lucida Sans Unicode"/>
                <a:cs typeface="Lucida Sans Unicode"/>
              </a:rPr>
              <a:t>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30" dirty="0">
                <a:latin typeface="Lucida Sans Unicode"/>
                <a:cs typeface="Lucida Sans Unicode"/>
              </a:rPr>
              <a:t>п</a:t>
            </a:r>
            <a:r>
              <a:rPr sz="1400" spc="-90" dirty="0">
                <a:latin typeface="Lucida Sans Unicode"/>
                <a:cs typeface="Lucida Sans Unicode"/>
              </a:rPr>
              <a:t>ред</a:t>
            </a:r>
            <a:r>
              <a:rPr sz="1400" spc="-100" dirty="0">
                <a:latin typeface="Lucida Sans Unicode"/>
                <a:cs typeface="Lucida Sans Unicode"/>
              </a:rPr>
              <a:t>п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30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ылки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35" dirty="0">
                <a:latin typeface="Lucida Sans Unicode"/>
                <a:cs typeface="Lucida Sans Unicode"/>
              </a:rPr>
              <a:t>для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80" dirty="0">
                <a:latin typeface="Lucida Sans Unicode"/>
                <a:cs typeface="Lucida Sans Unicode"/>
              </a:rPr>
              <a:t>е</a:t>
            </a:r>
            <a:r>
              <a:rPr sz="1400" spc="-95" dirty="0">
                <a:latin typeface="Lucida Sans Unicode"/>
                <a:cs typeface="Lucida Sans Unicode"/>
              </a:rPr>
              <a:t>х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10" dirty="0">
                <a:latin typeface="Lucida Sans Unicode"/>
                <a:cs typeface="Lucida Sans Unicode"/>
              </a:rPr>
              <a:t>ч</a:t>
            </a:r>
            <a:r>
              <a:rPr sz="1400" spc="-15" dirty="0">
                <a:latin typeface="Lucida Sans Unicode"/>
                <a:cs typeface="Lucida Sans Unicode"/>
              </a:rPr>
              <a:t>е</a:t>
            </a:r>
            <a:r>
              <a:rPr sz="1400" spc="-10" dirty="0">
                <a:latin typeface="Lucida Sans Unicode"/>
                <a:cs typeface="Lucida Sans Unicode"/>
              </a:rPr>
              <a:t>с</a:t>
            </a:r>
            <a:r>
              <a:rPr sz="1400" spc="-105" dirty="0">
                <a:latin typeface="Lucida Sans Unicode"/>
                <a:cs typeface="Lucida Sans Unicode"/>
              </a:rPr>
              <a:t>к</a:t>
            </a:r>
            <a:r>
              <a:rPr sz="1400" spc="-135" dirty="0">
                <a:latin typeface="Lucida Sans Unicode"/>
                <a:cs typeface="Lucida Sans Unicode"/>
              </a:rPr>
              <a:t>о</a:t>
            </a:r>
            <a:r>
              <a:rPr sz="1400" spc="-120" dirty="0">
                <a:latin typeface="Lucida Sans Unicode"/>
                <a:cs typeface="Lucida Sans Unicode"/>
              </a:rPr>
              <a:t>го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30" dirty="0">
                <a:latin typeface="Lucida Sans Unicode"/>
                <a:cs typeface="Lucida Sans Unicode"/>
              </a:rPr>
              <a:t>п</a:t>
            </a:r>
            <a:r>
              <a:rPr sz="1400" spc="-15" dirty="0">
                <a:latin typeface="Lucida Sans Unicode"/>
                <a:cs typeface="Lucida Sans Unicode"/>
              </a:rPr>
              <a:t>е</a:t>
            </a:r>
            <a:r>
              <a:rPr sz="1400" spc="-60" dirty="0">
                <a:latin typeface="Lucida Sans Unicode"/>
                <a:cs typeface="Lucida Sans Unicode"/>
              </a:rPr>
              <a:t>р</a:t>
            </a:r>
            <a:r>
              <a:rPr sz="1400" spc="-65" dirty="0">
                <a:latin typeface="Lucida Sans Unicode"/>
                <a:cs typeface="Lucida Sans Unicode"/>
              </a:rPr>
              <a:t>е</a:t>
            </a:r>
            <a:r>
              <a:rPr sz="1400" spc="-50" dirty="0">
                <a:latin typeface="Lucida Sans Unicode"/>
                <a:cs typeface="Lucida Sans Unicode"/>
              </a:rPr>
              <a:t>во</a:t>
            </a:r>
            <a:r>
              <a:rPr sz="1400" spc="-75" dirty="0">
                <a:latin typeface="Lucida Sans Unicode"/>
                <a:cs typeface="Lucida Sans Unicode"/>
              </a:rPr>
              <a:t>о</a:t>
            </a:r>
            <a:r>
              <a:rPr sz="1400" spc="-80" dirty="0">
                <a:latin typeface="Lucida Sans Unicode"/>
                <a:cs typeface="Lucida Sans Unicode"/>
              </a:rPr>
              <a:t>р</a:t>
            </a:r>
            <a:r>
              <a:rPr sz="1400" spc="-65" dirty="0">
                <a:latin typeface="Lucida Sans Unicode"/>
                <a:cs typeface="Lucida Sans Unicode"/>
              </a:rPr>
              <a:t>у</a:t>
            </a:r>
            <a:r>
              <a:rPr sz="1400" spc="-100" dirty="0">
                <a:latin typeface="Lucida Sans Unicode"/>
                <a:cs typeface="Lucida Sans Unicode"/>
              </a:rPr>
              <a:t>ж</a:t>
            </a:r>
            <a:r>
              <a:rPr sz="1400" spc="-55" dirty="0">
                <a:latin typeface="Lucida Sans Unicode"/>
                <a:cs typeface="Lucida Sans Unicode"/>
              </a:rPr>
              <a:t>е</a:t>
            </a:r>
            <a:r>
              <a:rPr sz="1400" spc="-65" dirty="0">
                <a:latin typeface="Lucida Sans Unicode"/>
                <a:cs typeface="Lucida Sans Unicode"/>
              </a:rPr>
              <a:t>н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45" dirty="0">
                <a:latin typeface="Lucida Sans Unicode"/>
                <a:cs typeface="Lucida Sans Unicode"/>
              </a:rPr>
              <a:t>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5" dirty="0">
                <a:latin typeface="Lucida Sans Unicode"/>
                <a:cs typeface="Lucida Sans Unicode"/>
              </a:rPr>
              <a:t>ле</a:t>
            </a:r>
            <a:r>
              <a:rPr sz="1400" spc="-10" dirty="0">
                <a:latin typeface="Lucida Sans Unicode"/>
                <a:cs typeface="Lucida Sans Unicode"/>
              </a:rPr>
              <a:t>с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70" dirty="0">
                <a:latin typeface="Lucida Sans Unicode"/>
                <a:cs typeface="Lucida Sans Unicode"/>
              </a:rPr>
              <a:t>ой  </a:t>
            </a:r>
            <a:r>
              <a:rPr sz="1400" spc="-55" dirty="0">
                <a:latin typeface="Lucida Sans Unicode"/>
                <a:cs typeface="Lucida Sans Unicode"/>
              </a:rPr>
              <a:t>отрасли,</a:t>
            </a:r>
            <a:r>
              <a:rPr sz="1400" spc="-10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создано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предприятия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105" dirty="0">
                <a:latin typeface="Lucida Sans Unicode"/>
                <a:cs typeface="Lucida Sans Unicode"/>
              </a:rPr>
              <a:t>по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глубокой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переработке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древесины.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6350">
              <a:lnSpc>
                <a:spcPct val="100000"/>
              </a:lnSpc>
              <a:buClr>
                <a:srgbClr val="FD8537"/>
              </a:buClr>
              <a:buFont typeface="Wingdings"/>
              <a:buChar char=""/>
              <a:tabLst>
                <a:tab pos="460375" algn="l"/>
                <a:tab pos="461009" algn="l"/>
              </a:tabLst>
            </a:pPr>
            <a:r>
              <a:rPr sz="1400" spc="-35" dirty="0">
                <a:latin typeface="Lucida Sans Unicode"/>
                <a:cs typeface="Lucida Sans Unicode"/>
              </a:rPr>
              <a:t>Наличие</a:t>
            </a:r>
            <a:r>
              <a:rPr sz="1400" spc="160" dirty="0">
                <a:latin typeface="Lucida Sans Unicode"/>
                <a:cs typeface="Lucida Sans Unicode"/>
              </a:rPr>
              <a:t> </a:t>
            </a:r>
            <a:r>
              <a:rPr sz="1400" spc="-100" dirty="0">
                <a:latin typeface="Lucida Sans Unicode"/>
                <a:cs typeface="Lucida Sans Unicode"/>
              </a:rPr>
              <a:t>природных,</a:t>
            </a:r>
            <a:r>
              <a:rPr sz="1400" spc="16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исторических</a:t>
            </a:r>
            <a:r>
              <a:rPr sz="1400" spc="14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зон</a:t>
            </a:r>
            <a:r>
              <a:rPr sz="1400" spc="1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муниципального</a:t>
            </a:r>
            <a:r>
              <a:rPr sz="1400" spc="15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района</a:t>
            </a:r>
            <a:r>
              <a:rPr sz="1400" spc="14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создаёт</a:t>
            </a:r>
            <a:r>
              <a:rPr sz="1400" spc="14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хорошие </a:t>
            </a:r>
            <a:r>
              <a:rPr sz="1400" spc="-42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условия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для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развития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туризма.</a:t>
            </a:r>
            <a:endParaRPr sz="1400" dirty="0">
              <a:latin typeface="Lucida Sans Unicode"/>
              <a:cs typeface="Lucida Sans Unicode"/>
            </a:endParaRPr>
          </a:p>
          <a:p>
            <a:pPr marL="460375" indent="-448309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"/>
              <a:tabLst>
                <a:tab pos="460375" algn="l"/>
                <a:tab pos="461009" algn="l"/>
                <a:tab pos="1804670" algn="l"/>
                <a:tab pos="2437130" algn="l"/>
                <a:tab pos="3757295" algn="l"/>
                <a:tab pos="4747895" algn="l"/>
                <a:tab pos="5801360" algn="l"/>
                <a:tab pos="6569709" algn="l"/>
                <a:tab pos="7298055" algn="l"/>
              </a:tabLst>
            </a:pPr>
            <a:r>
              <a:rPr sz="1400" spc="-5" dirty="0">
                <a:latin typeface="Lucida Sans Unicode"/>
                <a:cs typeface="Lucida Sans Unicode"/>
              </a:rPr>
              <a:t>Зн</a:t>
            </a:r>
            <a:r>
              <a:rPr sz="1400" spc="5" dirty="0">
                <a:latin typeface="Lucida Sans Unicode"/>
                <a:cs typeface="Lucida Sans Unicode"/>
              </a:rPr>
              <a:t>а</a:t>
            </a:r>
            <a:r>
              <a:rPr sz="1400" dirty="0">
                <a:latin typeface="Lucida Sans Unicode"/>
                <a:cs typeface="Lucida Sans Unicode"/>
              </a:rPr>
              <a:t>ч</a:t>
            </a:r>
            <a:r>
              <a:rPr sz="1400" spc="-105" dirty="0">
                <a:latin typeface="Lucida Sans Unicode"/>
                <a:cs typeface="Lucida Sans Unicode"/>
              </a:rPr>
              <a:t>и</a:t>
            </a:r>
            <a:r>
              <a:rPr sz="1400" spc="-25" dirty="0">
                <a:latin typeface="Lucida Sans Unicode"/>
                <a:cs typeface="Lucida Sans Unicode"/>
              </a:rPr>
              <a:t>т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10" dirty="0">
                <a:latin typeface="Lucida Sans Unicode"/>
                <a:cs typeface="Lucida Sans Unicode"/>
              </a:rPr>
              <a:t>льная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5" dirty="0">
                <a:latin typeface="Lucida Sans Unicode"/>
                <a:cs typeface="Lucida Sans Unicode"/>
              </a:rPr>
              <a:t>ч</a:t>
            </a:r>
            <a:r>
              <a:rPr sz="1400" spc="-10" dirty="0">
                <a:latin typeface="Lucida Sans Unicode"/>
                <a:cs typeface="Lucida Sans Unicode"/>
              </a:rPr>
              <a:t>а</a:t>
            </a:r>
            <a:r>
              <a:rPr sz="1400" spc="-20" dirty="0">
                <a:latin typeface="Lucida Sans Unicode"/>
                <a:cs typeface="Lucida Sans Unicode"/>
              </a:rPr>
              <a:t>с</a:t>
            </a:r>
            <a:r>
              <a:rPr sz="1400" spc="-15" dirty="0">
                <a:latin typeface="Lucida Sans Unicode"/>
                <a:cs typeface="Lucida Sans Unicode"/>
              </a:rPr>
              <a:t>ть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70" dirty="0">
                <a:latin typeface="Lucida Sans Unicode"/>
                <a:cs typeface="Lucida Sans Unicode"/>
              </a:rPr>
              <a:t>эк</a:t>
            </a:r>
            <a:r>
              <a:rPr sz="1400" spc="-95" dirty="0">
                <a:latin typeface="Lucida Sans Unicode"/>
                <a:cs typeface="Lucida Sans Unicode"/>
              </a:rPr>
              <a:t>о</a:t>
            </a:r>
            <a:r>
              <a:rPr sz="1400" spc="-85" dirty="0">
                <a:latin typeface="Lucida Sans Unicode"/>
                <a:cs typeface="Lucida Sans Unicode"/>
              </a:rPr>
              <a:t>ном</a:t>
            </a:r>
            <a:r>
              <a:rPr sz="1400" spc="-90" dirty="0">
                <a:latin typeface="Lucida Sans Unicode"/>
                <a:cs typeface="Lucida Sans Unicode"/>
              </a:rPr>
              <a:t>и</a:t>
            </a:r>
            <a:r>
              <a:rPr sz="1400" spc="5" dirty="0">
                <a:latin typeface="Lucida Sans Unicode"/>
                <a:cs typeface="Lucida Sans Unicode"/>
              </a:rPr>
              <a:t>ч</a:t>
            </a:r>
            <a:r>
              <a:rPr sz="1400" spc="-55" dirty="0">
                <a:latin typeface="Lucida Sans Unicode"/>
                <a:cs typeface="Lucida Sans Unicode"/>
              </a:rPr>
              <a:t>ес</a:t>
            </a:r>
            <a:r>
              <a:rPr sz="1400" spc="-65" dirty="0">
                <a:latin typeface="Lucida Sans Unicode"/>
                <a:cs typeface="Lucida Sans Unicode"/>
              </a:rPr>
              <a:t>к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70" dirty="0">
                <a:latin typeface="Lucida Sans Unicode"/>
                <a:cs typeface="Lucida Sans Unicode"/>
              </a:rPr>
              <a:t>ак</a:t>
            </a:r>
            <a:r>
              <a:rPr sz="1400" spc="-45" dirty="0">
                <a:latin typeface="Lucida Sans Unicode"/>
                <a:cs typeface="Lucida Sans Unicode"/>
              </a:rPr>
              <a:t>ти</a:t>
            </a:r>
            <a:r>
              <a:rPr sz="1400" spc="-55" dirty="0">
                <a:latin typeface="Lucida Sans Unicode"/>
                <a:cs typeface="Lucida Sans Unicode"/>
              </a:rPr>
              <a:t>в</a:t>
            </a:r>
            <a:r>
              <a:rPr sz="1400" spc="-114" dirty="0">
                <a:latin typeface="Lucida Sans Unicode"/>
                <a:cs typeface="Lucida Sans Unicode"/>
              </a:rPr>
              <a:t>н</a:t>
            </a:r>
            <a:r>
              <a:rPr sz="1400" spc="-105" dirty="0">
                <a:latin typeface="Lucida Sans Unicode"/>
                <a:cs typeface="Lucida Sans Unicode"/>
              </a:rPr>
              <a:t>ог</a:t>
            </a:r>
            <a:r>
              <a:rPr sz="1400" spc="-114" dirty="0">
                <a:latin typeface="Lucida Sans Unicode"/>
                <a:cs typeface="Lucida Sans Unicode"/>
              </a:rPr>
              <a:t>о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50" dirty="0">
                <a:latin typeface="Lucida Sans Unicode"/>
                <a:cs typeface="Lucida Sans Unicode"/>
              </a:rPr>
              <a:t>н</a:t>
            </a:r>
            <a:r>
              <a:rPr sz="1400" spc="-55" dirty="0">
                <a:latin typeface="Lucida Sans Unicode"/>
                <a:cs typeface="Lucida Sans Unicode"/>
              </a:rPr>
              <a:t>а</a:t>
            </a:r>
            <a:r>
              <a:rPr sz="1400" spc="-25" dirty="0">
                <a:latin typeface="Lucida Sans Unicode"/>
                <a:cs typeface="Lucida Sans Unicode"/>
              </a:rPr>
              <a:t>с</a:t>
            </a:r>
            <a:r>
              <a:rPr sz="1400" spc="-15" dirty="0">
                <a:latin typeface="Lucida Sans Unicode"/>
                <a:cs typeface="Lucida Sans Unicode"/>
              </a:rPr>
              <a:t>ел</a:t>
            </a:r>
            <a:r>
              <a:rPr sz="1400" spc="-25" dirty="0">
                <a:latin typeface="Lucida Sans Unicode"/>
                <a:cs typeface="Lucida Sans Unicode"/>
              </a:rPr>
              <a:t>е</a:t>
            </a:r>
            <a:r>
              <a:rPr sz="1400" spc="-50" dirty="0">
                <a:latin typeface="Lucida Sans Unicode"/>
                <a:cs typeface="Lucida Sans Unicode"/>
              </a:rPr>
              <a:t>ния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65" dirty="0">
                <a:latin typeface="Lucida Sans Unicode"/>
                <a:cs typeface="Lucida Sans Unicode"/>
              </a:rPr>
              <a:t>ра</a:t>
            </a:r>
            <a:r>
              <a:rPr sz="1400" spc="-80" dirty="0">
                <a:latin typeface="Lucida Sans Unicode"/>
                <a:cs typeface="Lucida Sans Unicode"/>
              </a:rPr>
              <a:t>й</a:t>
            </a:r>
            <a:r>
              <a:rPr sz="1400" spc="-65" dirty="0">
                <a:latin typeface="Lucida Sans Unicode"/>
                <a:cs typeface="Lucida Sans Unicode"/>
              </a:rPr>
              <a:t>он</a:t>
            </a:r>
            <a:r>
              <a:rPr sz="1400" spc="-55" dirty="0">
                <a:latin typeface="Lucida Sans Unicode"/>
                <a:cs typeface="Lucida Sans Unicode"/>
              </a:rPr>
              <a:t>а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-10" dirty="0">
                <a:latin typeface="Lucida Sans Unicode"/>
                <a:cs typeface="Lucida Sans Unicode"/>
              </a:rPr>
              <a:t>з</a:t>
            </a:r>
            <a:r>
              <a:rPr sz="1400" spc="-25" dirty="0">
                <a:latin typeface="Lucida Sans Unicode"/>
                <a:cs typeface="Lucida Sans Unicode"/>
              </a:rPr>
              <a:t>анята</a:t>
            </a:r>
            <a:r>
              <a:rPr sz="1400" dirty="0">
                <a:latin typeface="Lucida Sans Unicode"/>
                <a:cs typeface="Lucida Sans Unicode"/>
              </a:rPr>
              <a:t>	</a:t>
            </a:r>
            <a:r>
              <a:rPr sz="1400" spc="10" dirty="0">
                <a:latin typeface="Lucida Sans Unicode"/>
                <a:cs typeface="Lucida Sans Unicode"/>
              </a:rPr>
              <a:t>в</a:t>
            </a:r>
            <a:endParaRPr sz="1400" dirty="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20" dirty="0">
                <a:latin typeface="Lucida Sans Unicode"/>
                <a:cs typeface="Lucida Sans Unicode"/>
              </a:rPr>
              <a:t>с</a:t>
            </a:r>
            <a:r>
              <a:rPr sz="1400" spc="-70" dirty="0">
                <a:latin typeface="Lucida Sans Unicode"/>
                <a:cs typeface="Lucida Sans Unicode"/>
              </a:rPr>
              <a:t>оциальны</a:t>
            </a:r>
            <a:r>
              <a:rPr sz="1400" spc="-65" dirty="0">
                <a:latin typeface="Lucida Sans Unicode"/>
                <a:cs typeface="Lucida Sans Unicode"/>
              </a:rPr>
              <a:t>х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45" dirty="0">
                <a:latin typeface="Lucida Sans Unicode"/>
                <a:cs typeface="Lucida Sans Unicode"/>
              </a:rPr>
              <a:t>ра</a:t>
            </a:r>
            <a:r>
              <a:rPr sz="1400" spc="-35" dirty="0">
                <a:latin typeface="Lucida Sans Unicode"/>
                <a:cs typeface="Lucida Sans Unicode"/>
              </a:rPr>
              <a:t>с</a:t>
            </a:r>
            <a:r>
              <a:rPr sz="1400" spc="-45" dirty="0">
                <a:latin typeface="Lucida Sans Unicode"/>
                <a:cs typeface="Lucida Sans Unicode"/>
              </a:rPr>
              <a:t>лях</a:t>
            </a:r>
            <a:r>
              <a:rPr sz="1400" spc="-90" dirty="0">
                <a:latin typeface="Lucida Sans Unicode"/>
                <a:cs typeface="Lucida Sans Unicode"/>
              </a:rPr>
              <a:t> бюд</a:t>
            </a:r>
            <a:r>
              <a:rPr sz="1400" spc="-95" dirty="0">
                <a:latin typeface="Lucida Sans Unicode"/>
                <a:cs typeface="Lucida Sans Unicode"/>
              </a:rPr>
              <a:t>ж</a:t>
            </a:r>
            <a:r>
              <a:rPr sz="1400" spc="-35" dirty="0">
                <a:latin typeface="Lucida Sans Unicode"/>
                <a:cs typeface="Lucida Sans Unicode"/>
              </a:rPr>
              <a:t>е</a:t>
            </a:r>
            <a:r>
              <a:rPr sz="1400" spc="-25" dirty="0">
                <a:latin typeface="Lucida Sans Unicode"/>
                <a:cs typeface="Lucida Sans Unicode"/>
              </a:rPr>
              <a:t>т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90" dirty="0">
                <a:latin typeface="Lucida Sans Unicode"/>
                <a:cs typeface="Lucida Sans Unicode"/>
              </a:rPr>
              <a:t>ой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фер</a:t>
            </a:r>
            <a:r>
              <a:rPr sz="1400" spc="-10" dirty="0">
                <a:latin typeface="Lucida Sans Unicode"/>
                <a:cs typeface="Lucida Sans Unicode"/>
              </a:rPr>
              <a:t>ы</a:t>
            </a:r>
            <a:r>
              <a:rPr sz="1400" spc="-55" dirty="0">
                <a:latin typeface="Lucida Sans Unicode"/>
                <a:cs typeface="Lucida Sans Unicode"/>
              </a:rPr>
              <a:t>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buClr>
                <a:srgbClr val="FD8537"/>
              </a:buClr>
              <a:buFont typeface="Wingdings"/>
              <a:buChar char=""/>
              <a:tabLst>
                <a:tab pos="461009" algn="l"/>
              </a:tabLst>
            </a:pPr>
            <a:r>
              <a:rPr sz="1400" spc="-35" dirty="0">
                <a:latin typeface="Lucida Sans Unicode"/>
                <a:cs typeface="Lucida Sans Unicode"/>
              </a:rPr>
              <a:t>Для </a:t>
            </a:r>
            <a:r>
              <a:rPr sz="1400" spc="-50" dirty="0">
                <a:latin typeface="Lucida Sans Unicode"/>
                <a:cs typeface="Lucida Sans Unicode"/>
              </a:rPr>
              <a:t>повышения уровня </a:t>
            </a:r>
            <a:r>
              <a:rPr sz="1400" spc="-80" dirty="0">
                <a:latin typeface="Lucida Sans Unicode"/>
                <a:cs typeface="Lucida Sans Unicode"/>
              </a:rPr>
              <a:t>конкурентоспособности </a:t>
            </a:r>
            <a:r>
              <a:rPr sz="1400" spc="-90" dirty="0">
                <a:latin typeface="Lucida Sans Unicode"/>
                <a:cs typeface="Lucida Sans Unicode"/>
              </a:rPr>
              <a:t>экономики, </a:t>
            </a:r>
            <a:r>
              <a:rPr sz="1400" spc="-35" dirty="0">
                <a:latin typeface="Lucida Sans Unicode"/>
                <a:cs typeface="Lucida Sans Unicode"/>
              </a:rPr>
              <a:t>улучшения </a:t>
            </a:r>
            <a:r>
              <a:rPr sz="1400" spc="-45" dirty="0">
                <a:latin typeface="Lucida Sans Unicode"/>
                <a:cs typeface="Lucida Sans Unicode"/>
              </a:rPr>
              <a:t>состояния 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социальной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сферы,</a:t>
            </a:r>
            <a:r>
              <a:rPr sz="1400" spc="-30" dirty="0">
                <a:latin typeface="Lucida Sans Unicode"/>
                <a:cs typeface="Lucida Sans Unicode"/>
              </a:rPr>
              <a:t> качества</a:t>
            </a:r>
            <a:r>
              <a:rPr sz="1400" spc="-2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среды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проживания</a:t>
            </a:r>
            <a:r>
              <a:rPr sz="1400" spc="31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60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экологической</a:t>
            </a:r>
            <a:r>
              <a:rPr sz="1400" spc="30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обстановки 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требуется</a:t>
            </a:r>
            <a:r>
              <a:rPr sz="1400" spc="-3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привлечение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в</a:t>
            </a:r>
            <a:r>
              <a:rPr sz="1400" spc="1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муниципалитет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инвестиций,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снижение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зависимости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от 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бюджетной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сферы. </a:t>
            </a:r>
            <a:r>
              <a:rPr sz="1400" spc="130" dirty="0">
                <a:latin typeface="Lucida Sans Unicode"/>
                <a:cs typeface="Lucida Sans Unicode"/>
              </a:rPr>
              <a:t>В </a:t>
            </a:r>
            <a:r>
              <a:rPr sz="1400" spc="-75" dirty="0">
                <a:latin typeface="Lucida Sans Unicode"/>
                <a:cs typeface="Lucida Sans Unicode"/>
              </a:rPr>
              <a:t>муниципальном </a:t>
            </a:r>
            <a:r>
              <a:rPr sz="1400" spc="-70" dirty="0">
                <a:latin typeface="Lucida Sans Unicode"/>
                <a:cs typeface="Lucida Sans Unicode"/>
              </a:rPr>
              <a:t>районе </a:t>
            </a:r>
            <a:r>
              <a:rPr sz="1400" spc="-75" dirty="0">
                <a:latin typeface="Lucida Sans Unicode"/>
                <a:cs typeface="Lucida Sans Unicode"/>
              </a:rPr>
              <a:t>должны </a:t>
            </a:r>
            <a:r>
              <a:rPr sz="1400" spc="-30" dirty="0">
                <a:latin typeface="Lucida Sans Unicode"/>
                <a:cs typeface="Lucida Sans Unicode"/>
              </a:rPr>
              <a:t>создаваться </a:t>
            </a:r>
            <a:r>
              <a:rPr sz="1400" spc="-45" dirty="0">
                <a:latin typeface="Lucida Sans Unicode"/>
                <a:cs typeface="Lucida Sans Unicode"/>
              </a:rPr>
              <a:t>новые </a:t>
            </a:r>
            <a:r>
              <a:rPr sz="1400" spc="-70" dirty="0">
                <a:latin typeface="Lucida Sans Unicode"/>
                <a:cs typeface="Lucida Sans Unicode"/>
              </a:rPr>
              <a:t>предприятия, 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учреждения </a:t>
            </a:r>
            <a:r>
              <a:rPr sz="1400" spc="-65" dirty="0">
                <a:latin typeface="Lucida Sans Unicode"/>
                <a:cs typeface="Lucida Sans Unicode"/>
              </a:rPr>
              <a:t>социальной </a:t>
            </a:r>
            <a:r>
              <a:rPr sz="1400" spc="-35" dirty="0">
                <a:latin typeface="Lucida Sans Unicode"/>
                <a:cs typeface="Lucida Sans Unicode"/>
              </a:rPr>
              <a:t>сферы, </a:t>
            </a:r>
            <a:r>
              <a:rPr sz="1400" spc="-40" dirty="0">
                <a:latin typeface="Lucida Sans Unicode"/>
                <a:cs typeface="Lucida Sans Unicode"/>
              </a:rPr>
              <a:t>объекты</a:t>
            </a:r>
            <a:r>
              <a:rPr sz="1400" spc="76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жилого</a:t>
            </a:r>
            <a:r>
              <a:rPr sz="1400" spc="61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фонда,</a:t>
            </a:r>
            <a:r>
              <a:rPr sz="1400" spc="310" dirty="0">
                <a:latin typeface="Lucida Sans Unicode"/>
                <a:cs typeface="Lucida Sans Unicode"/>
              </a:rPr>
              <a:t>  </a:t>
            </a:r>
            <a:r>
              <a:rPr sz="1400" spc="-85" dirty="0">
                <a:latin typeface="Lucida Sans Unicode"/>
                <a:cs typeface="Lucida Sans Unicode"/>
              </a:rPr>
              <a:t>инженерно-энергетической 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транспортной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инфраструктуры,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5" dirty="0">
                <a:latin typeface="Lucida Sans Unicode"/>
                <a:cs typeface="Lucida Sans Unicode"/>
              </a:rPr>
              <a:t>а</a:t>
            </a:r>
            <a:r>
              <a:rPr sz="1400" spc="10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также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осуществляться</a:t>
            </a:r>
            <a:r>
              <a:rPr sz="1400" spc="-2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модернизация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уже 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существующих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предприятий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объектов.</a:t>
            </a:r>
            <a:endParaRPr sz="1400" dirty="0">
              <a:latin typeface="Lucida Sans Unicode"/>
              <a:cs typeface="Lucida Sans Unicode"/>
            </a:endParaRPr>
          </a:p>
          <a:p>
            <a:pPr marL="12700" marR="5080" algn="just">
              <a:lnSpc>
                <a:spcPct val="100000"/>
              </a:lnSpc>
              <a:buClr>
                <a:srgbClr val="FD8537"/>
              </a:buClr>
              <a:buFont typeface="Wingdings"/>
              <a:buChar char=""/>
              <a:tabLst>
                <a:tab pos="461009" algn="l"/>
              </a:tabLst>
            </a:pPr>
            <a:r>
              <a:rPr sz="1400" spc="-75" dirty="0">
                <a:latin typeface="Lucida Sans Unicode"/>
                <a:cs typeface="Lucida Sans Unicode"/>
              </a:rPr>
              <a:t>При </a:t>
            </a:r>
            <a:r>
              <a:rPr sz="1400" spc="-60" dirty="0">
                <a:latin typeface="Lucida Sans Unicode"/>
                <a:cs typeface="Lucida Sans Unicode"/>
              </a:rPr>
              <a:t>привлечении </a:t>
            </a:r>
            <a:r>
              <a:rPr sz="1400" spc="-70" dirty="0">
                <a:latin typeface="Lucida Sans Unicode"/>
                <a:cs typeface="Lucida Sans Unicode"/>
              </a:rPr>
              <a:t>инвестиций </a:t>
            </a:r>
            <a:r>
              <a:rPr sz="1400" spc="-60" dirty="0">
                <a:latin typeface="Lucida Sans Unicode"/>
                <a:cs typeface="Lucida Sans Unicode"/>
              </a:rPr>
              <a:t>целесообразно </a:t>
            </a:r>
            <a:r>
              <a:rPr sz="1400" spc="-35" dirty="0">
                <a:latin typeface="Lucida Sans Unicode"/>
                <a:cs typeface="Lucida Sans Unicode"/>
              </a:rPr>
              <a:t>делать </a:t>
            </a:r>
            <a:r>
              <a:rPr sz="1400" spc="-45" dirty="0">
                <a:latin typeface="Lucida Sans Unicode"/>
                <a:cs typeface="Lucida Sans Unicode"/>
              </a:rPr>
              <a:t>ставку, </a:t>
            </a:r>
            <a:r>
              <a:rPr sz="1400" spc="-95" dirty="0">
                <a:latin typeface="Lucida Sans Unicode"/>
                <a:cs typeface="Lucida Sans Unicode"/>
              </a:rPr>
              <a:t>как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на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развитие </a:t>
            </a:r>
            <a:r>
              <a:rPr sz="1400" spc="-40" dirty="0">
                <a:latin typeface="Lucida Sans Unicode"/>
                <a:cs typeface="Lucida Sans Unicode"/>
              </a:rPr>
              <a:t>уже </a:t>
            </a:r>
            <a:r>
              <a:rPr sz="1400" spc="-3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существующих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предприятий,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так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на</a:t>
            </a:r>
            <a:r>
              <a:rPr sz="1400" spc="-4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создание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новых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инновационных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 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высокотехнологичных</a:t>
            </a:r>
            <a:r>
              <a:rPr sz="1400" spc="-114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производств.</a:t>
            </a:r>
            <a:endParaRPr sz="1400" dirty="0">
              <a:latin typeface="Lucida Sans Unicode"/>
              <a:cs typeface="Lucida Sans Unicod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39915" y="333629"/>
            <a:ext cx="7691120" cy="871219"/>
            <a:chOff x="439915" y="333629"/>
            <a:chExt cx="7691120" cy="871219"/>
          </a:xfrm>
        </p:grpSpPr>
        <p:pic>
          <p:nvPicPr>
            <p:cNvPr id="4" name="object 4"/>
            <p:cNvPicPr/>
            <p:nvPr/>
          </p:nvPicPr>
          <p:blipFill>
            <a:blip r:embed="rId2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39915" y="333629"/>
              <a:ext cx="7690751" cy="38341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91375" y="787908"/>
              <a:ext cx="7187831" cy="41681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48283" y="0"/>
            <a:ext cx="8001000" cy="6867525"/>
            <a:chOff x="1148283" y="0"/>
            <a:chExt cx="8001000" cy="6867525"/>
          </a:xfrm>
        </p:grpSpPr>
        <p:pic>
          <p:nvPicPr>
            <p:cNvPr id="3" name="object 3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93063" y="331470"/>
              <a:ext cx="5840831" cy="3855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48283" y="808227"/>
              <a:ext cx="5894501" cy="39649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2437" y="1438401"/>
            <a:ext cx="776414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5"/>
              </a:spcBef>
            </a:pPr>
            <a:r>
              <a:rPr sz="1400" spc="-30" dirty="0">
                <a:latin typeface="Lucida Sans Unicode"/>
                <a:cs typeface="Lucida Sans Unicode"/>
              </a:rPr>
              <a:t>Внутренняя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политика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в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районе </a:t>
            </a:r>
            <a:r>
              <a:rPr sz="1400" spc="-50" dirty="0">
                <a:latin typeface="Lucida Sans Unicode"/>
                <a:cs typeface="Lucida Sans Unicode"/>
              </a:rPr>
              <a:t>будет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направлена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на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создание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условий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для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комфортного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проживания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обеспечения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высокого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уровня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25" dirty="0">
                <a:latin typeface="Lucida Sans Unicode"/>
                <a:cs typeface="Lucida Sans Unicode"/>
              </a:rPr>
              <a:t>качества</a:t>
            </a:r>
            <a:r>
              <a:rPr sz="1400" spc="-85" dirty="0">
                <a:latin typeface="Lucida Sans Unicode"/>
                <a:cs typeface="Lucida Sans Unicode"/>
              </a:rPr>
              <a:t> жизни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населения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района.</a:t>
            </a:r>
            <a:endParaRPr sz="1400">
              <a:latin typeface="Lucida Sans Unicode"/>
              <a:cs typeface="Lucida Sans Unicode"/>
            </a:endParaRPr>
          </a:p>
          <a:p>
            <a:pPr marL="367665">
              <a:lnSpc>
                <a:spcPct val="100000"/>
              </a:lnSpc>
            </a:pPr>
            <a:r>
              <a:rPr sz="1400" spc="-25" dirty="0">
                <a:latin typeface="Lucida Sans Unicode"/>
                <a:cs typeface="Lucida Sans Unicode"/>
              </a:rPr>
              <a:t>Район</a:t>
            </a:r>
            <a:r>
              <a:rPr sz="1400" spc="-7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имеет</a:t>
            </a:r>
            <a:r>
              <a:rPr sz="1400" spc="-65" dirty="0">
                <a:latin typeface="Lucida Sans Unicode"/>
                <a:cs typeface="Lucida Sans Unicode"/>
              </a:rPr>
              <a:t> ряд</a:t>
            </a:r>
            <a:r>
              <a:rPr sz="1400" spc="-6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устойчивых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конкурентных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преимуществ: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55" dirty="0">
                <a:latin typeface="Lucida Sans Unicode"/>
                <a:cs typeface="Lucida Sans Unicode"/>
              </a:rPr>
              <a:t>Выгодное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географическое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положение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(близкое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расположение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относительно</a:t>
            </a:r>
            <a:r>
              <a:rPr sz="1400" spc="31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краевого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95" dirty="0">
                <a:latin typeface="Lucida Sans Unicode"/>
                <a:cs typeface="Lucida Sans Unicode"/>
              </a:rPr>
              <a:t>и</a:t>
            </a:r>
            <a:endParaRPr sz="14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1400" spc="-90" dirty="0">
                <a:latin typeface="Lucida Sans Unicode"/>
                <a:cs typeface="Lucida Sans Unicode"/>
              </a:rPr>
              <a:t>регио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30" dirty="0">
                <a:latin typeface="Lucida Sans Unicode"/>
                <a:cs typeface="Lucida Sans Unicode"/>
              </a:rPr>
              <a:t>аль</a:t>
            </a:r>
            <a:r>
              <a:rPr sz="1400" spc="-25" dirty="0">
                <a:latin typeface="Lucida Sans Unicode"/>
                <a:cs typeface="Lucida Sans Unicode"/>
              </a:rPr>
              <a:t>н</a:t>
            </a:r>
            <a:r>
              <a:rPr sz="1400" spc="-110" dirty="0">
                <a:latin typeface="Lucida Sans Unicode"/>
                <a:cs typeface="Lucida Sans Unicode"/>
              </a:rPr>
              <a:t>ог</a:t>
            </a:r>
            <a:r>
              <a:rPr sz="1400" spc="-114" dirty="0">
                <a:latin typeface="Lucida Sans Unicode"/>
                <a:cs typeface="Lucida Sans Unicode"/>
              </a:rPr>
              <a:t>о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це</a:t>
            </a:r>
            <a:r>
              <a:rPr sz="1400" spc="-80" dirty="0">
                <a:latin typeface="Lucida Sans Unicode"/>
                <a:cs typeface="Lucida Sans Unicode"/>
              </a:rPr>
              <a:t>н</a:t>
            </a:r>
            <a:r>
              <a:rPr sz="1400" spc="-50" dirty="0">
                <a:latin typeface="Lucida Sans Unicode"/>
                <a:cs typeface="Lucida Sans Unicode"/>
              </a:rPr>
              <a:t>тров);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10" dirty="0">
                <a:latin typeface="Lucida Sans Unicode"/>
                <a:cs typeface="Lucida Sans Unicode"/>
              </a:rPr>
              <a:t>З</a:t>
            </a:r>
            <a:r>
              <a:rPr sz="1400" spc="-5" dirty="0">
                <a:latin typeface="Lucida Sans Unicode"/>
                <a:cs typeface="Lucida Sans Unicode"/>
              </a:rPr>
              <a:t>н</a:t>
            </a:r>
            <a:r>
              <a:rPr sz="1400" spc="5" dirty="0">
                <a:latin typeface="Lucida Sans Unicode"/>
                <a:cs typeface="Lucida Sans Unicode"/>
              </a:rPr>
              <a:t>а</a:t>
            </a:r>
            <a:r>
              <a:rPr sz="1400" dirty="0">
                <a:latin typeface="Lucida Sans Unicode"/>
                <a:cs typeface="Lucida Sans Unicode"/>
              </a:rPr>
              <a:t>ч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50" dirty="0">
                <a:latin typeface="Lucida Sans Unicode"/>
                <a:cs typeface="Lucida Sans Unicode"/>
              </a:rPr>
              <a:t>т</a:t>
            </a:r>
            <a:r>
              <a:rPr sz="1400" spc="-30" dirty="0">
                <a:latin typeface="Lucida Sans Unicode"/>
                <a:cs typeface="Lucida Sans Unicode"/>
              </a:rPr>
              <a:t>ельн</a:t>
            </a:r>
            <a:r>
              <a:rPr sz="1400" spc="-50" dirty="0">
                <a:latin typeface="Lucida Sans Unicode"/>
                <a:cs typeface="Lucida Sans Unicode"/>
              </a:rPr>
              <a:t>ый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п</a:t>
            </a:r>
            <a:r>
              <a:rPr sz="1400" spc="-105" dirty="0">
                <a:latin typeface="Lucida Sans Unicode"/>
                <a:cs typeface="Lucida Sans Unicode"/>
              </a:rPr>
              <a:t>р</a:t>
            </a:r>
            <a:r>
              <a:rPr sz="1400" spc="-110" dirty="0">
                <a:latin typeface="Lucida Sans Unicode"/>
                <a:cs typeface="Lucida Sans Unicode"/>
              </a:rPr>
              <a:t>и</a:t>
            </a:r>
            <a:r>
              <a:rPr sz="1400" spc="-90" dirty="0">
                <a:latin typeface="Lucida Sans Unicode"/>
                <a:cs typeface="Lucida Sans Unicode"/>
              </a:rPr>
              <a:t>родны</a:t>
            </a:r>
            <a:r>
              <a:rPr sz="1400" spc="-85" dirty="0">
                <a:latin typeface="Lucida Sans Unicode"/>
                <a:cs typeface="Lucida Sans Unicode"/>
              </a:rPr>
              <a:t>й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п</a:t>
            </a:r>
            <a:r>
              <a:rPr sz="1400" spc="-80" dirty="0">
                <a:latin typeface="Lucida Sans Unicode"/>
                <a:cs typeface="Lucida Sans Unicode"/>
              </a:rPr>
              <a:t>о</a:t>
            </a:r>
            <a:r>
              <a:rPr sz="1400" spc="-60" dirty="0">
                <a:latin typeface="Lucida Sans Unicode"/>
                <a:cs typeface="Lucida Sans Unicode"/>
              </a:rPr>
              <a:t>т</a:t>
            </a:r>
            <a:r>
              <a:rPr sz="1400" spc="-55" dirty="0">
                <a:latin typeface="Lucida Sans Unicode"/>
                <a:cs typeface="Lucida Sans Unicode"/>
              </a:rPr>
              <a:t>ен</a:t>
            </a:r>
            <a:r>
              <a:rPr sz="1400" spc="-65" dirty="0">
                <a:latin typeface="Lucida Sans Unicode"/>
                <a:cs typeface="Lucida Sans Unicode"/>
              </a:rPr>
              <a:t>циал:</a:t>
            </a:r>
            <a:endParaRPr sz="1400">
              <a:latin typeface="Lucida Sans Unicode"/>
              <a:cs typeface="Lucida Sans Unicode"/>
            </a:endParaRPr>
          </a:p>
          <a:p>
            <a:pPr marL="297180" lvl="1" indent="-107314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1400" spc="-45" dirty="0">
                <a:latin typeface="Lucida Sans Unicode"/>
                <a:cs typeface="Lucida Sans Unicode"/>
              </a:rPr>
              <a:t>наличие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обширных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земельных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ресурсов;</a:t>
            </a:r>
            <a:endParaRPr sz="1400">
              <a:latin typeface="Lucida Sans Unicode"/>
              <a:cs typeface="Lucida Sans Unicode"/>
            </a:endParaRPr>
          </a:p>
          <a:p>
            <a:pPr marL="297180" lvl="1" indent="-107314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30" dirty="0">
                <a:latin typeface="Lucida Sans Unicode"/>
                <a:cs typeface="Lucida Sans Unicode"/>
              </a:rPr>
              <a:t>али</a:t>
            </a:r>
            <a:r>
              <a:rPr sz="1400" spc="-35" dirty="0">
                <a:latin typeface="Lucida Sans Unicode"/>
                <a:cs typeface="Lucida Sans Unicode"/>
              </a:rPr>
              <a:t>ч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dirty="0">
                <a:latin typeface="Lucida Sans Unicode"/>
                <a:cs typeface="Lucida Sans Unicode"/>
              </a:rPr>
              <a:t>е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30" dirty="0">
                <a:latin typeface="Lucida Sans Unicode"/>
                <a:cs typeface="Lucida Sans Unicode"/>
              </a:rPr>
              <a:t>з</a:t>
            </a:r>
            <a:r>
              <a:rPr sz="1400" spc="-60" dirty="0">
                <a:latin typeface="Lucida Sans Unicode"/>
                <a:cs typeface="Lucida Sans Unicode"/>
              </a:rPr>
              <a:t>а</a:t>
            </a:r>
            <a:r>
              <a:rPr sz="1400" spc="-70" dirty="0">
                <a:latin typeface="Lucida Sans Unicode"/>
                <a:cs typeface="Lucida Sans Unicode"/>
              </a:rPr>
              <a:t>п</a:t>
            </a:r>
            <a:r>
              <a:rPr sz="1400" spc="-10" dirty="0">
                <a:latin typeface="Lucida Sans Unicode"/>
                <a:cs typeface="Lucida Sans Unicode"/>
              </a:rPr>
              <a:t>а</a:t>
            </a:r>
            <a:r>
              <a:rPr sz="1400" spc="-5" dirty="0">
                <a:latin typeface="Lucida Sans Unicode"/>
                <a:cs typeface="Lucida Sans Unicode"/>
              </a:rPr>
              <a:t>с</a:t>
            </a:r>
            <a:r>
              <a:rPr sz="1400" spc="-45" dirty="0">
                <a:latin typeface="Lucida Sans Unicode"/>
                <a:cs typeface="Lucida Sans Unicode"/>
              </a:rPr>
              <a:t>о</a:t>
            </a:r>
            <a:r>
              <a:rPr sz="1400" spc="-35" dirty="0">
                <a:latin typeface="Lucida Sans Unicode"/>
                <a:cs typeface="Lucida Sans Unicode"/>
              </a:rPr>
              <a:t>в</a:t>
            </a:r>
            <a:r>
              <a:rPr sz="1400" spc="-90" dirty="0">
                <a:latin typeface="Lucida Sans Unicode"/>
                <a:cs typeface="Lucida Sans Unicode"/>
              </a:rPr>
              <a:t> гл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30" dirty="0">
                <a:latin typeface="Lucida Sans Unicode"/>
                <a:cs typeface="Lucida Sans Unicode"/>
              </a:rPr>
              <a:t>ы,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130" dirty="0">
                <a:latin typeface="Lucida Sans Unicode"/>
                <a:cs typeface="Lucida Sans Unicode"/>
              </a:rPr>
              <a:t>п</a:t>
            </a:r>
            <a:r>
              <a:rPr sz="1400" spc="-15" dirty="0">
                <a:latin typeface="Lucida Sans Unicode"/>
                <a:cs typeface="Lucida Sans Unicode"/>
              </a:rPr>
              <a:t>е</a:t>
            </a:r>
            <a:r>
              <a:rPr sz="1400" spc="-10" dirty="0">
                <a:latin typeface="Lucida Sans Unicode"/>
                <a:cs typeface="Lucida Sans Unicode"/>
              </a:rPr>
              <a:t>с</a:t>
            </a:r>
            <a:r>
              <a:rPr sz="1400" spc="-65" dirty="0">
                <a:latin typeface="Lucida Sans Unicode"/>
                <a:cs typeface="Lucida Sans Unicode"/>
              </a:rPr>
              <a:t>ка;</a:t>
            </a:r>
            <a:endParaRPr sz="1400">
              <a:latin typeface="Lucida Sans Unicode"/>
              <a:cs typeface="Lucida Sans Unicode"/>
            </a:endParaRPr>
          </a:p>
          <a:p>
            <a:pPr marL="297180" lvl="1" indent="-107314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1400" spc="-15" dirty="0">
                <a:latin typeface="Lucida Sans Unicode"/>
                <a:cs typeface="Lucida Sans Unicode"/>
              </a:rPr>
              <a:t>ле</a:t>
            </a:r>
            <a:r>
              <a:rPr sz="1400" spc="-10" dirty="0">
                <a:latin typeface="Lucida Sans Unicode"/>
                <a:cs typeface="Lucida Sans Unicode"/>
              </a:rPr>
              <a:t>с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5" dirty="0">
                <a:latin typeface="Lucida Sans Unicode"/>
                <a:cs typeface="Lucida Sans Unicode"/>
              </a:rPr>
              <a:t>ые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ре</a:t>
            </a:r>
            <a:r>
              <a:rPr sz="1400" spc="-35" dirty="0">
                <a:latin typeface="Lucida Sans Unicode"/>
                <a:cs typeface="Lucida Sans Unicode"/>
              </a:rPr>
              <a:t>су</a:t>
            </a:r>
            <a:r>
              <a:rPr sz="1400" spc="-70" dirty="0">
                <a:latin typeface="Lucida Sans Unicode"/>
                <a:cs typeface="Lucida Sans Unicode"/>
              </a:rPr>
              <a:t>р</a:t>
            </a:r>
            <a:r>
              <a:rPr sz="1400" spc="-55" dirty="0">
                <a:latin typeface="Lucida Sans Unicode"/>
                <a:cs typeface="Lucida Sans Unicode"/>
              </a:rPr>
              <a:t>с</a:t>
            </a:r>
            <a:r>
              <a:rPr sz="1400" spc="-30" dirty="0">
                <a:latin typeface="Lucida Sans Unicode"/>
                <a:cs typeface="Lucida Sans Unicode"/>
              </a:rPr>
              <a:t>ы;</a:t>
            </a:r>
            <a:endParaRPr sz="1400">
              <a:latin typeface="Lucida Sans Unicode"/>
              <a:cs typeface="Lucida Sans Unicode"/>
            </a:endParaRPr>
          </a:p>
          <a:p>
            <a:pPr marL="297180" lvl="1" indent="-107314">
              <a:lnSpc>
                <a:spcPct val="100000"/>
              </a:lnSpc>
              <a:buChar char="-"/>
              <a:tabLst>
                <a:tab pos="297815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во</a:t>
            </a:r>
            <a:r>
              <a:rPr sz="1400" spc="-80" dirty="0">
                <a:latin typeface="Lucida Sans Unicode"/>
                <a:cs typeface="Lucida Sans Unicode"/>
              </a:rPr>
              <a:t>д</a:t>
            </a:r>
            <a:r>
              <a:rPr sz="1400" spc="-105" dirty="0">
                <a:latin typeface="Lucida Sans Unicode"/>
                <a:cs typeface="Lucida Sans Unicode"/>
              </a:rPr>
              <a:t>н</a:t>
            </a:r>
            <a:r>
              <a:rPr sz="1400" spc="-5" dirty="0">
                <a:latin typeface="Lucida Sans Unicode"/>
                <a:cs typeface="Lucida Sans Unicode"/>
              </a:rPr>
              <a:t>ые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ре</a:t>
            </a:r>
            <a:r>
              <a:rPr sz="1400" spc="-35" dirty="0">
                <a:latin typeface="Lucida Sans Unicode"/>
                <a:cs typeface="Lucida Sans Unicode"/>
              </a:rPr>
              <a:t>су</a:t>
            </a:r>
            <a:r>
              <a:rPr sz="1400" spc="-70" dirty="0">
                <a:latin typeface="Lucida Sans Unicode"/>
                <a:cs typeface="Lucida Sans Unicode"/>
              </a:rPr>
              <a:t>р</a:t>
            </a:r>
            <a:r>
              <a:rPr sz="1400" spc="-55" dirty="0">
                <a:latin typeface="Lucida Sans Unicode"/>
                <a:cs typeface="Lucida Sans Unicode"/>
              </a:rPr>
              <a:t>с</a:t>
            </a:r>
            <a:r>
              <a:rPr sz="1400" spc="-10" dirty="0">
                <a:latin typeface="Lucida Sans Unicode"/>
                <a:cs typeface="Lucida Sans Unicode"/>
              </a:rPr>
              <a:t>ы</a:t>
            </a:r>
            <a:endParaRPr sz="1400">
              <a:latin typeface="Lucida Sans Unicode"/>
              <a:cs typeface="Lucida Sans Unicode"/>
            </a:endParaRPr>
          </a:p>
          <a:p>
            <a:pPr marL="12700" marR="21717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5" dirty="0">
                <a:latin typeface="Lucida Sans Unicode"/>
                <a:cs typeface="Lucida Sans Unicode"/>
              </a:rPr>
              <a:t>Развитая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транспортная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инфраструктура,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включающая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10" dirty="0">
                <a:latin typeface="Lucida Sans Unicode"/>
                <a:cs typeface="Lucida Sans Unicode"/>
              </a:rPr>
              <a:t>в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5" dirty="0">
                <a:latin typeface="Lucida Sans Unicode"/>
                <a:cs typeface="Lucida Sans Unicode"/>
              </a:rPr>
              <a:t>себя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автодорогу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регионального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0" dirty="0">
                <a:latin typeface="Lucida Sans Unicode"/>
                <a:cs typeface="Lucida Sans Unicode"/>
              </a:rPr>
              <a:t>значения,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железную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90" dirty="0">
                <a:latin typeface="Lucida Sans Unicode"/>
                <a:cs typeface="Lucida Sans Unicode"/>
              </a:rPr>
              <a:t>дорогу.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spcBef>
                <a:spcPts val="5"/>
              </a:spcBef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25" dirty="0">
                <a:latin typeface="Lucida Sans Unicode"/>
                <a:cs typeface="Lucida Sans Unicode"/>
              </a:rPr>
              <a:t>МО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находится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50" dirty="0">
                <a:latin typeface="Lucida Sans Unicode"/>
                <a:cs typeface="Lucida Sans Unicode"/>
              </a:rPr>
              <a:t>на</a:t>
            </a:r>
            <a:r>
              <a:rPr sz="1400" spc="-65" dirty="0">
                <a:latin typeface="Lucida Sans Unicode"/>
                <a:cs typeface="Lucida Sans Unicode"/>
              </a:rPr>
              <a:t> </a:t>
            </a:r>
            <a:r>
              <a:rPr sz="1400" spc="-55" dirty="0">
                <a:latin typeface="Lucida Sans Unicode"/>
                <a:cs typeface="Lucida Sans Unicode"/>
              </a:rPr>
              <a:t>пересечении</a:t>
            </a:r>
            <a:r>
              <a:rPr sz="1400" spc="-5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основных</a:t>
            </a:r>
            <a:r>
              <a:rPr sz="1400" spc="-9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транспортных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потоков.</a:t>
            </a:r>
            <a:endParaRPr sz="1400">
              <a:latin typeface="Lucida Sans Unicode"/>
              <a:cs typeface="Lucida Sans Unicode"/>
            </a:endParaRPr>
          </a:p>
          <a:p>
            <a:pPr marL="12700" marR="29718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35" dirty="0">
                <a:latin typeface="Lucida Sans Unicode"/>
                <a:cs typeface="Lucida Sans Unicode"/>
              </a:rPr>
              <a:t>Наличие </a:t>
            </a:r>
            <a:r>
              <a:rPr sz="1400" spc="-70" dirty="0">
                <a:latin typeface="Lucida Sans Unicode"/>
                <a:cs typeface="Lucida Sans Unicode"/>
              </a:rPr>
              <a:t>свободных </a:t>
            </a:r>
            <a:r>
              <a:rPr sz="1400" spc="-75" dirty="0">
                <a:latin typeface="Lucida Sans Unicode"/>
                <a:cs typeface="Lucida Sans Unicode"/>
              </a:rPr>
              <a:t>промышленных </a:t>
            </a:r>
            <a:r>
              <a:rPr sz="1400" spc="-70" dirty="0">
                <a:latin typeface="Lucida Sans Unicode"/>
                <a:cs typeface="Lucida Sans Unicode"/>
              </a:rPr>
              <a:t>площадей </a:t>
            </a:r>
            <a:r>
              <a:rPr sz="1400" spc="-20" dirty="0">
                <a:latin typeface="Lucida Sans Unicode"/>
                <a:cs typeface="Lucida Sans Unicode"/>
              </a:rPr>
              <a:t>с </a:t>
            </a:r>
            <a:r>
              <a:rPr sz="1400" spc="-60" dirty="0">
                <a:latin typeface="Lucida Sans Unicode"/>
                <a:cs typeface="Lucida Sans Unicode"/>
              </a:rPr>
              <a:t>развитой </a:t>
            </a:r>
            <a:r>
              <a:rPr sz="1400" spc="-55" dirty="0">
                <a:latin typeface="Lucida Sans Unicode"/>
                <a:cs typeface="Lucida Sans Unicode"/>
              </a:rPr>
              <a:t>системой </a:t>
            </a:r>
            <a:r>
              <a:rPr sz="1400" spc="-90" dirty="0">
                <a:latin typeface="Lucida Sans Unicode"/>
                <a:cs typeface="Lucida Sans Unicode"/>
              </a:rPr>
              <a:t>коммуникаций </a:t>
            </a:r>
            <a:r>
              <a:rPr sz="1400" spc="-35" dirty="0">
                <a:latin typeface="Lucida Sans Unicode"/>
                <a:cs typeface="Lucida Sans Unicode"/>
              </a:rPr>
              <a:t>для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развития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70" dirty="0">
                <a:latin typeface="Lucida Sans Unicode"/>
                <a:cs typeface="Lucida Sans Unicode"/>
              </a:rPr>
              <a:t>новых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производств.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40" dirty="0">
                <a:latin typeface="Lucida Sans Unicode"/>
                <a:cs typeface="Lucida Sans Unicode"/>
              </a:rPr>
              <a:t>Взаимодействие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20" dirty="0">
                <a:latin typeface="Lucida Sans Unicode"/>
                <a:cs typeface="Lucida Sans Unicode"/>
              </a:rPr>
              <a:t>с</a:t>
            </a:r>
            <a:r>
              <a:rPr sz="1400" spc="-5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Алтайским</a:t>
            </a:r>
            <a:r>
              <a:rPr sz="1400" spc="-70" dirty="0">
                <a:latin typeface="Lucida Sans Unicode"/>
                <a:cs typeface="Lucida Sans Unicode"/>
              </a:rPr>
              <a:t> гарантийным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75" dirty="0">
                <a:latin typeface="Lucida Sans Unicode"/>
                <a:cs typeface="Lucida Sans Unicode"/>
              </a:rPr>
              <a:t>фондом.</a:t>
            </a:r>
            <a:endParaRPr sz="1400">
              <a:latin typeface="Lucida Sans Unicode"/>
              <a:cs typeface="Lucida Sans Unicode"/>
            </a:endParaRPr>
          </a:p>
          <a:p>
            <a:pPr marL="12700" marR="137795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35" dirty="0">
                <a:latin typeface="Lucida Sans Unicode"/>
                <a:cs typeface="Lucida Sans Unicode"/>
              </a:rPr>
              <a:t>Отсутствие </a:t>
            </a:r>
            <a:r>
              <a:rPr sz="1400" spc="-70" dirty="0">
                <a:latin typeface="Lucida Sans Unicode"/>
                <a:cs typeface="Lucida Sans Unicode"/>
              </a:rPr>
              <a:t>административных </a:t>
            </a:r>
            <a:r>
              <a:rPr sz="1400" spc="-40" dirty="0">
                <a:latin typeface="Lucida Sans Unicode"/>
                <a:cs typeface="Lucida Sans Unicode"/>
              </a:rPr>
              <a:t>барьеров, </a:t>
            </a:r>
            <a:r>
              <a:rPr sz="1400" spc="-50" dirty="0">
                <a:latin typeface="Lucida Sans Unicode"/>
                <a:cs typeface="Lucida Sans Unicode"/>
              </a:rPr>
              <a:t>стремление </a:t>
            </a:r>
            <a:r>
              <a:rPr sz="1400" spc="-75" dirty="0">
                <a:latin typeface="Lucida Sans Unicode"/>
                <a:cs typeface="Lucida Sans Unicode"/>
              </a:rPr>
              <a:t>органов </a:t>
            </a:r>
            <a:r>
              <a:rPr sz="1400" spc="-70" dirty="0">
                <a:latin typeface="Lucida Sans Unicode"/>
                <a:cs typeface="Lucida Sans Unicode"/>
              </a:rPr>
              <a:t>местного </a:t>
            </a:r>
            <a:r>
              <a:rPr sz="1400" spc="-45" dirty="0">
                <a:latin typeface="Lucida Sans Unicode"/>
                <a:cs typeface="Lucida Sans Unicode"/>
              </a:rPr>
              <a:t>самоуправления </a:t>
            </a:r>
            <a:r>
              <a:rPr sz="1400" spc="-430" dirty="0">
                <a:latin typeface="Lucida Sans Unicode"/>
                <a:cs typeface="Lucida Sans Unicode"/>
              </a:rPr>
              <a:t> </a:t>
            </a:r>
            <a:r>
              <a:rPr sz="1400" spc="-80" dirty="0">
                <a:latin typeface="Lucida Sans Unicode"/>
                <a:cs typeface="Lucida Sans Unicode"/>
              </a:rPr>
              <a:t>муниципального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района</a:t>
            </a:r>
            <a:r>
              <a:rPr sz="1400" spc="-75" dirty="0">
                <a:latin typeface="Lucida Sans Unicode"/>
                <a:cs typeface="Lucida Sans Unicode"/>
              </a:rPr>
              <a:t> </a:t>
            </a:r>
            <a:r>
              <a:rPr sz="1400" spc="-140" dirty="0">
                <a:latin typeface="Lucida Sans Unicode"/>
                <a:cs typeface="Lucida Sans Unicode"/>
              </a:rPr>
              <a:t>к</a:t>
            </a:r>
            <a:r>
              <a:rPr sz="1400" spc="-65" dirty="0">
                <a:latin typeface="Lucida Sans Unicode"/>
                <a:cs typeface="Lucida Sans Unicode"/>
              </a:rPr>
              <a:t> экономическому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60" dirty="0">
                <a:latin typeface="Lucida Sans Unicode"/>
                <a:cs typeface="Lucida Sans Unicode"/>
              </a:rPr>
              <a:t>росту</a:t>
            </a:r>
            <a:r>
              <a:rPr sz="1400" spc="-95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района.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25" dirty="0">
                <a:latin typeface="Lucida Sans Unicode"/>
                <a:cs typeface="Lucida Sans Unicode"/>
              </a:rPr>
              <a:t>Н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30" dirty="0">
                <a:latin typeface="Lucida Sans Unicode"/>
                <a:cs typeface="Lucida Sans Unicode"/>
              </a:rPr>
              <a:t>з</a:t>
            </a:r>
            <a:r>
              <a:rPr sz="1400" spc="-110" dirty="0">
                <a:latin typeface="Lucida Sans Unicode"/>
                <a:cs typeface="Lucida Sans Unicode"/>
              </a:rPr>
              <a:t>к</a:t>
            </a:r>
            <a:r>
              <a:rPr sz="1400" spc="-135" dirty="0">
                <a:latin typeface="Lucida Sans Unicode"/>
                <a:cs typeface="Lucida Sans Unicode"/>
              </a:rPr>
              <a:t>и</a:t>
            </a:r>
            <a:r>
              <a:rPr sz="1400" spc="-95" dirty="0">
                <a:latin typeface="Lucida Sans Unicode"/>
                <a:cs typeface="Lucida Sans Unicode"/>
              </a:rPr>
              <a:t>й</a:t>
            </a:r>
            <a:r>
              <a:rPr sz="1400" spc="-45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у</a:t>
            </a:r>
            <a:r>
              <a:rPr sz="1400" spc="-50" dirty="0">
                <a:latin typeface="Lucida Sans Unicode"/>
                <a:cs typeface="Lucida Sans Unicode"/>
              </a:rPr>
              <a:t>ровен</a:t>
            </a:r>
            <a:r>
              <a:rPr sz="1400" spc="-40" dirty="0">
                <a:latin typeface="Lucida Sans Unicode"/>
                <a:cs typeface="Lucida Sans Unicode"/>
              </a:rPr>
              <a:t>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безрабо</a:t>
            </a:r>
            <a:r>
              <a:rPr sz="1400" spc="-30" dirty="0">
                <a:latin typeface="Lucida Sans Unicode"/>
                <a:cs typeface="Lucida Sans Unicode"/>
              </a:rPr>
              <a:t>т</a:t>
            </a:r>
            <a:r>
              <a:rPr sz="1400" spc="-100" dirty="0">
                <a:latin typeface="Lucida Sans Unicode"/>
                <a:cs typeface="Lucida Sans Unicode"/>
              </a:rPr>
              <a:t>и</a:t>
            </a:r>
            <a:r>
              <a:rPr sz="1400" spc="-75" dirty="0">
                <a:latin typeface="Lucida Sans Unicode"/>
                <a:cs typeface="Lucida Sans Unicode"/>
              </a:rPr>
              <a:t>ц</a:t>
            </a:r>
            <a:r>
              <a:rPr sz="1400" spc="-90" dirty="0">
                <a:latin typeface="Lucida Sans Unicode"/>
                <a:cs typeface="Lucida Sans Unicode"/>
              </a:rPr>
              <a:t>ы</a:t>
            </a:r>
            <a:r>
              <a:rPr sz="1400" spc="-55" dirty="0">
                <a:latin typeface="Lucida Sans Unicode"/>
                <a:cs typeface="Lucida Sans Unicode"/>
              </a:rPr>
              <a:t>.</a:t>
            </a:r>
            <a:endParaRPr sz="1400">
              <a:latin typeface="Lucida Sans Unicode"/>
              <a:cs typeface="Lucida Sans Unicode"/>
            </a:endParaRPr>
          </a:p>
          <a:p>
            <a:pPr marL="200025" indent="-187960">
              <a:lnSpc>
                <a:spcPct val="100000"/>
              </a:lnSpc>
              <a:buClr>
                <a:srgbClr val="FD8537"/>
              </a:buClr>
              <a:buFont typeface="Wingdings"/>
              <a:buChar char=""/>
              <a:tabLst>
                <a:tab pos="200660" algn="l"/>
              </a:tabLst>
            </a:pPr>
            <a:r>
              <a:rPr sz="1400" spc="-60" dirty="0">
                <a:latin typeface="Lucida Sans Unicode"/>
                <a:cs typeface="Lucida Sans Unicode"/>
              </a:rPr>
              <a:t>Достаточно</a:t>
            </a:r>
            <a:r>
              <a:rPr sz="1400" spc="-100" dirty="0">
                <a:latin typeface="Lucida Sans Unicode"/>
                <a:cs typeface="Lucida Sans Unicode"/>
              </a:rPr>
              <a:t> </a:t>
            </a:r>
            <a:r>
              <a:rPr sz="1400" spc="-65" dirty="0">
                <a:latin typeface="Lucida Sans Unicode"/>
                <a:cs typeface="Lucida Sans Unicode"/>
              </a:rPr>
              <a:t>высокий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уровень</a:t>
            </a:r>
            <a:r>
              <a:rPr sz="1400" spc="-85" dirty="0">
                <a:latin typeface="Lucida Sans Unicode"/>
                <a:cs typeface="Lucida Sans Unicode"/>
              </a:rPr>
              <a:t> </a:t>
            </a:r>
            <a:r>
              <a:rPr sz="1400" spc="-45" dirty="0">
                <a:latin typeface="Lucida Sans Unicode"/>
                <a:cs typeface="Lucida Sans Unicode"/>
              </a:rPr>
              <a:t>развития</a:t>
            </a:r>
            <a:r>
              <a:rPr sz="1400" spc="-80" dirty="0">
                <a:latin typeface="Lucida Sans Unicode"/>
                <a:cs typeface="Lucida Sans Unicode"/>
              </a:rPr>
              <a:t> </a:t>
            </a:r>
            <a:r>
              <a:rPr sz="1400" spc="-85" dirty="0">
                <a:latin typeface="Lucida Sans Unicode"/>
                <a:cs typeface="Lucida Sans Unicode"/>
              </a:rPr>
              <a:t>гражданского</a:t>
            </a:r>
            <a:r>
              <a:rPr sz="1400" spc="-110" dirty="0">
                <a:latin typeface="Lucida Sans Unicode"/>
                <a:cs typeface="Lucida Sans Unicode"/>
              </a:rPr>
              <a:t> </a:t>
            </a:r>
            <a:r>
              <a:rPr sz="1400" spc="-35" dirty="0">
                <a:latin typeface="Lucida Sans Unicode"/>
                <a:cs typeface="Lucida Sans Unicode"/>
              </a:rPr>
              <a:t>общества.</a:t>
            </a:r>
            <a:endParaRPr sz="14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57577" y="256286"/>
            <a:ext cx="4657979" cy="379476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3577168"/>
              </p:ext>
            </p:extLst>
          </p:nvPr>
        </p:nvGraphicFramePr>
        <p:xfrm>
          <a:off x="245173" y="823594"/>
          <a:ext cx="8569960" cy="5848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0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79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400" b="1" spc="-20" dirty="0">
                          <a:latin typeface="Arial"/>
                          <a:cs typeface="Arial"/>
                        </a:rPr>
                        <a:t>Ф.И.О.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625"/>
                        </a:spcBef>
                      </a:pPr>
                      <a:r>
                        <a:rPr sz="1400" b="1" spc="-75" dirty="0">
                          <a:latin typeface="Arial"/>
                          <a:cs typeface="Arial"/>
                        </a:rPr>
                        <a:t>Должность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063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0" marR="371475" indent="-102235">
                        <a:lnSpc>
                          <a:spcPts val="1680"/>
                        </a:lnSpc>
                      </a:pPr>
                      <a:r>
                        <a:rPr lang="ru-RU" sz="1400" b="1" spc="-5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400" b="1" spc="-55" dirty="0" err="1" smtClean="0">
                          <a:latin typeface="Arial"/>
                          <a:cs typeface="Arial"/>
                        </a:rPr>
                        <a:t>елефон</a:t>
                      </a:r>
                      <a:r>
                        <a:rPr sz="1400" b="1" spc="-55" dirty="0" smtClean="0">
                          <a:latin typeface="Arial"/>
                          <a:cs typeface="Arial"/>
                        </a:rPr>
                        <a:t> </a:t>
                      </a:r>
                      <a:endParaRPr lang="ru-RU" sz="1400" b="1" spc="-55" dirty="0" smtClean="0">
                        <a:latin typeface="Arial"/>
                        <a:cs typeface="Arial"/>
                      </a:endParaRPr>
                    </a:p>
                    <a:p>
                      <a:pPr marL="482600" marR="371475" indent="-102235">
                        <a:lnSpc>
                          <a:spcPts val="1680"/>
                        </a:lnSpc>
                      </a:pPr>
                      <a:r>
                        <a:rPr sz="1400" b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5" dirty="0">
                          <a:latin typeface="Arial"/>
                          <a:cs typeface="Arial"/>
                        </a:rPr>
                        <a:t>(8</a:t>
                      </a:r>
                      <a:r>
                        <a:rPr sz="1400" b="1" spc="-7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38584)</a:t>
                      </a:r>
                      <a:endParaRPr sz="14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400" spc="-70" dirty="0" smtClean="0">
                          <a:latin typeface="Lucida Sans Unicode"/>
                          <a:cs typeface="Lucida Sans Unicode"/>
                        </a:rPr>
                        <a:t>Глава Администрации района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lang="ru-RU" sz="1400" dirty="0" smtClean="0">
                          <a:latin typeface="Lucida Sans Unicode"/>
                          <a:cs typeface="Lucida Sans Unicode"/>
                        </a:rPr>
                        <a:t>Панченко Иван Владимирович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1400" spc="-180" dirty="0">
                          <a:latin typeface="Lucida Sans Unicode"/>
                          <a:cs typeface="Lucida Sans Unicode"/>
                        </a:rPr>
                        <a:t>2-14-01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458">
                <a:tc>
                  <a:txBody>
                    <a:bodyPr/>
                    <a:lstStyle/>
                    <a:p>
                      <a:pPr marL="351155" marR="34353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редсед</a:t>
                      </a:r>
                      <a:r>
                        <a:rPr sz="1400" spc="-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ком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та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адм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рации 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нского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края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о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ф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,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алогово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кре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9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олитик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е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ов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х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ловна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80" dirty="0">
                          <a:latin typeface="Lucida Sans Unicode"/>
                          <a:cs typeface="Lucida Sans Unicode"/>
                        </a:rPr>
                        <a:t>2-23-46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1459">
                <a:tc>
                  <a:txBody>
                    <a:bodyPr/>
                    <a:lstStyle/>
                    <a:p>
                      <a:pPr marL="341630" marR="333375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lang="ru-RU" sz="1400" spc="5" dirty="0" smtClean="0">
                          <a:latin typeface="Lucida Sans Unicode"/>
                          <a:cs typeface="Lucida Sans Unicode"/>
                        </a:rPr>
                        <a:t>Начальник</a:t>
                      </a:r>
                      <a:r>
                        <a:rPr sz="1400" spc="-95" dirty="0" smtClean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lang="ru-RU" sz="1400" spc="-95" dirty="0" smtClean="0">
                          <a:latin typeface="Lucida Sans Unicode"/>
                          <a:cs typeface="Lucida Sans Unicode"/>
                        </a:rPr>
                        <a:t> отдела</a:t>
                      </a:r>
                      <a:r>
                        <a:rPr lang="ru-RU" sz="1400" spc="-95" baseline="0" dirty="0" smtClean="0">
                          <a:latin typeface="Lucida Sans Unicode"/>
                          <a:cs typeface="Lucida Sans Unicode"/>
                        </a:rPr>
                        <a:t> планово-экономической работе </a:t>
                      </a:r>
                      <a:r>
                        <a:rPr sz="1400" dirty="0" err="1" smtClean="0">
                          <a:latin typeface="Lucida Sans Unicode"/>
                          <a:cs typeface="Lucida Sans Unicode"/>
                        </a:rPr>
                        <a:t>ком</a:t>
                      </a:r>
                      <a:r>
                        <a:rPr sz="1400" spc="-10" dirty="0" err="1" smtClean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 err="1" smtClean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 err="1" smtClean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 err="1" smtClean="0">
                          <a:latin typeface="Lucida Sans Unicode"/>
                          <a:cs typeface="Lucida Sans Unicode"/>
                        </a:rPr>
                        <a:t>та</a:t>
                      </a:r>
                      <a:r>
                        <a:rPr sz="1400" spc="-85" dirty="0" smtClean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Адм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рации 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нского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края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о  эко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омиче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скому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развитию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ru-RU" sz="1400" dirty="0" smtClean="0">
                          <a:latin typeface="Lucida Sans Unicode"/>
                          <a:cs typeface="Lucida Sans Unicode"/>
                        </a:rPr>
                        <a:t>Белоусова Оксана Николаевна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75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spc="-180" dirty="0" smtClean="0">
                          <a:latin typeface="Lucida Sans Unicode"/>
                          <a:cs typeface="Lucida Sans Unicode"/>
                        </a:rPr>
                        <a:t>2-</a:t>
                      </a:r>
                      <a:r>
                        <a:rPr lang="ru-RU" sz="1400" spc="-180" dirty="0" smtClean="0">
                          <a:latin typeface="Lucida Sans Unicode"/>
                          <a:cs typeface="Lucida Sans Unicode"/>
                        </a:rPr>
                        <a:t>24</a:t>
                      </a:r>
                      <a:r>
                        <a:rPr sz="1400" spc="-180" dirty="0" smtClean="0">
                          <a:latin typeface="Lucida Sans Unicode"/>
                          <a:cs typeface="Lucida Sans Unicode"/>
                        </a:rPr>
                        <a:t>-</a:t>
                      </a:r>
                      <a:r>
                        <a:rPr lang="ru-RU" sz="1400" spc="-180" dirty="0" smtClean="0">
                          <a:latin typeface="Lucida Sans Unicode"/>
                          <a:cs typeface="Lucida Sans Unicode"/>
                        </a:rPr>
                        <a:t>62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1459">
                <a:tc>
                  <a:txBody>
                    <a:bodyPr/>
                    <a:lstStyle/>
                    <a:p>
                      <a:pPr marL="341630" marR="332740" algn="ctr">
                        <a:lnSpc>
                          <a:spcPct val="100000"/>
                        </a:lnSpc>
                        <a:spcBef>
                          <a:spcPts val="385"/>
                        </a:spcBef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ре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400" spc="-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тета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д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нист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рац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и  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нского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края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о 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раво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ым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во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Влад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мировна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80" dirty="0">
                          <a:latin typeface="Lucida Sans Unicode"/>
                          <a:cs typeface="Lucida Sans Unicode"/>
                        </a:rPr>
                        <a:t>2-22-71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1902">
                <a:tc>
                  <a:txBody>
                    <a:bodyPr/>
                    <a:lstStyle/>
                    <a:p>
                      <a:pPr marL="341630" marR="333375" algn="ct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редсед</a:t>
                      </a:r>
                      <a:r>
                        <a:rPr sz="1400" spc="-1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1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ль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ком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та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Адм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рации 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нского</a:t>
                      </a:r>
                      <a:r>
                        <a:rPr sz="1400" spc="-11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Ал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края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о  у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равлени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ю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им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ще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ством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5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з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емель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ным  </a:t>
                      </a:r>
                      <a:r>
                        <a:rPr sz="1400" spc="-65" dirty="0">
                          <a:latin typeface="Lucida Sans Unicode"/>
                          <a:cs typeface="Lucida Sans Unicode"/>
                        </a:rPr>
                        <a:t>правоотношениям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яи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ать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7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в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новна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80" dirty="0">
                          <a:latin typeface="Lucida Sans Unicode"/>
                          <a:cs typeface="Lucida Sans Unicode"/>
                        </a:rPr>
                        <a:t>2-12-56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6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1433">
                <a:tc>
                  <a:txBody>
                    <a:bodyPr/>
                    <a:lstStyle/>
                    <a:p>
                      <a:pPr marL="494030" marR="485775"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На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ч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аль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6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У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п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равлени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я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образова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я  Адм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раци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spc="-8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аме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нского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ра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о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на  Ал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т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й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ского</a:t>
                      </a:r>
                      <a:r>
                        <a:rPr sz="1400" spc="-100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края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Lucida Sans Unicode"/>
                          <a:cs typeface="Lucida Sans Unicode"/>
                        </a:rPr>
                        <a:t>И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ванова</a:t>
                      </a:r>
                      <a:r>
                        <a:rPr sz="1400" spc="-9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Окса</a:t>
                      </a:r>
                      <a:r>
                        <a:rPr sz="1400" spc="5" dirty="0">
                          <a:latin typeface="Lucida Sans Unicode"/>
                          <a:cs typeface="Lucida Sans Unicode"/>
                        </a:rPr>
                        <a:t>н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</a:t>
                      </a:r>
                      <a:r>
                        <a:rPr sz="1400" spc="-85" dirty="0">
                          <a:latin typeface="Lucida Sans Unicode"/>
                          <a:cs typeface="Lucida Sans Unicode"/>
                        </a:rPr>
                        <a:t> </a:t>
                      </a:r>
                      <a:r>
                        <a:rPr sz="1400" dirty="0">
                          <a:latin typeface="Lucida Sans Unicode"/>
                          <a:cs typeface="Lucida Sans Unicode"/>
                        </a:rPr>
                        <a:t>Алекс</a:t>
                      </a:r>
                      <a:r>
                        <a:rPr sz="1400" spc="-5" dirty="0">
                          <a:latin typeface="Lucida Sans Unicode"/>
                          <a:cs typeface="Lucida Sans Unicode"/>
                        </a:rPr>
                        <a:t>еевна</a:t>
                      </a:r>
                      <a:endParaRPr sz="140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400" spc="-180" dirty="0">
                          <a:latin typeface="Lucida Sans Unicode"/>
                          <a:cs typeface="Lucida Sans Unicode"/>
                        </a:rPr>
                        <a:t>2-18-34</a:t>
                      </a:r>
                      <a:endParaRPr sz="1400" dirty="0">
                        <a:latin typeface="Lucida Sans Unicode"/>
                        <a:cs typeface="Lucida Sans Unicode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2464" y="137540"/>
            <a:ext cx="702373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chemeClr val="accent2">
                    <a:lumMod val="75000"/>
                  </a:schemeClr>
                </a:solidFill>
              </a:rPr>
              <a:t>Инвестиционное</a:t>
            </a:r>
            <a:r>
              <a:rPr sz="3200" spc="-3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3200" dirty="0">
                <a:solidFill>
                  <a:schemeClr val="accent2">
                    <a:lumMod val="75000"/>
                  </a:schemeClr>
                </a:solidFill>
              </a:rPr>
              <a:t>законодательство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30200" y="694410"/>
            <a:ext cx="8341359" cy="1626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54965" algn="just">
              <a:lnSpc>
                <a:spcPct val="125099"/>
              </a:lnSpc>
              <a:spcBef>
                <a:spcPts val="95"/>
              </a:spcBef>
            </a:pPr>
            <a:r>
              <a:rPr sz="1400" spc="-5" dirty="0">
                <a:latin typeface="Trebuchet MS"/>
                <a:cs typeface="Trebuchet MS"/>
              </a:rPr>
              <a:t>Инвестиционный</a:t>
            </a:r>
            <a:r>
              <a:rPr sz="1400" dirty="0">
                <a:latin typeface="Trebuchet MS"/>
                <a:cs typeface="Trebuchet MS"/>
              </a:rPr>
              <a:t> процесс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муниципальном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образовании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регулируется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i="1" spc="-5" dirty="0">
                <a:latin typeface="Trebuchet MS"/>
                <a:cs typeface="Trebuchet MS"/>
              </a:rPr>
              <a:t>прямыми </a:t>
            </a:r>
            <a:r>
              <a:rPr sz="1400" i="1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(непосредственно касаются </a:t>
            </a:r>
            <a:r>
              <a:rPr sz="1400" dirty="0">
                <a:latin typeface="Trebuchet MS"/>
                <a:cs typeface="Trebuchet MS"/>
              </a:rPr>
              <a:t>инвестиционной </a:t>
            </a:r>
            <a:r>
              <a:rPr sz="1400" spc="-5" dirty="0">
                <a:latin typeface="Trebuchet MS"/>
                <a:cs typeface="Trebuchet MS"/>
              </a:rPr>
              <a:t>деятельности)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i="1" spc="-5" dirty="0">
                <a:latin typeface="Trebuchet MS"/>
                <a:cs typeface="Trebuchet MS"/>
              </a:rPr>
              <a:t>косвенными </a:t>
            </a:r>
            <a:r>
              <a:rPr sz="1400" spc="-5" dirty="0">
                <a:latin typeface="Trebuchet MS"/>
                <a:cs typeface="Trebuchet MS"/>
              </a:rPr>
              <a:t>(связаны </a:t>
            </a:r>
            <a:r>
              <a:rPr sz="1400" dirty="0">
                <a:latin typeface="Trebuchet MS"/>
                <a:cs typeface="Trebuchet MS"/>
              </a:rPr>
              <a:t>с </a:t>
            </a:r>
            <a:r>
              <a:rPr sz="1400" spc="-5" dirty="0">
                <a:latin typeface="Trebuchet MS"/>
                <a:cs typeface="Trebuchet MS"/>
              </a:rPr>
              <a:t>условиями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функционирования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отдельных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сфер деятельности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или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типов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предприятий)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нормативными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актами.</a:t>
            </a:r>
            <a:endParaRPr sz="140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25000"/>
              </a:lnSpc>
            </a:pPr>
            <a:r>
              <a:rPr sz="1400" spc="-5" dirty="0">
                <a:latin typeface="Trebuchet MS"/>
                <a:cs typeface="Trebuchet MS"/>
              </a:rPr>
              <a:t>Законодательство,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оказывающее</a:t>
            </a:r>
            <a:r>
              <a:rPr sz="1400" dirty="0">
                <a:latin typeface="Trebuchet MS"/>
                <a:cs typeface="Trebuchet MS"/>
              </a:rPr>
              <a:t> влияние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dirty="0">
                <a:latin typeface="Trebuchet MS"/>
                <a:cs typeface="Trebuchet MS"/>
              </a:rPr>
              <a:t> инвестиционную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привлекательность </a:t>
            </a:r>
            <a:r>
              <a:rPr sz="1400" dirty="0">
                <a:latin typeface="Trebuchet MS"/>
                <a:cs typeface="Trebuchet MS"/>
              </a:rPr>
              <a:t> муниципального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образования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Каменский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</a:t>
            </a:r>
            <a:r>
              <a:rPr sz="1400" dirty="0">
                <a:latin typeface="Trebuchet MS"/>
                <a:cs typeface="Trebuchet MS"/>
              </a:rPr>
              <a:t> Алтайского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края</a:t>
            </a:r>
            <a:r>
              <a:rPr sz="1400" dirty="0">
                <a:latin typeface="Trebuchet MS"/>
                <a:cs typeface="Trebuchet MS"/>
              </a:rPr>
              <a:t> следует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рассмотреть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трех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уровнях:</a:t>
            </a:r>
            <a:endParaRPr sz="1400">
              <a:latin typeface="Trebuchet MS"/>
              <a:cs typeface="Trebuchet MS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45173" y="2414523"/>
          <a:ext cx="8640442" cy="3849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18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59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1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3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9101">
                <a:tc>
                  <a:txBody>
                    <a:bodyPr/>
                    <a:lstStyle/>
                    <a:p>
                      <a:pPr marL="208279" marR="200025" algn="ctr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ятия 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правового</a:t>
                      </a:r>
                      <a:r>
                        <a:rPr sz="1400" b="1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нормативно-правового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26415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Номер,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743">
                <a:tc gridSpan="4">
                  <a:txBody>
                    <a:bodyPr/>
                    <a:lstStyle/>
                    <a:p>
                      <a:pPr algn="ctr">
                        <a:lnSpc>
                          <a:spcPts val="1639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Федеральное</a:t>
                      </a:r>
                      <a:r>
                        <a:rPr sz="1400" b="1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законодательство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34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инвестиционной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Федерации,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осуществляемой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форме капитальных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вложений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25.02.1999</a:t>
                      </a:r>
                    </a:p>
                  </a:txBody>
                  <a:tcPr marL="0" marR="0" marT="13716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39-ФЗ</a:t>
                      </a:r>
                    </a:p>
                  </a:txBody>
                  <a:tcPr marL="0" marR="0" marT="13716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612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концессионных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соглашениях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21.07.2005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5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115-ФЗ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47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иностранных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инвестициях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РФ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09.07.1999</a:t>
                      </a: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160-ФЗ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831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особых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экономических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зонах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Российской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Федерации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22.07.2005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№116-ФЗ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548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Бюджетный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кодекс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РФ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31.07.1998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145-ФЗ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8819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Налоговый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кодекс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РФ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(часть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31.07.1998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146-ФЗ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65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05.08.2000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5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117-ФЗ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67945" marB="0"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8983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Земельный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кодекс</a:t>
                      </a:r>
                      <a:r>
                        <a:rPr sz="14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РФ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25.10.2001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136-ФЗ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497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Федеральный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 smtClean="0">
                          <a:latin typeface="Times New Roman"/>
                          <a:cs typeface="Times New Roman"/>
                        </a:rPr>
                        <a:t>«О</a:t>
                      </a:r>
                      <a:r>
                        <a:rPr sz="1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развитии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 err="1" smtClean="0">
                          <a:latin typeface="Times New Roman"/>
                          <a:cs typeface="Times New Roman"/>
                        </a:rPr>
                        <a:t>малого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и</a:t>
                      </a:r>
                      <a:r>
                        <a:rPr sz="1400" spc="-1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среднего</a:t>
                      </a:r>
                      <a:r>
                        <a:rPr sz="1400" spc="-2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 err="1" smtClean="0">
                          <a:latin typeface="Times New Roman"/>
                          <a:cs typeface="Times New Roman"/>
                        </a:rPr>
                        <a:t>предпринимательства</a:t>
                      </a:r>
                      <a:r>
                        <a:rPr sz="1400" spc="-3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5" dirty="0" smtClean="0">
                          <a:latin typeface="Times New Roman"/>
                          <a:cs typeface="Times New Roman"/>
                        </a:rPr>
                        <a:t> РФ»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3020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24.07.2007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209-ФЗ</a:t>
                      </a:r>
                    </a:p>
                  </a:txBody>
                  <a:tcPr marL="0" marR="0" marT="15240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45173" y="470280"/>
          <a:ext cx="8496299" cy="50026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0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7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81">
                <a:tc>
                  <a:txBody>
                    <a:bodyPr/>
                    <a:lstStyle/>
                    <a:p>
                      <a:pPr marL="184150" marR="176530" algn="ctr">
                        <a:lnSpc>
                          <a:spcPts val="1680"/>
                        </a:lnSpc>
                        <a:spcBef>
                          <a:spcPts val="10"/>
                        </a:spcBef>
                      </a:pPr>
                      <a:r>
                        <a:rPr sz="1400" b="1" spc="-1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b="1" spc="-3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ве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b="1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пр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ятия 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625"/>
                        </a:lnSpc>
                      </a:pP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правового</a:t>
                      </a:r>
                      <a:r>
                        <a:rPr sz="1400" b="1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2605">
                        <a:lnSpc>
                          <a:spcPts val="163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r>
                        <a:rPr sz="1400" b="1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нормативно-правового</a:t>
                      </a:r>
                      <a:r>
                        <a:rPr sz="1400" b="1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62610">
                        <a:lnSpc>
                          <a:spcPts val="1635"/>
                        </a:lnSpc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Номер,</a:t>
                      </a:r>
                      <a:r>
                        <a:rPr sz="1400" b="1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дата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7421">
                <a:tc gridSpan="3">
                  <a:txBody>
                    <a:bodyPr/>
                    <a:lstStyle/>
                    <a:p>
                      <a:pPr marL="2372995" marR="2355215" indent="-9525">
                        <a:lnSpc>
                          <a:spcPts val="1680"/>
                        </a:lnSpc>
                        <a:spcBef>
                          <a:spcPts val="15"/>
                        </a:spcBef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Нормативно-правовые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акты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Алтайского края, </a:t>
                      </a:r>
                      <a:r>
                        <a:rPr sz="1400" b="1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регулирующие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инвестиционную</a:t>
                      </a:r>
                      <a:r>
                        <a:rPr sz="1400" b="1" spc="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деятельность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43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230" marR="545465">
                        <a:lnSpc>
                          <a:spcPct val="1149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Администрации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айс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400" spc="4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утверждении</a:t>
                      </a:r>
                      <a:r>
                        <a:rPr sz="14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порядка</a:t>
                      </a:r>
                      <a:r>
                        <a:rPr sz="14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формирования</a:t>
                      </a:r>
                      <a:r>
                        <a:rPr sz="1400" spc="4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45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реализации</a:t>
                      </a:r>
                    </a:p>
                    <a:p>
                      <a:pPr marL="62230" marR="53975">
                        <a:lnSpc>
                          <a:spcPct val="114999"/>
                        </a:lnSpc>
                        <a:tabLst>
                          <a:tab pos="1391285" algn="l"/>
                          <a:tab pos="1951989" algn="l"/>
                          <a:tab pos="3308985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краевой</a:t>
                      </a:r>
                      <a:r>
                        <a:rPr sz="1400" spc="1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адресной</a:t>
                      </a:r>
                      <a:r>
                        <a:rPr sz="1400" spc="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инвестиционной</a:t>
                      </a:r>
                      <a:r>
                        <a:rPr sz="1400" spc="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программы,</a:t>
                      </a:r>
                      <a:r>
                        <a:rPr sz="1400" spc="1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оценки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400" spc="-80" dirty="0">
                          <a:latin typeface="Times New Roman"/>
                          <a:cs typeface="Times New Roman"/>
                        </a:rPr>
                        <a:t>ю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ет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й	и	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ци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ой	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э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ф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фе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тивн</a:t>
                      </a:r>
                      <a:r>
                        <a:rPr sz="1400" spc="4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(результативности)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проектов,</a:t>
                      </a:r>
                      <a:r>
                        <a:rPr sz="1400" spc="1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планируемых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spc="1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реализации</a:t>
                      </a: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участием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средств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бюджета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Алтайского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07.09.2020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384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7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инвестиционной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 в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Алтайском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крае"</a:t>
                      </a: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03.04.2014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21-ЗС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44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Администрации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algn="just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"О  </a:t>
                      </a:r>
                      <a:r>
                        <a:rPr sz="1400" spc="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порядках</a:t>
                      </a:r>
                      <a:r>
                        <a:rPr sz="1400" spc="390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принятия</a:t>
                      </a:r>
                      <a:r>
                        <a:rPr sz="1400" spc="3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39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решения   </a:t>
                      </a:r>
                      <a:r>
                        <a:rPr sz="1400" spc="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   </a:t>
                      </a:r>
                      <a:r>
                        <a:rPr sz="1400" spc="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подготовке</a:t>
                      </a:r>
                      <a:r>
                        <a:rPr sz="1400" spc="38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62230" marR="52705" algn="just">
                        <a:lnSpc>
                          <a:spcPct val="114999"/>
                        </a:lnSpc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реализации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бюджетных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инвестиций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3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субсидий</a:t>
                      </a:r>
                      <a:r>
                        <a:rPr sz="1400" spc="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объекты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капитального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строительства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государственной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собственности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Алтайского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края за счет средств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краевого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бюджета"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30.07.2014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363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47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4"/>
                        </a:spcBef>
                        <a:tabLst>
                          <a:tab pos="330136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6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налоге</a:t>
                      </a:r>
                      <a:r>
                        <a:rPr sz="1400" spc="6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6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имущество</a:t>
                      </a:r>
                      <a:r>
                        <a:rPr sz="1400" spc="6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организаций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229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территории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27.11.2003</a:t>
                      </a:r>
                      <a:r>
                        <a:rPr sz="14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58-ЗС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348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Закон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577850" algn="l"/>
                          <a:tab pos="2162810" algn="l"/>
                          <a:tab pos="3286125" algn="l"/>
                        </a:tabLst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"О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государственной	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поддержке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инновационной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223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деятельности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Алтайском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крае"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04.09.2013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46-ЗС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912758"/>
              </p:ext>
            </p:extLst>
          </p:nvPr>
        </p:nvGraphicFramePr>
        <p:xfrm>
          <a:off x="457200" y="304800"/>
          <a:ext cx="8352790" cy="62542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4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4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 gridSpan="3">
                  <a:txBody>
                    <a:bodyPr/>
                    <a:lstStyle/>
                    <a:p>
                      <a:pPr marL="785495" algn="ctr">
                        <a:lnSpc>
                          <a:spcPts val="1639"/>
                        </a:lnSpc>
                      </a:pP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Нормативно-правовые</a:t>
                      </a:r>
                      <a:r>
                        <a:rPr sz="14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акты</a:t>
                      </a:r>
                      <a:r>
                        <a:rPr sz="1400" b="1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муниципального</a:t>
                      </a:r>
                      <a:r>
                        <a:rPr sz="1400" b="1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образования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Каменский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dirty="0">
                          <a:latin typeface="Times New Roman"/>
                          <a:cs typeface="Times New Roman"/>
                        </a:rPr>
                        <a:t>район</a:t>
                      </a:r>
                      <a:r>
                        <a:rPr sz="1400" b="1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b="1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spc="-5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6190">
                <a:tc>
                  <a:txBody>
                    <a:bodyPr/>
                    <a:lstStyle/>
                    <a:p>
                      <a:pPr marL="64135" algn="just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Решение</a:t>
                      </a:r>
                      <a:r>
                        <a:rPr sz="1400" spc="6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Каменского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135" marR="57785" algn="just">
                        <a:lnSpc>
                          <a:spcPct val="114999"/>
                        </a:lnSpc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районного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Собрания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депутатов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14"/>
                        </a:spcBef>
                        <a:tabLst>
                          <a:tab pos="639445" algn="l"/>
                          <a:tab pos="2056764" algn="l"/>
                          <a:tab pos="3143250" algn="l"/>
                          <a:tab pos="4130040" algn="l"/>
                        </a:tabLst>
                      </a:pP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Устав	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муниципального	образования	Каменский	район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6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19.12.2023</a:t>
                      </a:r>
                      <a:r>
                        <a:rPr sz="1400" spc="-7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73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9292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</a:p>
                    <a:p>
                      <a:pPr marL="64135" marR="551180">
                        <a:lnSpc>
                          <a:spcPct val="114999"/>
                        </a:lnSpc>
                      </a:pPr>
                      <a:r>
                        <a:rPr sz="1400" spc="-5" dirty="0" err="1">
                          <a:latin typeface="Times New Roman"/>
                          <a:cs typeface="Times New Roman"/>
                        </a:rPr>
                        <a:t>Адм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400" spc="10" dirty="0" err="1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ии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район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инвестиционной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комиссии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Администрации</a:t>
                      </a:r>
                      <a:r>
                        <a:rPr sz="1400" spc="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Каменского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района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09.03.2021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212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918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135" marR="551180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Адм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ии  района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14"/>
                        </a:spcBef>
                        <a:tabLst>
                          <a:tab pos="452120" algn="l"/>
                          <a:tab pos="1613535" algn="l"/>
                          <a:tab pos="2171065" algn="l"/>
                          <a:tab pos="3338829" algn="l"/>
                          <a:tab pos="3691254" algn="l"/>
                        </a:tabLst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	утверждении	План	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мероприятий	по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улучшению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4769" marR="54610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инвестиционного</a:t>
                      </a:r>
                      <a:r>
                        <a:rPr sz="1400" spc="2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климата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spc="2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муниципальном</a:t>
                      </a:r>
                      <a:r>
                        <a:rPr sz="1400" spc="28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образовании </a:t>
                      </a:r>
                      <a:r>
                        <a:rPr sz="1400" spc="-3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Каменский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район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-202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3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годы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18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143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9292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135" marR="551180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Адм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ии  района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Об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утверждении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муниципальной</a:t>
                      </a:r>
                      <a:r>
                        <a:rPr sz="1400" spc="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Программы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«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Развитие</a:t>
                      </a:r>
                      <a:r>
                        <a:rPr sz="1400" spc="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</a:p>
                    <a:p>
                      <a:pPr marL="64769" marR="57785">
                        <a:lnSpc>
                          <a:spcPct val="114999"/>
                        </a:lnSpc>
                        <a:tabLst>
                          <a:tab pos="1012825" algn="l"/>
                          <a:tab pos="1674495" algn="l"/>
                          <a:tab pos="1904364" algn="l"/>
                          <a:tab pos="2707640" algn="l"/>
                          <a:tab pos="4492625" algn="l"/>
                        </a:tabLst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рж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	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	и	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400" spc="-50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о	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п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ст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а	в  </a:t>
                      </a:r>
                      <a:r>
                        <a:rPr sz="1400" spc="-15" dirty="0" err="1">
                          <a:latin typeface="Times New Roman"/>
                          <a:cs typeface="Times New Roman"/>
                        </a:rPr>
                        <a:t>Каменском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 err="1" smtClean="0">
                          <a:latin typeface="Times New Roman"/>
                          <a:cs typeface="Times New Roman"/>
                        </a:rPr>
                        <a:t>районе</a:t>
                      </a:r>
                      <a:r>
                        <a:rPr sz="1400" spc="-15" dirty="0" smtClean="0">
                          <a:latin typeface="Times New Roman"/>
                          <a:cs typeface="Times New Roman"/>
                        </a:rPr>
                        <a:t>»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spc="-10" dirty="0" err="1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17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400" dirty="0" smtClean="0">
                          <a:latin typeface="Times New Roman"/>
                          <a:cs typeface="Times New Roman"/>
                        </a:rPr>
                        <a:t>.202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7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843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460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3823">
                <a:tc>
                  <a:txBody>
                    <a:bodyPr/>
                    <a:lstStyle/>
                    <a:p>
                      <a:pPr marL="641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Постановление</a:t>
                      </a:r>
                    </a:p>
                    <a:p>
                      <a:pPr marL="64135" marR="551180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Адм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ис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ц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ии  района</a:t>
                      </a: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 algn="just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«Об</a:t>
                      </a:r>
                      <a:r>
                        <a:rPr sz="1400" spc="495" dirty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sz="1400" spc="5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утверждении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Регламента</a:t>
                      </a:r>
                      <a:r>
                        <a:rPr sz="1400" spc="370" dirty="0">
                          <a:latin typeface="Times New Roman"/>
                          <a:cs typeface="Times New Roman"/>
                        </a:rPr>
                        <a:t>   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взаимодействия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  <a:p>
                      <a:pPr marL="64769" marR="54610" algn="just">
                        <a:lnSpc>
                          <a:spcPct val="114999"/>
                        </a:lnSpc>
                      </a:pPr>
                      <a:r>
                        <a:rPr sz="1400" spc="-5" dirty="0">
                          <a:latin typeface="Times New Roman"/>
                          <a:cs typeface="Times New Roman"/>
                        </a:rPr>
                        <a:t>инвестиционного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уполномоченного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инвесторами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сопровождения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инвестиционных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проектов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на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территории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Каменского</a:t>
                      </a:r>
                      <a:r>
                        <a:rPr sz="14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района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Алтайского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края»</a:t>
                      </a: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sz="14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20.01.2015</a:t>
                      </a:r>
                      <a:r>
                        <a:rPr sz="1400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9</a:t>
                      </a:r>
                    </a:p>
                  </a:txBody>
                  <a:tcPr marL="0" marR="0" marT="152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1369">
                <a:tc>
                  <a:txBody>
                    <a:bodyPr/>
                    <a:lstStyle/>
                    <a:p>
                      <a:pPr marL="64135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1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Постановление</a:t>
                      </a:r>
                    </a:p>
                    <a:p>
                      <a:pPr marL="64135" marR="551180" lvl="0" indent="0" algn="l" defTabSz="457200" rtl="0" eaLnBrk="1" fontAlgn="auto" latinLnBrk="0" hangingPunct="1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-5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Адм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</a:t>
                      </a:r>
                      <a:r>
                        <a:rPr kumimoji="0" lang="ru-RU" sz="14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н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ис</a:t>
                      </a:r>
                      <a:r>
                        <a:rPr kumimoji="0" lang="ru-RU" sz="1400" b="0" i="0" u="none" strike="noStrike" kern="1200" cap="none" spc="1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т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ра</a:t>
                      </a:r>
                      <a:r>
                        <a:rPr kumimoji="0" lang="ru-RU" sz="1400" b="0" i="0" u="none" strike="noStrike" kern="1200" cap="none" spc="-1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ц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Times New Roman"/>
                        </a:rPr>
                        <a:t>ии  района</a:t>
                      </a:r>
                    </a:p>
                    <a:p>
                      <a:pPr marL="64135" marR="551180">
                        <a:lnSpc>
                          <a:spcPct val="114999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создании инвестиционного совета при главе Каменского района Алтайского края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64769" marR="54610" algn="just">
                        <a:lnSpc>
                          <a:spcPct val="114999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от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20.09.2024 № 751</a:t>
                      </a: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1524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43959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dirty="0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-76200"/>
            <a:ext cx="772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733800" y="57912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2023</a:t>
            </a:r>
            <a:endParaRPr lang="ru-RU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2302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9841" y="458470"/>
            <a:ext cx="9163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транспорт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1595" y="458470"/>
            <a:ext cx="36175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12545" algn="l"/>
                <a:tab pos="1787525" algn="l"/>
                <a:tab pos="2905125" algn="l"/>
              </a:tabLst>
            </a:pPr>
            <a:r>
              <a:rPr sz="1500" spc="-5" dirty="0">
                <a:latin typeface="Trebuchet MS"/>
                <a:cs typeface="Trebuchet MS"/>
              </a:rPr>
              <a:t>представлен	как	</a:t>
            </a:r>
            <a:r>
              <a:rPr sz="1500" spc="-10" dirty="0">
                <a:latin typeface="Trebuchet MS"/>
                <a:cs typeface="Trebuchet MS"/>
              </a:rPr>
              <a:t>грузовыми	</a:t>
            </a:r>
            <a:r>
              <a:rPr sz="1500" spc="-5" dirty="0">
                <a:latin typeface="Trebuchet MS"/>
                <a:cs typeface="Trebuchet MS"/>
              </a:rPr>
              <a:t>(баржи,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30200" y="458470"/>
            <a:ext cx="13677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algn="ctr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Водный</a:t>
            </a:r>
            <a:endParaRPr sz="15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tabLst>
                <a:tab pos="1059180" algn="l"/>
              </a:tabLst>
            </a:pPr>
            <a:r>
              <a:rPr sz="1500" spc="-5" dirty="0">
                <a:latin typeface="Trebuchet MS"/>
                <a:cs typeface="Trebuchet MS"/>
              </a:rPr>
              <a:t>паромы)	так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90089" y="687070"/>
            <a:ext cx="42303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8784" algn="l"/>
                <a:tab pos="2146300" algn="l"/>
                <a:tab pos="3188970" algn="l"/>
              </a:tabLst>
            </a:pPr>
            <a:r>
              <a:rPr sz="1500" dirty="0">
                <a:latin typeface="Trebuchet MS"/>
                <a:cs typeface="Trebuchet MS"/>
              </a:rPr>
              <a:t>и	п</a:t>
            </a:r>
            <a:r>
              <a:rPr sz="1500" spc="-5" dirty="0">
                <a:latin typeface="Trebuchet MS"/>
                <a:cs typeface="Trebuchet MS"/>
              </a:rPr>
              <a:t>а</a:t>
            </a:r>
            <a:r>
              <a:rPr sz="1500" spc="5" dirty="0">
                <a:latin typeface="Trebuchet MS"/>
                <a:cs typeface="Trebuchet MS"/>
              </a:rPr>
              <a:t>с</a:t>
            </a:r>
            <a:r>
              <a:rPr sz="1500" spc="-5" dirty="0">
                <a:latin typeface="Trebuchet MS"/>
                <a:cs typeface="Trebuchet MS"/>
              </a:rPr>
              <a:t>са</a:t>
            </a:r>
            <a:r>
              <a:rPr sz="1500" spc="5" dirty="0">
                <a:latin typeface="Trebuchet MS"/>
                <a:cs typeface="Trebuchet MS"/>
              </a:rPr>
              <a:t>ж</a:t>
            </a:r>
            <a:r>
              <a:rPr sz="1500" dirty="0">
                <a:latin typeface="Trebuchet MS"/>
                <a:cs typeface="Trebuchet MS"/>
              </a:rPr>
              <a:t>ир</a:t>
            </a:r>
            <a:r>
              <a:rPr sz="1500" spc="-5" dirty="0">
                <a:latin typeface="Trebuchet MS"/>
                <a:cs typeface="Trebuchet MS"/>
              </a:rPr>
              <a:t>с</a:t>
            </a:r>
            <a:r>
              <a:rPr sz="1500" dirty="0">
                <a:latin typeface="Trebuchet MS"/>
                <a:cs typeface="Trebuchet MS"/>
              </a:rPr>
              <a:t>к</a:t>
            </a:r>
            <a:r>
              <a:rPr sz="1500" spc="-10" dirty="0">
                <a:latin typeface="Trebuchet MS"/>
                <a:cs typeface="Trebuchet MS"/>
              </a:rPr>
              <a:t>и</a:t>
            </a:r>
            <a:r>
              <a:rPr sz="1500" spc="5" dirty="0">
                <a:latin typeface="Trebuchet MS"/>
                <a:cs typeface="Trebuchet MS"/>
              </a:rPr>
              <a:t>м</a:t>
            </a:r>
            <a:r>
              <a:rPr sz="1500" dirty="0">
                <a:latin typeface="Trebuchet MS"/>
                <a:cs typeface="Trebuchet MS"/>
              </a:rPr>
              <a:t>и	</a:t>
            </a:r>
            <a:r>
              <a:rPr sz="1500" spc="-5" dirty="0">
                <a:latin typeface="Trebuchet MS"/>
                <a:cs typeface="Trebuchet MS"/>
              </a:rPr>
              <a:t>(</a:t>
            </a:r>
            <a:r>
              <a:rPr sz="1500" dirty="0">
                <a:latin typeface="Trebuchet MS"/>
                <a:cs typeface="Trebuchet MS"/>
              </a:rPr>
              <a:t>р</a:t>
            </a:r>
            <a:r>
              <a:rPr sz="1500" spc="-5" dirty="0">
                <a:latin typeface="Trebuchet MS"/>
                <a:cs typeface="Trebuchet MS"/>
              </a:rPr>
              <a:t>еч</a:t>
            </a:r>
            <a:r>
              <a:rPr sz="1500" spc="10" dirty="0">
                <a:latin typeface="Trebuchet MS"/>
                <a:cs typeface="Trebuchet MS"/>
              </a:rPr>
              <a:t>н</a:t>
            </a:r>
            <a:r>
              <a:rPr sz="1500" spc="-5" dirty="0">
                <a:latin typeface="Trebuchet MS"/>
                <a:cs typeface="Trebuchet MS"/>
              </a:rPr>
              <a:t>ы</a:t>
            </a:r>
            <a:r>
              <a:rPr sz="1500" dirty="0">
                <a:latin typeface="Trebuchet MS"/>
                <a:cs typeface="Trebuchet MS"/>
              </a:rPr>
              <a:t>е	п</a:t>
            </a:r>
            <a:r>
              <a:rPr sz="1500" spc="-10" dirty="0">
                <a:latin typeface="Trebuchet MS"/>
                <a:cs typeface="Trebuchet MS"/>
              </a:rPr>
              <a:t>е</a:t>
            </a:r>
            <a:r>
              <a:rPr sz="1500" spc="10" dirty="0">
                <a:latin typeface="Trebuchet MS"/>
                <a:cs typeface="Trebuchet MS"/>
              </a:rPr>
              <a:t>р</a:t>
            </a:r>
            <a:r>
              <a:rPr sz="1500" spc="-5" dirty="0">
                <a:latin typeface="Trebuchet MS"/>
                <a:cs typeface="Trebuchet MS"/>
              </a:rPr>
              <a:t>е</a:t>
            </a:r>
            <a:r>
              <a:rPr sz="1500" dirty="0">
                <a:latin typeface="Trebuchet MS"/>
                <a:cs typeface="Trebuchet MS"/>
              </a:rPr>
              <a:t>п</a:t>
            </a:r>
            <a:r>
              <a:rPr sz="1500" spc="10" dirty="0">
                <a:latin typeface="Trebuchet MS"/>
                <a:cs typeface="Trebuchet MS"/>
              </a:rPr>
              <a:t>р</a:t>
            </a:r>
            <a:r>
              <a:rPr sz="1500" spc="-5" dirty="0">
                <a:latin typeface="Trebuchet MS"/>
                <a:cs typeface="Trebuchet MS"/>
              </a:rPr>
              <a:t>ав</a:t>
            </a:r>
            <a:r>
              <a:rPr sz="1500" spc="5" dirty="0">
                <a:latin typeface="Trebuchet MS"/>
                <a:cs typeface="Trebuchet MS"/>
              </a:rPr>
              <a:t>ы</a:t>
            </a:r>
            <a:r>
              <a:rPr sz="1500" dirty="0">
                <a:latin typeface="Trebuchet MS"/>
                <a:cs typeface="Trebuchet MS"/>
              </a:rPr>
              <a:t>)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0200" y="915670"/>
            <a:ext cx="5892165" cy="1626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транспортными</a:t>
            </a:r>
            <a:r>
              <a:rPr sz="1500" spc="-5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средствами.</a:t>
            </a:r>
            <a:endParaRPr sz="150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По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территории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района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протекает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река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Обь,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проходит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Кулундинский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магистральный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канал,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расположено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множество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озер:</a:t>
            </a:r>
            <a:r>
              <a:rPr sz="1500" spc="-2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Телеутское,</a:t>
            </a:r>
            <a:r>
              <a:rPr sz="1500" spc="2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Тараторино,</a:t>
            </a:r>
            <a:r>
              <a:rPr sz="1500" spc="-1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Барсучье,</a:t>
            </a:r>
            <a:r>
              <a:rPr sz="1500" spc="3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Обское</a:t>
            </a:r>
            <a:r>
              <a:rPr sz="1500" spc="-5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и</a:t>
            </a:r>
            <a:r>
              <a:rPr sz="1500" spc="-5" dirty="0">
                <a:latin typeface="Trebuchet MS"/>
                <a:cs typeface="Trebuchet MS"/>
              </a:rPr>
              <a:t> др.</a:t>
            </a:r>
            <a:endParaRPr sz="1500">
              <a:latin typeface="Trebuchet MS"/>
              <a:cs typeface="Trebuchet MS"/>
            </a:endParaRPr>
          </a:p>
          <a:p>
            <a:pPr marL="12700" marR="6350" indent="354965" algn="just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Полезные ископаемые района представлены строительными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песками,</a:t>
            </a:r>
            <a:r>
              <a:rPr sz="1500" dirty="0">
                <a:latin typeface="Trebuchet MS"/>
                <a:cs typeface="Trebuchet MS"/>
              </a:rPr>
              <a:t> глиной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строительной,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туфопесчанниками</a:t>
            </a:r>
            <a:r>
              <a:rPr sz="1500" dirty="0">
                <a:latin typeface="Trebuchet MS"/>
                <a:cs typeface="Trebuchet MS"/>
              </a:rPr>
              <a:t> и 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габбродиобазами.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5596" y="2516251"/>
            <a:ext cx="22656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2275" algn="l"/>
                <a:tab pos="1633855" algn="l"/>
              </a:tabLst>
            </a:pPr>
            <a:r>
              <a:rPr sz="1500" dirty="0">
                <a:latin typeface="Trebuchet MS"/>
                <a:cs typeface="Trebuchet MS"/>
              </a:rPr>
              <a:t>На	</a:t>
            </a:r>
            <a:r>
              <a:rPr sz="1500" spc="-5" dirty="0">
                <a:latin typeface="Trebuchet MS"/>
                <a:cs typeface="Trebuchet MS"/>
              </a:rPr>
              <a:t>те</a:t>
            </a:r>
            <a:r>
              <a:rPr sz="1500" dirty="0">
                <a:latin typeface="Trebuchet MS"/>
                <a:cs typeface="Trebuchet MS"/>
              </a:rPr>
              <a:t>рр</a:t>
            </a:r>
            <a:r>
              <a:rPr sz="1500" spc="-10" dirty="0">
                <a:latin typeface="Trebuchet MS"/>
                <a:cs typeface="Trebuchet MS"/>
              </a:rPr>
              <a:t>и</a:t>
            </a:r>
            <a:r>
              <a:rPr sz="1500" spc="-5" dirty="0">
                <a:latin typeface="Trebuchet MS"/>
                <a:cs typeface="Trebuchet MS"/>
              </a:rPr>
              <a:t>то</a:t>
            </a:r>
            <a:r>
              <a:rPr sz="1500" spc="5" dirty="0">
                <a:latin typeface="Trebuchet MS"/>
                <a:cs typeface="Trebuchet MS"/>
              </a:rPr>
              <a:t>р</a:t>
            </a:r>
            <a:r>
              <a:rPr sz="1500" spc="-10" dirty="0">
                <a:latin typeface="Trebuchet MS"/>
                <a:cs typeface="Trebuchet MS"/>
              </a:rPr>
              <a:t>и</a:t>
            </a:r>
            <a:r>
              <a:rPr sz="1500" dirty="0">
                <a:latin typeface="Trebuchet MS"/>
                <a:cs typeface="Trebuchet MS"/>
              </a:rPr>
              <a:t>и	р</a:t>
            </a:r>
            <a:r>
              <a:rPr sz="1500" spc="-5" dirty="0">
                <a:latin typeface="Trebuchet MS"/>
                <a:cs typeface="Trebuchet MS"/>
              </a:rPr>
              <a:t>а</a:t>
            </a:r>
            <a:r>
              <a:rPr sz="1500" spc="-10" dirty="0">
                <a:latin typeface="Trebuchet MS"/>
                <a:cs typeface="Trebuchet MS"/>
              </a:rPr>
              <a:t>й</a:t>
            </a:r>
            <a:r>
              <a:rPr sz="1500" spc="-5" dirty="0">
                <a:latin typeface="Trebuchet MS"/>
                <a:cs typeface="Trebuchet MS"/>
              </a:rPr>
              <a:t>она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13658" y="2516251"/>
            <a:ext cx="31038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0160" algn="l"/>
              </a:tabLst>
            </a:pPr>
            <a:r>
              <a:rPr sz="1500" spc="-5" dirty="0">
                <a:latin typeface="Trebuchet MS"/>
                <a:cs typeface="Trebuchet MS"/>
              </a:rPr>
              <a:t>находятся	перерабатывающие,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0200" y="2744851"/>
            <a:ext cx="217170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ремонтно-строительные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236845" y="2744851"/>
            <a:ext cx="98425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2295" algn="l"/>
              </a:tabLst>
            </a:pPr>
            <a:r>
              <a:rPr sz="1500" spc="5" dirty="0">
                <a:latin typeface="Trebuchet MS"/>
                <a:cs typeface="Trebuchet MS"/>
              </a:rPr>
              <a:t>201</a:t>
            </a:r>
            <a:r>
              <a:rPr sz="1500" dirty="0">
                <a:latin typeface="Trebuchet MS"/>
                <a:cs typeface="Trebuchet MS"/>
              </a:rPr>
              <a:t>1	</a:t>
            </a:r>
            <a:r>
              <a:rPr sz="1500" spc="-5" dirty="0">
                <a:latin typeface="Trebuchet MS"/>
                <a:cs typeface="Trebuchet MS"/>
              </a:rPr>
              <a:t>го</a:t>
            </a:r>
            <a:r>
              <a:rPr sz="1500" spc="-10" dirty="0">
                <a:latin typeface="Trebuchet MS"/>
                <a:cs typeface="Trebuchet MS"/>
              </a:rPr>
              <a:t>д</a:t>
            </a:r>
            <a:r>
              <a:rPr sz="1500" dirty="0">
                <a:latin typeface="Trebuchet MS"/>
                <a:cs typeface="Trebuchet MS"/>
              </a:rPr>
              <a:t>у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2973451"/>
            <a:ext cx="207772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3795" algn="l"/>
                <a:tab pos="1870075" algn="l"/>
              </a:tabLst>
            </a:pPr>
            <a:r>
              <a:rPr sz="1500" spc="-5" dirty="0">
                <a:latin typeface="Trebuchet MS"/>
                <a:cs typeface="Trebuchet MS"/>
              </a:rPr>
              <a:t>зап</a:t>
            </a:r>
            <a:r>
              <a:rPr sz="1500" spc="5" dirty="0">
                <a:latin typeface="Trebuchet MS"/>
                <a:cs typeface="Trebuchet MS"/>
              </a:rPr>
              <a:t>у</a:t>
            </a:r>
            <a:r>
              <a:rPr sz="1500" dirty="0">
                <a:latin typeface="Trebuchet MS"/>
                <a:cs typeface="Trebuchet MS"/>
              </a:rPr>
              <a:t>щ</a:t>
            </a:r>
            <a:r>
              <a:rPr sz="1500" spc="-5" dirty="0">
                <a:latin typeface="Trebuchet MS"/>
                <a:cs typeface="Trebuchet MS"/>
              </a:rPr>
              <a:t>ен</a:t>
            </a:r>
            <a:r>
              <a:rPr sz="1500" dirty="0">
                <a:latin typeface="Trebuchet MS"/>
                <a:cs typeface="Trebuchet MS"/>
              </a:rPr>
              <a:t>о	</a:t>
            </a:r>
            <a:r>
              <a:rPr sz="1500" spc="-5" dirty="0">
                <a:latin typeface="Trebuchet MS"/>
                <a:cs typeface="Trebuchet MS"/>
              </a:rPr>
              <a:t>од</a:t>
            </a:r>
            <a:r>
              <a:rPr sz="1500" spc="-15" dirty="0">
                <a:latin typeface="Trebuchet MS"/>
                <a:cs typeface="Trebuchet MS"/>
              </a:rPr>
              <a:t>н</a:t>
            </a:r>
            <a:r>
              <a:rPr sz="1500" dirty="0">
                <a:latin typeface="Trebuchet MS"/>
                <a:cs typeface="Trebuchet MS"/>
              </a:rPr>
              <a:t>о	</a:t>
            </a:r>
            <a:r>
              <a:rPr sz="1500" spc="-10" dirty="0">
                <a:latin typeface="Trebuchet MS"/>
                <a:cs typeface="Trebuchet MS"/>
              </a:rPr>
              <a:t>из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45791" y="2744851"/>
            <a:ext cx="24472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720" marR="5080" indent="-33655">
              <a:lnSpc>
                <a:spcPct val="100000"/>
              </a:lnSpc>
              <a:spcBef>
                <a:spcPts val="100"/>
              </a:spcBef>
              <a:tabLst>
                <a:tab pos="1391285" algn="l"/>
                <a:tab pos="1668780" algn="l"/>
              </a:tabLst>
            </a:pPr>
            <a:r>
              <a:rPr sz="1500" dirty="0">
                <a:latin typeface="Trebuchet MS"/>
                <a:cs typeface="Trebuchet MS"/>
              </a:rPr>
              <a:t>п</a:t>
            </a:r>
            <a:r>
              <a:rPr sz="1500" spc="10" dirty="0">
                <a:latin typeface="Trebuchet MS"/>
                <a:cs typeface="Trebuchet MS"/>
              </a:rPr>
              <a:t>р</a:t>
            </a:r>
            <a:r>
              <a:rPr sz="1500" spc="-5" dirty="0">
                <a:latin typeface="Trebuchet MS"/>
                <a:cs typeface="Trebuchet MS"/>
              </a:rPr>
              <a:t>ед</a:t>
            </a:r>
            <a:r>
              <a:rPr sz="1500" spc="-10" dirty="0">
                <a:latin typeface="Trebuchet MS"/>
                <a:cs typeface="Trebuchet MS"/>
              </a:rPr>
              <a:t>п</a:t>
            </a:r>
            <a:r>
              <a:rPr sz="1500" spc="10" dirty="0">
                <a:latin typeface="Trebuchet MS"/>
                <a:cs typeface="Trebuchet MS"/>
              </a:rPr>
              <a:t>р</a:t>
            </a:r>
            <a:r>
              <a:rPr sz="1500" spc="-10" dirty="0">
                <a:latin typeface="Trebuchet MS"/>
                <a:cs typeface="Trebuchet MS"/>
              </a:rPr>
              <a:t>ия</a:t>
            </a:r>
            <a:r>
              <a:rPr sz="1500" spc="10" dirty="0">
                <a:latin typeface="Trebuchet MS"/>
                <a:cs typeface="Trebuchet MS"/>
              </a:rPr>
              <a:t>т</a:t>
            </a:r>
            <a:r>
              <a:rPr sz="1500" spc="-10" dirty="0">
                <a:latin typeface="Trebuchet MS"/>
                <a:cs typeface="Trebuchet MS"/>
              </a:rPr>
              <a:t>и</a:t>
            </a:r>
            <a:r>
              <a:rPr sz="1500" spc="-5" dirty="0">
                <a:latin typeface="Trebuchet MS"/>
                <a:cs typeface="Trebuchet MS"/>
              </a:rPr>
              <a:t>я</a:t>
            </a:r>
            <a:r>
              <a:rPr sz="1500" dirty="0">
                <a:latin typeface="Trebuchet MS"/>
                <a:cs typeface="Trebuchet MS"/>
              </a:rPr>
              <a:t>.	В	ф</a:t>
            </a:r>
            <a:r>
              <a:rPr sz="1500" spc="-10" dirty="0">
                <a:latin typeface="Trebuchet MS"/>
                <a:cs typeface="Trebuchet MS"/>
              </a:rPr>
              <a:t>е</a:t>
            </a:r>
            <a:r>
              <a:rPr sz="1500" dirty="0">
                <a:latin typeface="Trebuchet MS"/>
                <a:cs typeface="Trebuchet MS"/>
              </a:rPr>
              <a:t>в</a:t>
            </a:r>
            <a:r>
              <a:rPr sz="1500" spc="-10" dirty="0">
                <a:latin typeface="Trebuchet MS"/>
                <a:cs typeface="Trebuchet MS"/>
              </a:rPr>
              <a:t>р</a:t>
            </a:r>
            <a:r>
              <a:rPr sz="1500" spc="-5" dirty="0">
                <a:latin typeface="Trebuchet MS"/>
                <a:cs typeface="Trebuchet MS"/>
              </a:rPr>
              <a:t>а</a:t>
            </a:r>
            <a:r>
              <a:rPr sz="1500" dirty="0">
                <a:latin typeface="Trebuchet MS"/>
                <a:cs typeface="Trebuchet MS"/>
              </a:rPr>
              <a:t>ле  </a:t>
            </a:r>
            <a:r>
              <a:rPr sz="1500" spc="-5" dirty="0">
                <a:latin typeface="Trebuchet MS"/>
                <a:cs typeface="Trebuchet MS"/>
              </a:rPr>
              <a:t>крупнейших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52442" y="2973451"/>
            <a:ext cx="216598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лесоперерабатывающих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200" y="3202051"/>
            <a:ext cx="3165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3855" algn="l"/>
                <a:tab pos="2202815" algn="l"/>
              </a:tabLst>
            </a:pPr>
            <a:r>
              <a:rPr sz="1500" spc="-5" dirty="0">
                <a:latin typeface="Trebuchet MS"/>
                <a:cs typeface="Trebuchet MS"/>
              </a:rPr>
              <a:t>предприятий	</a:t>
            </a:r>
            <a:r>
              <a:rPr sz="1500" dirty="0">
                <a:latin typeface="Trebuchet MS"/>
                <a:cs typeface="Trebuchet MS"/>
              </a:rPr>
              <a:t>в	</a:t>
            </a:r>
            <a:r>
              <a:rPr sz="1500" spc="-5" dirty="0">
                <a:latin typeface="Trebuchet MS"/>
                <a:cs typeface="Trebuchet MS"/>
              </a:rPr>
              <a:t>сибирском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41190" y="3202051"/>
            <a:ext cx="22783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8245" algn="l"/>
              </a:tabLst>
            </a:pPr>
            <a:r>
              <a:rPr sz="1500" spc="-5" dirty="0">
                <a:latin typeface="Trebuchet MS"/>
                <a:cs typeface="Trebuchet MS"/>
              </a:rPr>
              <a:t>регионе	«Каменский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30200" y="3430904"/>
            <a:ext cx="58921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rebuchet MS"/>
                <a:cs typeface="Trebuchet MS"/>
              </a:rPr>
              <a:t>лесообрабатывающий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комбинат».</a:t>
            </a:r>
            <a:endParaRPr sz="150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Расположение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Каменского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района</a:t>
            </a:r>
            <a:r>
              <a:rPr sz="1500" dirty="0">
                <a:latin typeface="Trebuchet MS"/>
                <a:cs typeface="Trebuchet MS"/>
              </a:rPr>
              <a:t> на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пути</a:t>
            </a:r>
            <a:r>
              <a:rPr sz="1500" spc="44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крупного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турпотока позволяет использовать территорию для транзитного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туризма,</a:t>
            </a:r>
            <a:r>
              <a:rPr sz="1500" dirty="0">
                <a:latin typeface="Trebuchet MS"/>
                <a:cs typeface="Trebuchet MS"/>
              </a:rPr>
              <a:t> в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том</a:t>
            </a:r>
            <a:r>
              <a:rPr sz="1500" dirty="0">
                <a:latin typeface="Trebuchet MS"/>
                <a:cs typeface="Trebuchet MS"/>
              </a:rPr>
              <a:t> числе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автомобильного.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Перспективы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развития </a:t>
            </a:r>
            <a:r>
              <a:rPr sz="1500" spc="-440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имеет</a:t>
            </a:r>
            <a:r>
              <a:rPr sz="1500" spc="1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гостиничный</a:t>
            </a:r>
            <a:r>
              <a:rPr sz="1500" spc="1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бизнес.</a:t>
            </a:r>
            <a:endParaRPr sz="1500">
              <a:latin typeface="Trebuchet MS"/>
              <a:cs typeface="Trebuchet MS"/>
            </a:endParaRPr>
          </a:p>
          <a:p>
            <a:pPr marL="12700" marR="5715" indent="354965" algn="just">
              <a:lnSpc>
                <a:spcPct val="100000"/>
              </a:lnSpc>
            </a:pPr>
            <a:r>
              <a:rPr sz="1500" spc="-5" dirty="0">
                <a:latin typeface="Trebuchet MS"/>
                <a:cs typeface="Trebuchet MS"/>
              </a:rPr>
              <a:t>Большие </a:t>
            </a:r>
            <a:r>
              <a:rPr sz="1500" dirty="0">
                <a:latin typeface="Trebuchet MS"/>
                <a:cs typeface="Trebuchet MS"/>
              </a:rPr>
              <a:t>перспективы </a:t>
            </a:r>
            <a:r>
              <a:rPr sz="1500" spc="-5" dirty="0">
                <a:latin typeface="Trebuchet MS"/>
                <a:cs typeface="Trebuchet MS"/>
              </a:rPr>
              <a:t>имеет также </a:t>
            </a:r>
            <a:r>
              <a:rPr sz="1500" dirty="0">
                <a:latin typeface="Trebuchet MS"/>
                <a:cs typeface="Trebuchet MS"/>
              </a:rPr>
              <a:t>и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водный туризм. При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наличии интересного </a:t>
            </a:r>
            <a:r>
              <a:rPr sz="1500" dirty="0">
                <a:latin typeface="Trebuchet MS"/>
                <a:cs typeface="Trebuchet MS"/>
              </a:rPr>
              <a:t>и </a:t>
            </a:r>
            <a:r>
              <a:rPr sz="1500" spc="-5" dirty="0">
                <a:latin typeface="Trebuchet MS"/>
                <a:cs typeface="Trebuchet MS"/>
              </a:rPr>
              <a:t>значимого турмаршрута по территории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Каменского района возможна организация специализированных 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туристических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маршрутов,</a:t>
            </a:r>
            <a:r>
              <a:rPr sz="1500" dirty="0">
                <a:latin typeface="Trebuchet MS"/>
                <a:cs typeface="Trebuchet MS"/>
              </a:rPr>
              <a:t> в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10" dirty="0">
                <a:latin typeface="Trebuchet MS"/>
                <a:cs typeface="Trebuchet MS"/>
              </a:rPr>
              <a:t>частности,</a:t>
            </a:r>
            <a:r>
              <a:rPr sz="1500" spc="-5" dirty="0">
                <a:latin typeface="Trebuchet MS"/>
                <a:cs typeface="Trebuchet MS"/>
              </a:rPr>
              <a:t> посвященных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истории </a:t>
            </a:r>
            <a:r>
              <a:rPr sz="1500" spc="-44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пароходства </a:t>
            </a:r>
            <a:r>
              <a:rPr sz="1500" dirty="0">
                <a:latin typeface="Trebuchet MS"/>
                <a:cs typeface="Trebuchet MS"/>
              </a:rPr>
              <a:t>на </a:t>
            </a:r>
            <a:r>
              <a:rPr sz="1500" spc="-5" dirty="0">
                <a:latin typeface="Trebuchet MS"/>
                <a:cs typeface="Trebuchet MS"/>
              </a:rPr>
              <a:t>реке Обь, посещению г. Камень-на-Оби </a:t>
            </a:r>
            <a:r>
              <a:rPr sz="1500" dirty="0">
                <a:latin typeface="Trebuchet MS"/>
                <a:cs typeface="Trebuchet MS"/>
              </a:rPr>
              <a:t>премьер- </a:t>
            </a:r>
            <a:r>
              <a:rPr sz="1500" spc="-44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министром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России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П.А.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Столыпиным,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местам,</a:t>
            </a:r>
            <a:r>
              <a:rPr sz="150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связанным</a:t>
            </a:r>
            <a:r>
              <a:rPr sz="1500" dirty="0">
                <a:latin typeface="Trebuchet MS"/>
                <a:cs typeface="Trebuchet MS"/>
              </a:rPr>
              <a:t> с 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жизнью</a:t>
            </a:r>
            <a:r>
              <a:rPr sz="1500" spc="-20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директора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Мосфильма</a:t>
            </a:r>
            <a:r>
              <a:rPr sz="1500" spc="30" dirty="0">
                <a:latin typeface="Trebuchet MS"/>
                <a:cs typeface="Trebuchet MS"/>
              </a:rPr>
              <a:t> </a:t>
            </a:r>
            <a:r>
              <a:rPr sz="1500" dirty="0">
                <a:latin typeface="Trebuchet MS"/>
                <a:cs typeface="Trebuchet MS"/>
              </a:rPr>
              <a:t>И.</a:t>
            </a:r>
            <a:r>
              <a:rPr sz="1500" spc="5" dirty="0">
                <a:latin typeface="Trebuchet MS"/>
                <a:cs typeface="Trebuchet MS"/>
              </a:rPr>
              <a:t> </a:t>
            </a:r>
            <a:r>
              <a:rPr sz="1500" spc="-5" dirty="0">
                <a:latin typeface="Trebuchet MS"/>
                <a:cs typeface="Trebuchet MS"/>
              </a:rPr>
              <a:t>Пырьева.</a:t>
            </a:r>
            <a:endParaRPr sz="1500">
              <a:latin typeface="Trebuchet MS"/>
              <a:cs typeface="Trebuchet MS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300215" y="550798"/>
            <a:ext cx="2640330" cy="5182870"/>
            <a:chOff x="6300215" y="550798"/>
            <a:chExt cx="2640330" cy="518287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2399029"/>
              <a:ext cx="2556764" cy="153403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2247" y="4151211"/>
              <a:ext cx="2590165" cy="158203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2247" y="550798"/>
              <a:ext cx="2638171" cy="1654048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8754491" y="6465677"/>
            <a:ext cx="16573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647826"/>
            <a:ext cx="5749290" cy="4721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4965" algn="just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Город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занимает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выгодное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геостратегическое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положение,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практически </a:t>
            </a:r>
            <a:r>
              <a:rPr sz="1400" dirty="0">
                <a:latin typeface="Trebuchet MS"/>
                <a:cs typeface="Trebuchet MS"/>
              </a:rPr>
              <a:t>в центре </a:t>
            </a:r>
            <a:r>
              <a:rPr sz="1400" spc="-5" dirty="0">
                <a:latin typeface="Trebuchet MS"/>
                <a:cs typeface="Trebuchet MS"/>
              </a:rPr>
              <a:t>края </a:t>
            </a:r>
            <a:r>
              <a:rPr sz="1400" dirty="0">
                <a:latin typeface="Trebuchet MS"/>
                <a:cs typeface="Trebuchet MS"/>
              </a:rPr>
              <a:t>– </a:t>
            </a:r>
            <a:r>
              <a:rPr sz="1400" spc="-5" dirty="0">
                <a:latin typeface="Trebuchet MS"/>
                <a:cs typeface="Trebuchet MS"/>
              </a:rPr>
              <a:t>недалеко </a:t>
            </a:r>
            <a:r>
              <a:rPr sz="1400" dirty="0">
                <a:latin typeface="Trebuchet MS"/>
                <a:cs typeface="Trebuchet MS"/>
              </a:rPr>
              <a:t>от </a:t>
            </a:r>
            <a:r>
              <a:rPr sz="1400" spc="-5" dirty="0">
                <a:latin typeface="Trebuchet MS"/>
                <a:cs typeface="Trebuchet MS"/>
              </a:rPr>
              <a:t>двух региональных столиц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Новосибирска</a:t>
            </a:r>
            <a:r>
              <a:rPr sz="1400" spc="3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(третьего</a:t>
            </a:r>
            <a:r>
              <a:rPr sz="1400" spc="3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</a:t>
            </a:r>
            <a:r>
              <a:rPr sz="1400" spc="33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величине</a:t>
            </a:r>
            <a:r>
              <a:rPr sz="1400" spc="3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города</a:t>
            </a:r>
            <a:r>
              <a:rPr sz="1400" spc="3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России)</a:t>
            </a:r>
            <a:r>
              <a:rPr sz="1400" spc="34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34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Барнаула,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что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создает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возможности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увеличения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объемов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производства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продукции,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оказания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услуг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нацеленного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рынки</a:t>
            </a:r>
            <a:r>
              <a:rPr sz="1400" spc="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агломераций.</a:t>
            </a:r>
          </a:p>
          <a:p>
            <a:pPr marL="12700" marR="5080" indent="354965" algn="just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В 2013 году завершено </a:t>
            </a:r>
            <a:r>
              <a:rPr sz="1400" spc="-5" dirty="0">
                <a:latin typeface="Trebuchet MS"/>
                <a:cs typeface="Trebuchet MS"/>
              </a:rPr>
              <a:t>строительство автомобильной дороги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</a:t>
            </a:r>
            <a:r>
              <a:rPr sz="1400" dirty="0">
                <a:latin typeface="Trebuchet MS"/>
                <a:cs typeface="Trebuchet MS"/>
              </a:rPr>
              <a:t> -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Камень-на-Оби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от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118-го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километра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автодороги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 </a:t>
            </a:r>
            <a:r>
              <a:rPr sz="1400" dirty="0">
                <a:latin typeface="Trebuchet MS"/>
                <a:cs typeface="Trebuchet MS"/>
              </a:rPr>
              <a:t>- </a:t>
            </a:r>
            <a:r>
              <a:rPr sz="1400" spc="-5" dirty="0">
                <a:latin typeface="Trebuchet MS"/>
                <a:cs typeface="Trebuchet MS"/>
              </a:rPr>
              <a:t>Кочки </a:t>
            </a:r>
            <a:r>
              <a:rPr sz="1400" dirty="0">
                <a:latin typeface="Trebuchet MS"/>
                <a:cs typeface="Trebuchet MS"/>
              </a:rPr>
              <a:t>- </a:t>
            </a:r>
            <a:r>
              <a:rPr sz="1400" spc="-5" dirty="0">
                <a:latin typeface="Trebuchet MS"/>
                <a:cs typeface="Trebuchet MS"/>
              </a:rPr>
              <a:t>Павлодар до границы </a:t>
            </a:r>
            <a:r>
              <a:rPr sz="1400" dirty="0">
                <a:latin typeface="Trebuchet MS"/>
                <a:cs typeface="Trebuchet MS"/>
              </a:rPr>
              <a:t>с </a:t>
            </a:r>
            <a:r>
              <a:rPr sz="1400" spc="-5" dirty="0">
                <a:latin typeface="Trebuchet MS"/>
                <a:cs typeface="Trebuchet MS"/>
              </a:rPr>
              <a:t>Алтайским </a:t>
            </a:r>
            <a:r>
              <a:rPr sz="1400" spc="-10" dirty="0">
                <a:latin typeface="Trebuchet MS"/>
                <a:cs typeface="Trebuchet MS"/>
              </a:rPr>
              <a:t>краем, </a:t>
            </a:r>
            <a:r>
              <a:rPr sz="1400" spc="-5" dirty="0">
                <a:latin typeface="Trebuchet MS"/>
                <a:cs typeface="Trebuchet MS"/>
              </a:rPr>
              <a:t> которая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обеспечивает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кратчайшее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расстояние</a:t>
            </a:r>
            <a:r>
              <a:rPr sz="1400" dirty="0">
                <a:latin typeface="Trebuchet MS"/>
                <a:cs typeface="Trebuchet MS"/>
              </a:rPr>
              <a:t> для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движения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автомобильного транспорта </a:t>
            </a:r>
            <a:r>
              <a:rPr sz="1400" dirty="0">
                <a:latin typeface="Trebuchet MS"/>
                <a:cs typeface="Trebuchet MS"/>
              </a:rPr>
              <a:t>от </a:t>
            </a:r>
            <a:r>
              <a:rPr sz="1400" spc="-5" dirty="0">
                <a:latin typeface="Trebuchet MS"/>
                <a:cs typeface="Trebuchet MS"/>
              </a:rPr>
              <a:t>Новосибирска </a:t>
            </a:r>
            <a:r>
              <a:rPr sz="1400" dirty="0">
                <a:latin typeface="Trebuchet MS"/>
                <a:cs typeface="Trebuchet MS"/>
              </a:rPr>
              <a:t>до </a:t>
            </a:r>
            <a:r>
              <a:rPr sz="1400" spc="-5" dirty="0">
                <a:latin typeface="Trebuchet MS"/>
                <a:cs typeface="Trebuchet MS"/>
              </a:rPr>
              <a:t>Алтайского края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выход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Казахстан.</a:t>
            </a:r>
            <a:endParaRPr sz="1400" dirty="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400" spc="-5" dirty="0">
                <a:latin typeface="Trebuchet MS"/>
                <a:cs typeface="Trebuchet MS"/>
              </a:rPr>
              <a:t>Дорога</a:t>
            </a:r>
            <a:r>
              <a:rPr sz="1400" dirty="0">
                <a:latin typeface="Trebuchet MS"/>
                <a:cs typeface="Trebuchet MS"/>
              </a:rPr>
              <a:t> позволяет,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минуя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наполненные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пробками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дорожное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пространство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города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Барнаула</a:t>
            </a:r>
            <a:r>
              <a:rPr sz="1400" dirty="0">
                <a:latin typeface="Trebuchet MS"/>
                <a:cs typeface="Trebuchet MS"/>
              </a:rPr>
              <a:t> и,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особенности,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города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Новосибирска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выйти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западные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трассы,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ведущие</a:t>
            </a:r>
            <a:r>
              <a:rPr sz="1400" spc="6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к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Омску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</a:t>
            </a:r>
            <a:r>
              <a:rPr sz="1400" spc="5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далее </a:t>
            </a:r>
            <a:r>
              <a:rPr sz="1400" spc="-40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западную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часть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России.</a:t>
            </a:r>
            <a:endParaRPr sz="1400" dirty="0">
              <a:latin typeface="Trebuchet MS"/>
              <a:cs typeface="Trebuchet MS"/>
            </a:endParaRPr>
          </a:p>
          <a:p>
            <a:pPr marL="12700" marR="8255" indent="354965" algn="just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latin typeface="Trebuchet MS"/>
                <a:cs typeface="Trebuchet MS"/>
              </a:rPr>
              <a:t>Эта </a:t>
            </a:r>
            <a:r>
              <a:rPr sz="1400" spc="-5" dirty="0">
                <a:latin typeface="Trebuchet MS"/>
                <a:cs typeface="Trebuchet MS"/>
              </a:rPr>
              <a:t>дорога не только новая возможность </a:t>
            </a:r>
            <a:r>
              <a:rPr sz="1400" dirty="0">
                <a:latin typeface="Trebuchet MS"/>
                <a:cs typeface="Trebuchet MS"/>
              </a:rPr>
              <a:t>для </a:t>
            </a:r>
            <a:r>
              <a:rPr sz="1400" spc="-5" dirty="0">
                <a:latin typeface="Trebuchet MS"/>
                <a:cs typeface="Trebuchet MS"/>
              </a:rPr>
              <a:t>грузовых, но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туристических потоков </a:t>
            </a:r>
            <a:r>
              <a:rPr sz="1400" dirty="0">
                <a:latin typeface="Trebuchet MS"/>
                <a:cs typeface="Trebuchet MS"/>
              </a:rPr>
              <a:t>в </a:t>
            </a:r>
            <a:r>
              <a:rPr sz="1400" spc="-5" dirty="0">
                <a:latin typeface="Trebuchet MS"/>
                <a:cs typeface="Trebuchet MS"/>
              </a:rPr>
              <a:t>степной Алтай, Горную Колывань </a:t>
            </a:r>
            <a:r>
              <a:rPr sz="1400" dirty="0">
                <a:latin typeface="Trebuchet MS"/>
                <a:cs typeface="Trebuchet MS"/>
              </a:rPr>
              <a:t>и Горный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Чарыш.</a:t>
            </a:r>
            <a:endParaRPr sz="1400" dirty="0">
              <a:latin typeface="Trebuchet MS"/>
              <a:cs typeface="Trebuchet MS"/>
            </a:endParaRPr>
          </a:p>
          <a:p>
            <a:pPr marL="12700" marR="5080" indent="354965" algn="just">
              <a:lnSpc>
                <a:spcPct val="100000"/>
              </a:lnSpc>
            </a:pPr>
            <a:r>
              <a:rPr sz="1400" dirty="0">
                <a:latin typeface="Trebuchet MS"/>
                <a:cs typeface="Trebuchet MS"/>
              </a:rPr>
              <a:t>Учитывая </a:t>
            </a:r>
            <a:r>
              <a:rPr sz="1400" spc="-5" dirty="0">
                <a:latin typeface="Trebuchet MS"/>
                <a:cs typeface="Trebuchet MS"/>
              </a:rPr>
              <a:t>наличие железнодорожных, водных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spc="-5" dirty="0">
                <a:latin typeface="Trebuchet MS"/>
                <a:cs typeface="Trebuchet MS"/>
              </a:rPr>
              <a:t>автомобильных </a:t>
            </a:r>
            <a:r>
              <a:rPr sz="1400" dirty="0">
                <a:latin typeface="Trebuchet MS"/>
                <a:cs typeface="Trebuchet MS"/>
              </a:rPr>
              <a:t> путей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может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привлекать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действующие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транспортно- </a:t>
            </a:r>
            <a:r>
              <a:rPr sz="1400" dirty="0">
                <a:latin typeface="Trebuchet MS"/>
                <a:cs typeface="Trebuchet MS"/>
              </a:rPr>
              <a:t> логистические </a:t>
            </a:r>
            <a:r>
              <a:rPr sz="1400" spc="-5" dirty="0">
                <a:latin typeface="Trebuchet MS"/>
                <a:cs typeface="Trebuchet MS"/>
              </a:rPr>
              <a:t>компании </a:t>
            </a:r>
            <a:r>
              <a:rPr sz="1400" dirty="0">
                <a:latin typeface="Trebuchet MS"/>
                <a:cs typeface="Trebuchet MS"/>
              </a:rPr>
              <a:t>для </a:t>
            </a:r>
            <a:r>
              <a:rPr sz="1400" spc="-5" dirty="0">
                <a:latin typeface="Trebuchet MS"/>
                <a:cs typeface="Trebuchet MS"/>
              </a:rPr>
              <a:t>строительства терминалов, сервисных 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служб,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центров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обращений.</a:t>
            </a:r>
            <a:endParaRPr sz="1400" dirty="0"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300215" y="476630"/>
            <a:ext cx="2597785" cy="5473065"/>
            <a:chOff x="6300215" y="476630"/>
            <a:chExt cx="2597785" cy="547306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0215" y="476630"/>
              <a:ext cx="2592324" cy="17282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2247" y="2467610"/>
              <a:ext cx="2595753" cy="158203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4337773"/>
              <a:ext cx="2525522" cy="1611502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8754491" y="6465677"/>
            <a:ext cx="16573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5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0056" y="228218"/>
            <a:ext cx="6088519" cy="416813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3128838"/>
              </p:ext>
            </p:extLst>
          </p:nvPr>
        </p:nvGraphicFramePr>
        <p:xfrm>
          <a:off x="461187" y="1478407"/>
          <a:ext cx="8208645" cy="530123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64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5899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/>
                        <a:t>Наименование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Глава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123952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Контактные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данные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6995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Городское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поселение</a:t>
                      </a:r>
                      <a:endParaRPr sz="1200"/>
                    </a:p>
                    <a:p>
                      <a:pPr marL="179705">
                        <a:lnSpc>
                          <a:spcPct val="100000"/>
                        </a:lnSpc>
                      </a:pPr>
                      <a:r>
                        <a:rPr sz="1200" spc="-5" dirty="0"/>
                        <a:t>город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Камень-на-Оби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lang="ru-RU" sz="1200" dirty="0" smtClean="0"/>
                        <a:t>Панченко</a:t>
                      </a:r>
                      <a:r>
                        <a:rPr lang="ru-RU" sz="1200" baseline="0" dirty="0" smtClean="0"/>
                        <a:t> Иван Владимирович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 marR="19875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/>
                        <a:t>658700,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района,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муниципальное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образование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город</a:t>
                      </a:r>
                      <a:r>
                        <a:rPr sz="1200" spc="20" dirty="0"/>
                        <a:t> </a:t>
                      </a:r>
                      <a:r>
                        <a:rPr sz="1200" spc="-5" dirty="0"/>
                        <a:t>Камень-на-Оби,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ул.Пушкина,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5,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тел.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8(38584)2-14-01</a:t>
                      </a:r>
                      <a:endParaRPr sz="1200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70" dirty="0"/>
                        <a:t> </a:t>
                      </a:r>
                      <a:r>
                        <a:rPr sz="1200" spc="-5" dirty="0">
                          <a:solidFill>
                            <a:schemeClr val="accent2">
                              <a:lumMod val="50000"/>
                            </a:schemeClr>
                          </a:solidFill>
                          <a:hlinkClick r:id="rId3"/>
                        </a:rPr>
                        <a:t>kamenrai@mail.ru</a:t>
                      </a:r>
                      <a:endParaRPr sz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7123">
                <a:tc>
                  <a:txBody>
                    <a:bodyPr/>
                    <a:lstStyle/>
                    <a:p>
                      <a:pPr marL="179705" marR="5695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Аллакский 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село.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Аллак</a:t>
                      </a:r>
                      <a:endParaRPr sz="1200"/>
                    </a:p>
                    <a:p>
                      <a:pPr marL="179705" marR="8686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разъезд Родина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деревня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Духовая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1440" marR="59372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Печенина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/>
                        <a:t>Татьяна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Владимировна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 marR="5988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/>
                        <a:t>658719,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с.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Аллак,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Тамбовская,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4,</a:t>
                      </a:r>
                      <a:endParaRPr sz="1200" dirty="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тел.</a:t>
                      </a:r>
                      <a:r>
                        <a:rPr sz="1200" spc="-30" dirty="0"/>
                        <a:t> </a:t>
                      </a:r>
                      <a:r>
                        <a:rPr sz="1200" spc="-10" dirty="0"/>
                        <a:t>8(38584)78-3-34</a:t>
                      </a:r>
                      <a:endParaRPr sz="1200" dirty="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5" dirty="0"/>
                        <a:t> </a:t>
                      </a:r>
                      <a:r>
                        <a:rPr sz="1200" spc="-5" dirty="0">
                          <a:hlinkClick r:id="rId4"/>
                        </a:rPr>
                        <a:t>allassovet@mail.ru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7123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Верх-Аллакский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сельсовет</a:t>
                      </a:r>
                      <a:endParaRPr sz="1200"/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dirty="0"/>
                        <a:t>с.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Верх-Аллак,</a:t>
                      </a:r>
                      <a:endParaRPr sz="1200"/>
                    </a:p>
                    <a:p>
                      <a:pPr marL="179705" marR="520700">
                        <a:lnSpc>
                          <a:spcPct val="100000"/>
                        </a:lnSpc>
                      </a:pPr>
                      <a:r>
                        <a:rPr sz="1200" spc="-5" dirty="0"/>
                        <a:t>пос.</a:t>
                      </a:r>
                      <a:r>
                        <a:rPr sz="1200" spc="350" dirty="0"/>
                        <a:t> </a:t>
                      </a:r>
                      <a:r>
                        <a:rPr sz="1200" spc="-5" dirty="0"/>
                        <a:t>Михайловка,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пос.</a:t>
                      </a:r>
                      <a:r>
                        <a:rPr sz="1200" spc="-45" dirty="0"/>
                        <a:t> </a:t>
                      </a:r>
                      <a:r>
                        <a:rPr sz="1200" dirty="0"/>
                        <a:t>3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Интернационал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Березов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Андрей</a:t>
                      </a:r>
                      <a:endParaRPr sz="120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Николаевич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spc="-10" dirty="0"/>
                        <a:t>658718,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с.Верх</a:t>
                      </a:r>
                      <a:r>
                        <a:rPr sz="1200" spc="15" dirty="0"/>
                        <a:t> </a:t>
                      </a:r>
                      <a:r>
                        <a:rPr sz="1200" dirty="0"/>
                        <a:t>-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Аллак,ул.Центральная,52.,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40" dirty="0"/>
                        <a:t> </a:t>
                      </a:r>
                      <a:r>
                        <a:rPr sz="1200" spc="-10" dirty="0"/>
                        <a:t>8(38584)78-6-25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5" dirty="0"/>
                        <a:t> </a:t>
                      </a:r>
                      <a:r>
                        <a:rPr sz="1200" dirty="0"/>
                        <a:t>: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>
                          <a:hlinkClick r:id="rId5"/>
                        </a:rPr>
                        <a:t>verhallakaadmss@yandex.ru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6995">
                <a:tc>
                  <a:txBody>
                    <a:bodyPr/>
                    <a:lstStyle/>
                    <a:p>
                      <a:pPr marL="179705" marR="41846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Гоноховский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село</a:t>
                      </a:r>
                      <a:r>
                        <a:rPr sz="1200" spc="-10" dirty="0"/>
                        <a:t> </a:t>
                      </a:r>
                      <a:r>
                        <a:rPr sz="1200" dirty="0"/>
                        <a:t>Гонохово,</a:t>
                      </a:r>
                      <a:endParaRPr sz="1200"/>
                    </a:p>
                    <a:p>
                      <a:pPr marL="179705" marR="1140460">
                        <a:lnSpc>
                          <a:spcPct val="100000"/>
                        </a:lnSpc>
                      </a:pPr>
                      <a:r>
                        <a:rPr sz="1200" spc="-5" dirty="0"/>
                        <a:t>село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Обское,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пос.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Мыски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1440" marR="50800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dirty="0" smtClean="0"/>
                        <a:t>Изосимова Светлана Петровна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75" marR="77533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/>
                        <a:t>658721,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 </a:t>
                      </a:r>
                      <a:r>
                        <a:rPr sz="1200" spc="-350" dirty="0"/>
                        <a:t> </a:t>
                      </a:r>
                      <a:r>
                        <a:rPr sz="1200" dirty="0"/>
                        <a:t>с.Гонохово,</a:t>
                      </a:r>
                      <a:r>
                        <a:rPr sz="1200" spc="340" dirty="0"/>
                        <a:t> </a:t>
                      </a:r>
                      <a:r>
                        <a:rPr sz="1200" spc="-5" dirty="0"/>
                        <a:t>Советская,</a:t>
                      </a:r>
                      <a:r>
                        <a:rPr sz="1200" spc="20" dirty="0"/>
                        <a:t> </a:t>
                      </a:r>
                      <a:r>
                        <a:rPr sz="1200" spc="-10" dirty="0"/>
                        <a:t>73,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30" dirty="0"/>
                        <a:t> </a:t>
                      </a:r>
                      <a:r>
                        <a:rPr sz="1200" spc="-10" dirty="0"/>
                        <a:t>8(38584)75-3-30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5" dirty="0"/>
                        <a:t> </a:t>
                      </a:r>
                      <a:r>
                        <a:rPr sz="1200" spc="-5" dirty="0">
                          <a:hlinkClick r:id="rId6"/>
                        </a:rPr>
                        <a:t>gonoh2012@yandex.ru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7135"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Корниловский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сельсовет</a:t>
                      </a:r>
                      <a:endParaRPr sz="1200"/>
                    </a:p>
                    <a:p>
                      <a:pPr marL="1797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село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Корнилово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Сергейчук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Сергей</a:t>
                      </a:r>
                      <a:endParaRPr sz="1200"/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Васильевич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/>
                        <a:t>658735,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с.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spc="-5" dirty="0"/>
                        <a:t>Корнилово,</a:t>
                      </a:r>
                      <a:r>
                        <a:rPr sz="1200" spc="325" dirty="0"/>
                        <a:t> </a:t>
                      </a:r>
                      <a:r>
                        <a:rPr sz="1200" spc="-5" dirty="0"/>
                        <a:t>ул.Каменская,88.,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8(38584)77-3-43</a:t>
                      </a:r>
                      <a:endParaRPr sz="1200"/>
                    </a:p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5" dirty="0"/>
                        <a:t> </a:t>
                      </a:r>
                      <a:r>
                        <a:rPr sz="1200" spc="-5" dirty="0">
                          <a:hlinkClick r:id="rId7"/>
                        </a:rPr>
                        <a:t>kornilovo_adm@mail.ru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060">
                <a:tc>
                  <a:txBody>
                    <a:bodyPr/>
                    <a:lstStyle/>
                    <a:p>
                      <a:pPr marL="179705" marR="23876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5" dirty="0"/>
                        <a:t>Новоярковский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село Новоярки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R="40640" algn="l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err="1" smtClean="0"/>
                        <a:t>Терешина</a:t>
                      </a:r>
                      <a:r>
                        <a:rPr lang="ru-RU" sz="1200" spc="-5" dirty="0" smtClean="0"/>
                        <a:t> Анжела</a:t>
                      </a:r>
                    </a:p>
                    <a:p>
                      <a:pPr marR="40640" algn="l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lang="ru-RU" sz="1200" spc="-5" dirty="0" smtClean="0"/>
                        <a:t>Александровна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tc>
                  <a:txBody>
                    <a:bodyPr/>
                    <a:lstStyle/>
                    <a:p>
                      <a:pPr marL="92075" marR="598805" algn="just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spc="-10" dirty="0"/>
                        <a:t>658732, </a:t>
                      </a:r>
                      <a:r>
                        <a:rPr sz="1200" spc="-5" dirty="0"/>
                        <a:t>Алтайский край, Каменский район, с.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Новоярки,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Советская,3, тел. </a:t>
                      </a:r>
                      <a:r>
                        <a:rPr sz="1200" spc="-10" dirty="0"/>
                        <a:t>8(38584) 79-3-69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E-mail: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>
                          <a:hlinkClick r:id="rId8"/>
                        </a:rPr>
                        <a:t>elena.petrova.1967@list.ru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191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8754491" y="6465677"/>
            <a:ext cx="16573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fld>
            <a:endParaRPr sz="12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540" y="647826"/>
            <a:ext cx="7648575" cy="7435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27432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Trebuchet MS"/>
                <a:cs typeface="Trebuchet MS"/>
              </a:rPr>
              <a:t>На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территории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Каменского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района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расположено</a:t>
            </a:r>
            <a:r>
              <a:rPr sz="1400" spc="-1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34</a:t>
            </a:r>
            <a:r>
              <a:rPr sz="1400" spc="2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населенных</a:t>
            </a:r>
            <a:r>
              <a:rPr sz="1400" spc="2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пункта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в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составе</a:t>
            </a:r>
            <a:r>
              <a:rPr sz="1400" spc="1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одного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городского</a:t>
            </a:r>
            <a:r>
              <a:rPr sz="1400" spc="-3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и </a:t>
            </a:r>
            <a:r>
              <a:rPr sz="1400" spc="-5" dirty="0">
                <a:latin typeface="Trebuchet MS"/>
                <a:cs typeface="Trebuchet MS"/>
              </a:rPr>
              <a:t>13</a:t>
            </a:r>
            <a:r>
              <a:rPr sz="1400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сельских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поселений.</a:t>
            </a:r>
            <a:endParaRPr sz="1400">
              <a:latin typeface="Trebuchet MS"/>
              <a:cs typeface="Trebuchet MS"/>
            </a:endParaRPr>
          </a:p>
          <a:p>
            <a:pPr marL="1668780">
              <a:lnSpc>
                <a:spcPct val="100000"/>
              </a:lnSpc>
              <a:spcBef>
                <a:spcPts val="605"/>
              </a:spcBef>
            </a:pPr>
            <a:r>
              <a:rPr sz="1400" b="1" dirty="0">
                <a:latin typeface="Trebuchet MS"/>
                <a:cs typeface="Trebuchet MS"/>
              </a:rPr>
              <a:t>Перечень</a:t>
            </a:r>
            <a:r>
              <a:rPr sz="1400" b="1" spc="-55" dirty="0">
                <a:latin typeface="Trebuchet MS"/>
                <a:cs typeface="Trebuchet MS"/>
              </a:rPr>
              <a:t> </a:t>
            </a:r>
            <a:r>
              <a:rPr sz="1400" b="1" dirty="0">
                <a:latin typeface="Trebuchet MS"/>
                <a:cs typeface="Trebuchet MS"/>
              </a:rPr>
              <a:t>органов</a:t>
            </a:r>
            <a:r>
              <a:rPr sz="1400" b="1" spc="5" dirty="0">
                <a:latin typeface="Trebuchet MS"/>
                <a:cs typeface="Trebuchet MS"/>
              </a:rPr>
              <a:t> </a:t>
            </a:r>
            <a:r>
              <a:rPr sz="1400" b="1" spc="-5" dirty="0">
                <a:latin typeface="Trebuchet MS"/>
                <a:cs typeface="Trebuchet MS"/>
              </a:rPr>
              <a:t>местного самоуправления</a:t>
            </a:r>
            <a:endParaRPr sz="1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561637"/>
              </p:ext>
            </p:extLst>
          </p:nvPr>
        </p:nvGraphicFramePr>
        <p:xfrm>
          <a:off x="101154" y="0"/>
          <a:ext cx="9034144" cy="68495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7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3557">
                <a:tc>
                  <a:txBody>
                    <a:bodyPr/>
                    <a:lstStyle/>
                    <a:p>
                      <a:pPr marL="68262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10" dirty="0"/>
                        <a:t>Наименование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/>
                        <a:t>Глава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0480" marB="0"/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spc="-5" dirty="0"/>
                        <a:t>Контактные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данные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048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179705" marR="422909">
                        <a:lnSpc>
                          <a:spcPts val="1380"/>
                        </a:lnSpc>
                        <a:spcBef>
                          <a:spcPts val="359"/>
                        </a:spcBef>
                      </a:pPr>
                      <a:r>
                        <a:rPr sz="1200" spc="-5" dirty="0"/>
                        <a:t>Плотниковский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село Луговое,</a:t>
                      </a:r>
                      <a:endParaRPr sz="1200"/>
                    </a:p>
                    <a:p>
                      <a:pPr marL="179705" marR="1004569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spc="-5" dirty="0"/>
                        <a:t>пос. Калиновка,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село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Плотниково.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91440" marR="703580">
                        <a:lnSpc>
                          <a:spcPts val="1380"/>
                        </a:lnSpc>
                        <a:spcBef>
                          <a:spcPts val="359"/>
                        </a:spcBef>
                      </a:pPr>
                      <a:r>
                        <a:rPr lang="ru-RU" sz="1200" spc="-5" dirty="0" smtClean="0"/>
                        <a:t>Скоробогатова Людмила Анатольевна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5719" marB="0"/>
                </a:tc>
                <a:tc>
                  <a:txBody>
                    <a:bodyPr/>
                    <a:lstStyle/>
                    <a:p>
                      <a:pPr marL="92075" marR="1308735">
                        <a:lnSpc>
                          <a:spcPts val="1380"/>
                        </a:lnSpc>
                        <a:spcBef>
                          <a:spcPts val="359"/>
                        </a:spcBef>
                      </a:pPr>
                      <a:r>
                        <a:rPr sz="1200" spc="-10" dirty="0"/>
                        <a:t>658724,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с.</a:t>
                      </a:r>
                      <a:r>
                        <a:rPr sz="1200" spc="-15" dirty="0"/>
                        <a:t> </a:t>
                      </a:r>
                      <a:r>
                        <a:rPr sz="1200" dirty="0"/>
                        <a:t>Луговое,</a:t>
                      </a:r>
                      <a:r>
                        <a:rPr sz="1200" spc="30" dirty="0"/>
                        <a:t> </a:t>
                      </a:r>
                      <a:r>
                        <a:rPr sz="1200" spc="-5" dirty="0"/>
                        <a:t>ул. Советская,</a:t>
                      </a:r>
                      <a:r>
                        <a:rPr sz="1200" spc="5" dirty="0"/>
                        <a:t> </a:t>
                      </a:r>
                      <a:r>
                        <a:rPr sz="1200" spc="-10" dirty="0"/>
                        <a:t>23,</a:t>
                      </a:r>
                      <a:endParaRPr sz="1200"/>
                    </a:p>
                    <a:p>
                      <a:pPr marL="92075">
                        <a:lnSpc>
                          <a:spcPts val="1330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8(385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84)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73-5-39</a:t>
                      </a:r>
                      <a:r>
                        <a:rPr sz="1200" spc="-35" dirty="0"/>
                        <a:t> </a:t>
                      </a:r>
                      <a:r>
                        <a:rPr sz="1200" dirty="0"/>
                        <a:t>,</a:t>
                      </a:r>
                      <a:endParaRPr sz="1200"/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15" dirty="0"/>
                        <a:t> </a:t>
                      </a:r>
                      <a:r>
                        <a:rPr sz="1200" spc="-15" dirty="0">
                          <a:hlinkClick r:id="rId2"/>
                        </a:rPr>
                        <a:t>plotnikov.sss@mail.ruplotnikov.ss@yandex.ru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5719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179705" marR="407670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sz="1200" spc="-5" dirty="0"/>
                        <a:t>Попереченский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dirty="0"/>
                        <a:t>cело</a:t>
                      </a:r>
                      <a:r>
                        <a:rPr sz="1200" spc="-5" dirty="0"/>
                        <a:t> Поперечное,</a:t>
                      </a:r>
                      <a:endParaRPr sz="1200"/>
                    </a:p>
                    <a:p>
                      <a:pPr marL="179705">
                        <a:lnSpc>
                          <a:spcPts val="1355"/>
                        </a:lnSpc>
                      </a:pPr>
                      <a:r>
                        <a:rPr sz="1200" spc="-5" dirty="0"/>
                        <a:t>пос.</a:t>
                      </a:r>
                      <a:r>
                        <a:rPr sz="1200" spc="-50" dirty="0"/>
                        <a:t> </a:t>
                      </a:r>
                      <a:r>
                        <a:rPr sz="1200" spc="-5" dirty="0"/>
                        <a:t>Раздольный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91440" marR="543560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lang="ru-RU" sz="1200" spc="-5" dirty="0" err="1" smtClean="0"/>
                        <a:t>Дворских</a:t>
                      </a:r>
                      <a:r>
                        <a:rPr lang="ru-RU" sz="1200" spc="-5" dirty="0" smtClean="0"/>
                        <a:t> Ирина Анатольевна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92075" marR="1133475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sz="1200" spc="-10" dirty="0"/>
                        <a:t>658734,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с.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Поперечное,</a:t>
                      </a:r>
                      <a:r>
                        <a:rPr sz="1200" spc="350" dirty="0"/>
                        <a:t> </a:t>
                      </a:r>
                      <a:r>
                        <a:rPr sz="1200" spc="-5" dirty="0"/>
                        <a:t>ул. Советская,</a:t>
                      </a:r>
                      <a:r>
                        <a:rPr sz="1200" spc="40" dirty="0"/>
                        <a:t> </a:t>
                      </a:r>
                      <a:r>
                        <a:rPr sz="1200" spc="-10" dirty="0"/>
                        <a:t>17,</a:t>
                      </a:r>
                      <a:endParaRPr sz="1200"/>
                    </a:p>
                    <a:p>
                      <a:pPr marL="92075">
                        <a:lnSpc>
                          <a:spcPts val="1325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8(38584)70-4-50,</a:t>
                      </a:r>
                      <a:endParaRPr sz="1200"/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5" dirty="0"/>
                        <a:t> </a:t>
                      </a:r>
                      <a:r>
                        <a:rPr sz="1200" spc="-5" dirty="0">
                          <a:hlinkClick r:id="rId3"/>
                        </a:rPr>
                        <a:t>popere4noe@mail.ru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2705">
                <a:tc>
                  <a:txBody>
                    <a:bodyPr/>
                    <a:lstStyle/>
                    <a:p>
                      <a:pPr marL="179705" marR="553085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5" dirty="0"/>
                        <a:t>Пригородный 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пос.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Октябрьский,</a:t>
                      </a:r>
                      <a:endParaRPr sz="1200"/>
                    </a:p>
                    <a:p>
                      <a:pPr marL="179705" marR="751840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spc="-5" dirty="0"/>
                        <a:t>ст. Новая Дубрава,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пос.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/>
                        <a:t>Новодубровский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1440" marR="88519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5" dirty="0"/>
                        <a:t>Кайзер</a:t>
                      </a:r>
                      <a:r>
                        <a:rPr sz="1200" spc="-75" dirty="0"/>
                        <a:t> </a:t>
                      </a:r>
                      <a:r>
                        <a:rPr sz="1200" spc="-5" dirty="0"/>
                        <a:t>Евгения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Николаевна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2075" marR="21844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10" dirty="0"/>
                        <a:t>658730</a:t>
                      </a:r>
                      <a:r>
                        <a:rPr sz="1200" spc="-5" dirty="0"/>
                        <a:t> 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п.Октябрьский,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ул.Новая,3,</a:t>
                      </a:r>
                      <a:endParaRPr sz="1200"/>
                    </a:p>
                    <a:p>
                      <a:pPr marL="92075">
                        <a:lnSpc>
                          <a:spcPts val="1325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8(38584)</a:t>
                      </a:r>
                      <a:r>
                        <a:rPr sz="1200" spc="-15" dirty="0"/>
                        <a:t> </a:t>
                      </a:r>
                      <a:r>
                        <a:rPr sz="1200" spc="-10" dirty="0"/>
                        <a:t>73-3-40,</a:t>
                      </a:r>
                      <a:endParaRPr sz="1200"/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spc="-5" dirty="0"/>
                        <a:t>Email: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>
                          <a:hlinkClick r:id="rId4"/>
                        </a:rPr>
                        <a:t>prigorodnyss@mail.ru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179705" marR="724535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sz="1200" spc="-5" dirty="0"/>
                        <a:t>Рыбинский 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с.</a:t>
                      </a:r>
                      <a:r>
                        <a:rPr sz="1200" spc="-15" dirty="0"/>
                        <a:t> </a:t>
                      </a:r>
                      <a:r>
                        <a:rPr sz="1200" dirty="0"/>
                        <a:t>Рыбное,</a:t>
                      </a:r>
                      <a:endParaRPr sz="1200"/>
                    </a:p>
                    <a:p>
                      <a:pPr marL="179705">
                        <a:lnSpc>
                          <a:spcPts val="1355"/>
                        </a:lnSpc>
                      </a:pPr>
                      <a:r>
                        <a:rPr sz="1200" spc="-5" dirty="0"/>
                        <a:t>пос.</a:t>
                      </a:r>
                      <a:r>
                        <a:rPr sz="1200" spc="-45" dirty="0"/>
                        <a:t> </a:t>
                      </a:r>
                      <a:r>
                        <a:rPr sz="1200" spc="-5" dirty="0"/>
                        <a:t>Самарский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200" spc="-5" dirty="0"/>
                        <a:t>Мерц</a:t>
                      </a:r>
                      <a:r>
                        <a:rPr sz="1200" spc="-35" dirty="0"/>
                        <a:t> </a:t>
                      </a:r>
                      <a:r>
                        <a:rPr sz="1200" spc="-5" dirty="0"/>
                        <a:t>Ольга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Дмитриевна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33655" marB="0"/>
                </a:tc>
                <a:tc>
                  <a:txBody>
                    <a:bodyPr/>
                    <a:lstStyle/>
                    <a:p>
                      <a:pPr marL="92075" marR="241300">
                        <a:lnSpc>
                          <a:spcPts val="1380"/>
                        </a:lnSpc>
                        <a:spcBef>
                          <a:spcPts val="360"/>
                        </a:spcBef>
                      </a:pPr>
                      <a:r>
                        <a:rPr sz="1200" spc="-10" dirty="0"/>
                        <a:t>658720,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 с.</a:t>
                      </a:r>
                      <a:r>
                        <a:rPr sz="1200" spc="5" dirty="0"/>
                        <a:t> </a:t>
                      </a:r>
                      <a:r>
                        <a:rPr sz="1200" dirty="0"/>
                        <a:t>Рыбное,</a:t>
                      </a:r>
                      <a:r>
                        <a:rPr sz="1200" spc="-5" dirty="0"/>
                        <a:t> ул.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Гагарина,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8,</a:t>
                      </a:r>
                      <a:endParaRPr sz="1200"/>
                    </a:p>
                    <a:p>
                      <a:pPr marL="92075">
                        <a:lnSpc>
                          <a:spcPts val="1325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8(38584)74-6-41,</a:t>
                      </a:r>
                      <a:endParaRPr sz="1200"/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55" dirty="0"/>
                        <a:t> </a:t>
                      </a:r>
                      <a:r>
                        <a:rPr sz="1200" spc="-15" dirty="0"/>
                        <a:t>adm2014@rambler.rг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4905">
                <a:tc>
                  <a:txBody>
                    <a:bodyPr/>
                    <a:lstStyle/>
                    <a:p>
                      <a:pPr marL="179705" marR="59817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5" dirty="0"/>
                        <a:t>Столбовский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село Столбово,</a:t>
                      </a:r>
                      <a:endParaRPr sz="1200"/>
                    </a:p>
                    <a:p>
                      <a:pPr marL="179705" marR="1079500">
                        <a:lnSpc>
                          <a:spcPts val="1380"/>
                        </a:lnSpc>
                        <a:spcBef>
                          <a:spcPts val="10"/>
                        </a:spcBef>
                      </a:pPr>
                      <a:r>
                        <a:rPr sz="1200" spc="-5" dirty="0"/>
                        <a:t>село Дресвянка, </a:t>
                      </a:r>
                      <a:r>
                        <a:rPr sz="1200" spc="-355" dirty="0"/>
                        <a:t> </a:t>
                      </a:r>
                      <a:r>
                        <a:rPr sz="1200" spc="-5" dirty="0"/>
                        <a:t>село Ключи,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село Малетино,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село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Соколово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1440" marR="777875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5" dirty="0"/>
                        <a:t>Килина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/>
                        <a:t>Светлана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Васильевна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2075" marR="1308735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10" dirty="0"/>
                        <a:t>658717,</a:t>
                      </a:r>
                      <a:r>
                        <a:rPr sz="1200" spc="-20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с.Столбово,</a:t>
                      </a:r>
                      <a:r>
                        <a:rPr sz="1200" spc="20" dirty="0"/>
                        <a:t> </a:t>
                      </a:r>
                      <a:r>
                        <a:rPr sz="1200" spc="-5" dirty="0"/>
                        <a:t>ул.Мичурина,41,</a:t>
                      </a:r>
                      <a:endParaRPr sz="1200"/>
                    </a:p>
                    <a:p>
                      <a:pPr marL="92075">
                        <a:lnSpc>
                          <a:spcPts val="1325"/>
                        </a:lnSpc>
                      </a:pPr>
                      <a:r>
                        <a:rPr sz="1200" spc="-5" dirty="0"/>
                        <a:t>тел.</a:t>
                      </a:r>
                      <a:r>
                        <a:rPr sz="1200" spc="-25" dirty="0"/>
                        <a:t> </a:t>
                      </a:r>
                      <a:r>
                        <a:rPr sz="1200" spc="-10" dirty="0"/>
                        <a:t>8(38584)76-5-43,</a:t>
                      </a:r>
                      <a:endParaRPr sz="1200"/>
                    </a:p>
                    <a:p>
                      <a:pPr marL="92075">
                        <a:lnSpc>
                          <a:spcPts val="1410"/>
                        </a:lnSpc>
                      </a:pPr>
                      <a:r>
                        <a:rPr sz="1200" spc="-5" dirty="0"/>
                        <a:t>E-mail:</a:t>
                      </a:r>
                      <a:r>
                        <a:rPr sz="1200" spc="-60" dirty="0"/>
                        <a:t> </a:t>
                      </a:r>
                      <a:r>
                        <a:rPr sz="1200" spc="-5" dirty="0">
                          <a:hlinkClick r:id="rId5"/>
                        </a:rPr>
                        <a:t>admstolbovo@mail.ru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93750">
                <a:tc>
                  <a:txBody>
                    <a:bodyPr/>
                    <a:lstStyle/>
                    <a:p>
                      <a:pPr marL="179705" marR="384175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5" dirty="0"/>
                        <a:t>Телеутский</a:t>
                      </a:r>
                      <a:r>
                        <a:rPr sz="1200" spc="5" dirty="0"/>
                        <a:t> </a:t>
                      </a:r>
                      <a:r>
                        <a:rPr sz="1200" spc="-5" dirty="0"/>
                        <a:t>сельсовет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село Ветрено-Телеутское,</a:t>
                      </a:r>
                      <a:endParaRPr sz="1200"/>
                    </a:p>
                    <a:p>
                      <a:pPr marL="179705">
                        <a:lnSpc>
                          <a:spcPts val="1355"/>
                        </a:lnSpc>
                      </a:pPr>
                      <a:r>
                        <a:rPr sz="1200" spc="-5" dirty="0"/>
                        <a:t>село Подветренно-Телеутское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1440" marR="70739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lang="ru-RU" sz="1200" spc="-5" dirty="0" err="1" smtClean="0"/>
                        <a:t>Башта</a:t>
                      </a:r>
                      <a:r>
                        <a:rPr lang="ru-RU" sz="1200" spc="-5" baseline="0" dirty="0" smtClean="0"/>
                        <a:t> Елена Владиславовна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92075" marR="412750">
                        <a:lnSpc>
                          <a:spcPts val="1380"/>
                        </a:lnSpc>
                        <a:spcBef>
                          <a:spcPts val="365"/>
                        </a:spcBef>
                      </a:pPr>
                      <a:r>
                        <a:rPr sz="1200" spc="-10" dirty="0"/>
                        <a:t>658736,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3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с.Ветренно-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Телеутское,</a:t>
                      </a:r>
                      <a:endParaRPr sz="1200"/>
                    </a:p>
                    <a:p>
                      <a:pPr marL="92075" marR="1635125">
                        <a:lnSpc>
                          <a:spcPts val="1380"/>
                        </a:lnSpc>
                        <a:spcBef>
                          <a:spcPts val="15"/>
                        </a:spcBef>
                      </a:pPr>
                      <a:r>
                        <a:rPr sz="1200" spc="-5" dirty="0"/>
                        <a:t>Центральная,</a:t>
                      </a:r>
                      <a:r>
                        <a:rPr sz="1200" spc="-20" dirty="0"/>
                        <a:t> </a:t>
                      </a:r>
                      <a:r>
                        <a:rPr sz="1200" spc="-10" dirty="0"/>
                        <a:t>47, </a:t>
                      </a:r>
                      <a:r>
                        <a:rPr sz="1200" spc="-5" dirty="0"/>
                        <a:t>тел.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8(38584)75-3-45,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E-mail:</a:t>
                      </a:r>
                      <a:r>
                        <a:rPr sz="1200" spc="-55" dirty="0"/>
                        <a:t> </a:t>
                      </a:r>
                      <a:r>
                        <a:rPr sz="1200" spc="-5" dirty="0">
                          <a:hlinkClick r:id="rId6"/>
                        </a:rPr>
                        <a:t>bereziukov@yandex.ru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3711">
                <a:tc>
                  <a:txBody>
                    <a:bodyPr/>
                    <a:lstStyle/>
                    <a:p>
                      <a:pPr marL="179705" marR="603250">
                        <a:lnSpc>
                          <a:spcPct val="963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Толстовский 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поселок Толстовский,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поселок</a:t>
                      </a:r>
                      <a:r>
                        <a:rPr sz="1200" spc="-25" dirty="0"/>
                        <a:t> </a:t>
                      </a:r>
                      <a:r>
                        <a:rPr sz="1200" spc="-5" dirty="0"/>
                        <a:t>Тамбовский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410"/>
                        </a:lnSpc>
                        <a:spcBef>
                          <a:spcPts val="270"/>
                        </a:spcBef>
                      </a:pPr>
                      <a:r>
                        <a:rPr lang="ru-RU" sz="1200" dirty="0" err="1" smtClean="0">
                          <a:latin typeface="Trebuchet MS"/>
                          <a:cs typeface="Trebuchet MS"/>
                        </a:rPr>
                        <a:t>Валынкина</a:t>
                      </a:r>
                      <a:r>
                        <a:rPr lang="ru-RU" sz="1200" baseline="0" dirty="0" smtClean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lang="ru-RU" sz="1200" baseline="0" dirty="0" err="1" smtClean="0">
                          <a:latin typeface="Trebuchet MS"/>
                          <a:cs typeface="Trebuchet MS"/>
                        </a:rPr>
                        <a:t>Антанина</a:t>
                      </a:r>
                      <a:r>
                        <a:rPr lang="ru-RU" sz="1200" baseline="0" dirty="0" smtClean="0">
                          <a:latin typeface="Trebuchet MS"/>
                          <a:cs typeface="Trebuchet MS"/>
                        </a:rPr>
                        <a:t> Алексеевна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92075" marR="553085">
                        <a:lnSpc>
                          <a:spcPct val="96300"/>
                        </a:lnSpc>
                        <a:spcBef>
                          <a:spcPts val="325"/>
                        </a:spcBef>
                      </a:pPr>
                      <a:r>
                        <a:rPr sz="1200" spc="-10" dirty="0"/>
                        <a:t>658731,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пос.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Толстовский,ул.Центральная,49,тел.</a:t>
                      </a:r>
                      <a:r>
                        <a:rPr sz="1200" spc="10" dirty="0"/>
                        <a:t> </a:t>
                      </a:r>
                      <a:r>
                        <a:rPr sz="1200" spc="-10" dirty="0"/>
                        <a:t>8(38584)74-3-27, </a:t>
                      </a:r>
                      <a:r>
                        <a:rPr sz="1200" spc="-345" dirty="0"/>
                        <a:t> </a:t>
                      </a:r>
                      <a:r>
                        <a:rPr sz="1200" spc="-5" dirty="0"/>
                        <a:t>E-mail:</a:t>
                      </a:r>
                      <a:r>
                        <a:rPr sz="1200" spc="-40" dirty="0"/>
                        <a:t> </a:t>
                      </a:r>
                      <a:r>
                        <a:rPr sz="1200" spc="-5" dirty="0">
                          <a:hlinkClick r:id="rId7"/>
                        </a:rPr>
                        <a:t>tolstovskadm2015@yandex.ru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9638">
                <a:tc>
                  <a:txBody>
                    <a:bodyPr/>
                    <a:lstStyle/>
                    <a:p>
                      <a:pPr marL="179705" marR="435609">
                        <a:lnSpc>
                          <a:spcPct val="96300"/>
                        </a:lnSpc>
                        <a:spcBef>
                          <a:spcPts val="325"/>
                        </a:spcBef>
                      </a:pPr>
                      <a:r>
                        <a:rPr sz="1200" spc="-5" dirty="0"/>
                        <a:t>Филипповский сельсовет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поселок Филипповский, 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поселок</a:t>
                      </a:r>
                      <a:r>
                        <a:rPr sz="1200" spc="-30" dirty="0"/>
                        <a:t> </a:t>
                      </a:r>
                      <a:r>
                        <a:rPr sz="1200" spc="-5" dirty="0"/>
                        <a:t>Зеленая Дубрава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1275" marB="0"/>
                </a:tc>
                <a:tc>
                  <a:txBody>
                    <a:bodyPr/>
                    <a:lstStyle/>
                    <a:p>
                      <a:pPr marL="91440" marR="706120">
                        <a:lnSpc>
                          <a:spcPts val="1380"/>
                        </a:lnSpc>
                        <a:spcBef>
                          <a:spcPts val="370"/>
                        </a:spcBef>
                      </a:pPr>
                      <a:r>
                        <a:rPr sz="1200" spc="-5" dirty="0"/>
                        <a:t>Белоусов Алексей </a:t>
                      </a:r>
                      <a:r>
                        <a:rPr sz="1200" spc="-355" dirty="0"/>
                        <a:t> </a:t>
                      </a:r>
                      <a:r>
                        <a:rPr sz="1200" spc="-5" dirty="0"/>
                        <a:t>Николаевич</a:t>
                      </a:r>
                      <a:endParaRPr sz="1200">
                        <a:latin typeface="Trebuchet MS"/>
                        <a:cs typeface="Trebuchet MS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410"/>
                        </a:lnSpc>
                        <a:spcBef>
                          <a:spcPts val="270"/>
                        </a:spcBef>
                      </a:pPr>
                      <a:r>
                        <a:rPr sz="1200" spc="-10" dirty="0"/>
                        <a:t>658733,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Алтайский</a:t>
                      </a:r>
                      <a:r>
                        <a:rPr sz="1200" spc="25" dirty="0"/>
                        <a:t> </a:t>
                      </a:r>
                      <a:r>
                        <a:rPr sz="1200" spc="-5" dirty="0"/>
                        <a:t>край,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Каменский</a:t>
                      </a:r>
                      <a:r>
                        <a:rPr sz="1200" spc="15" dirty="0"/>
                        <a:t> </a:t>
                      </a:r>
                      <a:r>
                        <a:rPr sz="1200" spc="-5" dirty="0"/>
                        <a:t>район,</a:t>
                      </a:r>
                      <a:r>
                        <a:rPr sz="1200" spc="-10" dirty="0"/>
                        <a:t> </a:t>
                      </a:r>
                      <a:r>
                        <a:rPr sz="1200" spc="-5" dirty="0"/>
                        <a:t>пос.</a:t>
                      </a:r>
                      <a:endParaRPr sz="1200" dirty="0"/>
                    </a:p>
                    <a:p>
                      <a:pPr marL="92075" marR="596900">
                        <a:lnSpc>
                          <a:spcPts val="1390"/>
                        </a:lnSpc>
                        <a:spcBef>
                          <a:spcPts val="60"/>
                        </a:spcBef>
                      </a:pPr>
                      <a:r>
                        <a:rPr sz="1200" spc="-5" dirty="0"/>
                        <a:t>Филипповский,</a:t>
                      </a:r>
                      <a:r>
                        <a:rPr sz="1200" dirty="0"/>
                        <a:t> </a:t>
                      </a:r>
                      <a:r>
                        <a:rPr sz="1200" spc="-5" dirty="0"/>
                        <a:t>Центральная,4Б,</a:t>
                      </a:r>
                      <a:r>
                        <a:rPr sz="1200" spc="10" dirty="0"/>
                        <a:t> </a:t>
                      </a:r>
                      <a:r>
                        <a:rPr sz="1200" spc="-5" dirty="0"/>
                        <a:t>тел.</a:t>
                      </a:r>
                      <a:r>
                        <a:rPr sz="1200" spc="20" dirty="0"/>
                        <a:t> </a:t>
                      </a:r>
                      <a:r>
                        <a:rPr sz="1200" spc="-10" dirty="0"/>
                        <a:t>8(38584)71-3-43 </a:t>
                      </a:r>
                      <a:r>
                        <a:rPr sz="1200" spc="-350" dirty="0"/>
                        <a:t> </a:t>
                      </a:r>
                      <a:r>
                        <a:rPr sz="1200" spc="-5" dirty="0"/>
                        <a:t>Адрес</a:t>
                      </a:r>
                      <a:r>
                        <a:rPr sz="1200" spc="-15" dirty="0"/>
                        <a:t> </a:t>
                      </a:r>
                      <a:r>
                        <a:rPr sz="1200" spc="-5" dirty="0"/>
                        <a:t>электронной</a:t>
                      </a:r>
                      <a:r>
                        <a:rPr sz="1200" spc="20" dirty="0"/>
                        <a:t> </a:t>
                      </a:r>
                      <a:r>
                        <a:rPr sz="1200" spc="-5" dirty="0"/>
                        <a:t>почты:</a:t>
                      </a:r>
                      <a:r>
                        <a:rPr sz="1200" dirty="0"/>
                        <a:t> </a:t>
                      </a:r>
                      <a:r>
                        <a:rPr sz="1200" spc="-5" dirty="0">
                          <a:hlinkClick r:id="rId8"/>
                        </a:rPr>
                        <a:t>admfilippovsk@mail.ru</a:t>
                      </a:r>
                      <a:endParaRPr sz="1200" dirty="0">
                        <a:latin typeface="Trebuchet MS"/>
                        <a:cs typeface="Trebuchet MS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74370" y="3098037"/>
            <a:ext cx="7866380" cy="16103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397510" indent="19685">
              <a:lnSpc>
                <a:spcPct val="100000"/>
              </a:lnSpc>
              <a:spcBef>
                <a:spcPts val="95"/>
              </a:spcBef>
            </a:pPr>
            <a:r>
              <a:rPr sz="1300" spc="-10" dirty="0">
                <a:latin typeface="Times New Roman"/>
                <a:cs typeface="Times New Roman"/>
              </a:rPr>
              <a:t>Административным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центром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Каменского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района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является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городское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поселение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город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Камень-на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–Оби.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Наиболее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крупные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муниципальные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образования: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Корниловский,</a:t>
            </a:r>
            <a:r>
              <a:rPr sz="1300" spc="5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Столбовский,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Гоноховский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и</a:t>
            </a:r>
            <a:endParaRPr sz="13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300" spc="-15" dirty="0">
                <a:latin typeface="Times New Roman"/>
                <a:cs typeface="Times New Roman"/>
              </a:rPr>
              <a:t>Новоярковский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сельсоветы.</a:t>
            </a:r>
            <a:endParaRPr sz="1300" dirty="0">
              <a:latin typeface="Times New Roman"/>
              <a:cs typeface="Times New Roman"/>
            </a:endParaRPr>
          </a:p>
          <a:p>
            <a:pPr marL="12700" marR="5080" indent="162560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По</a:t>
            </a:r>
            <a:r>
              <a:rPr sz="1300" spc="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данным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Алтайкрайстата</a:t>
            </a:r>
            <a:r>
              <a:rPr sz="1300" spc="4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на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5" dirty="0" err="1">
                <a:latin typeface="Times New Roman"/>
                <a:cs typeface="Times New Roman"/>
              </a:rPr>
              <a:t>конец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5" dirty="0" smtClean="0">
                <a:latin typeface="Times New Roman"/>
                <a:cs typeface="Times New Roman"/>
              </a:rPr>
              <a:t>202</a:t>
            </a:r>
            <a:r>
              <a:rPr lang="ru-RU" sz="1300" spc="-5" dirty="0" smtClean="0">
                <a:latin typeface="Times New Roman"/>
                <a:cs typeface="Times New Roman"/>
              </a:rPr>
              <a:t>3</a:t>
            </a:r>
            <a:r>
              <a:rPr sz="1300" spc="10" dirty="0" smtClean="0">
                <a:latin typeface="Times New Roman"/>
                <a:cs typeface="Times New Roman"/>
              </a:rPr>
              <a:t> </a:t>
            </a:r>
            <a:r>
              <a:rPr sz="1300" spc="-25" dirty="0">
                <a:latin typeface="Times New Roman"/>
                <a:cs typeface="Times New Roman"/>
              </a:rPr>
              <a:t>года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численность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постоянного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населения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муниципального</a:t>
            </a:r>
            <a:r>
              <a:rPr sz="1300" spc="5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района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dirty="0" err="1">
                <a:latin typeface="Times New Roman"/>
                <a:cs typeface="Times New Roman"/>
              </a:rPr>
              <a:t>составляет</a:t>
            </a:r>
            <a:r>
              <a:rPr sz="1300" spc="-30" dirty="0">
                <a:latin typeface="Times New Roman"/>
                <a:cs typeface="Times New Roman"/>
              </a:rPr>
              <a:t> </a:t>
            </a:r>
            <a:r>
              <a:rPr lang="ru-RU" sz="1300" spc="-5" dirty="0" smtClean="0">
                <a:latin typeface="Times New Roman"/>
                <a:cs typeface="Times New Roman"/>
              </a:rPr>
              <a:t>39 949</a:t>
            </a:r>
            <a:r>
              <a:rPr sz="1300" dirty="0" smtClean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человека,</a:t>
            </a:r>
            <a:r>
              <a:rPr sz="1300" spc="3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из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 err="1">
                <a:latin typeface="Times New Roman"/>
                <a:cs typeface="Times New Roman"/>
              </a:rPr>
              <a:t>них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lang="ru-RU" sz="1300" spc="-5" dirty="0" smtClean="0">
                <a:latin typeface="Times New Roman"/>
                <a:cs typeface="Times New Roman"/>
              </a:rPr>
              <a:t>31 732</a:t>
            </a:r>
            <a:r>
              <a:rPr sz="1300" spc="5" dirty="0" smtClean="0">
                <a:latin typeface="Times New Roman"/>
                <a:cs typeface="Times New Roman"/>
              </a:rPr>
              <a:t> </a:t>
            </a:r>
            <a:r>
              <a:rPr sz="1300" spc="-20" dirty="0">
                <a:latin typeface="Times New Roman"/>
                <a:cs typeface="Times New Roman"/>
              </a:rPr>
              <a:t>город.</a:t>
            </a:r>
            <a:endParaRPr sz="1300" dirty="0">
              <a:latin typeface="Times New Roman"/>
              <a:cs typeface="Times New Roman"/>
            </a:endParaRPr>
          </a:p>
          <a:p>
            <a:pPr marL="175260">
              <a:lnSpc>
                <a:spcPct val="100000"/>
              </a:lnSpc>
            </a:pPr>
            <a:r>
              <a:rPr sz="1300" spc="-5" dirty="0">
                <a:latin typeface="Times New Roman"/>
                <a:cs typeface="Times New Roman"/>
              </a:rPr>
              <a:t>В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многонациональном</a:t>
            </a:r>
            <a:r>
              <a:rPr sz="1300" spc="6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составе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населения</a:t>
            </a:r>
            <a:r>
              <a:rPr sz="1300" spc="2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преобладают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русские.</a:t>
            </a:r>
            <a:endParaRPr sz="1300" dirty="0">
              <a:latin typeface="Times New Roman"/>
              <a:cs typeface="Times New Roman"/>
            </a:endParaRPr>
          </a:p>
          <a:p>
            <a:pPr marL="12700" marR="560705" indent="162560">
              <a:lnSpc>
                <a:spcPct val="100000"/>
              </a:lnSpc>
              <a:spcBef>
                <a:spcPts val="5"/>
              </a:spcBef>
            </a:pPr>
            <a:r>
              <a:rPr sz="1300" spc="-5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целом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в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демографической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ситуации</a:t>
            </a:r>
            <a:r>
              <a:rPr sz="1300" spc="40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наблюдается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dirty="0">
                <a:latin typeface="Times New Roman"/>
                <a:cs typeface="Times New Roman"/>
              </a:rPr>
              <a:t>естественная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15" dirty="0">
                <a:latin typeface="Times New Roman"/>
                <a:cs typeface="Times New Roman"/>
              </a:rPr>
              <a:t>убыль,</a:t>
            </a:r>
            <a:r>
              <a:rPr sz="1300" spc="3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но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данный</a:t>
            </a:r>
            <a:r>
              <a:rPr sz="1300" spc="15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показатель</a:t>
            </a:r>
            <a:r>
              <a:rPr sz="1300" spc="20" dirty="0">
                <a:latin typeface="Times New Roman"/>
                <a:cs typeface="Times New Roman"/>
              </a:rPr>
              <a:t> </a:t>
            </a:r>
            <a:r>
              <a:rPr sz="1300" spc="-10" dirty="0">
                <a:latin typeface="Times New Roman"/>
                <a:cs typeface="Times New Roman"/>
              </a:rPr>
              <a:t>имеет </a:t>
            </a:r>
            <a:r>
              <a:rPr sz="1300" spc="-31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тенденцию</a:t>
            </a:r>
            <a:r>
              <a:rPr sz="1300" spc="5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к</a:t>
            </a:r>
            <a:r>
              <a:rPr sz="1300" dirty="0">
                <a:latin typeface="Times New Roman"/>
                <a:cs typeface="Times New Roman"/>
              </a:rPr>
              <a:t> </a:t>
            </a:r>
            <a:r>
              <a:rPr sz="1300" spc="-5" dirty="0">
                <a:latin typeface="Times New Roman"/>
                <a:cs typeface="Times New Roman"/>
              </a:rPr>
              <a:t>снижению.</a:t>
            </a:r>
            <a:endParaRPr sz="13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806818" y="6160583"/>
            <a:ext cx="60325" cy="13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5"/>
              </a:lnSpc>
            </a:pPr>
            <a:r>
              <a:rPr sz="900" dirty="0">
                <a:solidFill>
                  <a:srgbClr val="FD8537"/>
                </a:solidFill>
                <a:latin typeface="Trebuchet MS"/>
                <a:cs typeface="Trebuchet MS"/>
              </a:rPr>
              <a:t>8</a:t>
            </a:r>
            <a:endParaRPr sz="900">
              <a:latin typeface="Trebuchet MS"/>
              <a:cs typeface="Trebuchet M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7534" y="248538"/>
            <a:ext cx="7574915" cy="6492875"/>
            <a:chOff x="597534" y="248538"/>
            <a:chExt cx="7574915" cy="6492875"/>
          </a:xfrm>
        </p:grpSpPr>
        <p:pic>
          <p:nvPicPr>
            <p:cNvPr id="5" name="object 5"/>
            <p:cNvPicPr/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65085" y="248538"/>
              <a:ext cx="5986081" cy="3964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534" y="4797505"/>
              <a:ext cx="2462276" cy="194386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31820" y="4797124"/>
              <a:ext cx="2652141" cy="194424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68162" y="4821016"/>
              <a:ext cx="2304288" cy="1918589"/>
            </a:xfrm>
            <a:prstGeom prst="rect">
              <a:avLst/>
            </a:prstGeom>
          </p:spPr>
        </p:pic>
      </p:grp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881907"/>
              </p:ext>
            </p:extLst>
          </p:nvPr>
        </p:nvGraphicFramePr>
        <p:xfrm>
          <a:off x="677214" y="758316"/>
          <a:ext cx="7857188" cy="23627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49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897943392"/>
                    </a:ext>
                  </a:extLst>
                </a:gridCol>
                <a:gridCol w="914402">
                  <a:extLst>
                    <a:ext uri="{9D8B030D-6E8A-4147-A177-3AD203B41FA5}">
                      <a16:colId xmlns:a16="http://schemas.microsoft.com/office/drawing/2014/main" val="251284992"/>
                    </a:ext>
                  </a:extLst>
                </a:gridCol>
              </a:tblGrid>
              <a:tr h="389636">
                <a:tc rowSpan="2">
                  <a:txBody>
                    <a:bodyPr/>
                    <a:lstStyle/>
                    <a:p>
                      <a:pPr marL="10471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15" dirty="0"/>
                        <a:t>Показатели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 gridSpan="5">
                  <a:txBody>
                    <a:bodyPr/>
                    <a:lstStyle/>
                    <a:p>
                      <a:pPr marL="76898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spc="-10" dirty="0"/>
                        <a:t>По </a:t>
                      </a:r>
                      <a:r>
                        <a:rPr sz="1600" spc="-15" dirty="0"/>
                        <a:t>состоянию</a:t>
                      </a:r>
                      <a:r>
                        <a:rPr sz="1600" spc="25" dirty="0"/>
                        <a:t> </a:t>
                      </a:r>
                      <a:r>
                        <a:rPr sz="1600" spc="-5" dirty="0"/>
                        <a:t>на</a:t>
                      </a:r>
                      <a:r>
                        <a:rPr sz="1600" dirty="0"/>
                        <a:t> </a:t>
                      </a:r>
                      <a:r>
                        <a:rPr sz="1600" spc="-5" dirty="0"/>
                        <a:t>1</a:t>
                      </a:r>
                      <a:r>
                        <a:rPr sz="1600" spc="-10" dirty="0"/>
                        <a:t> </a:t>
                      </a:r>
                      <a:r>
                        <a:rPr sz="1600" spc="-5" dirty="0"/>
                        <a:t>января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7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D853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/>
                        <a:t>2019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/>
                        <a:t>2020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1600" dirty="0"/>
                        <a:t>2021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lang="ru-RU" sz="1600" dirty="0" smtClean="0">
                          <a:latin typeface="Times New Roman"/>
                          <a:cs typeface="Times New Roman"/>
                        </a:rPr>
                        <a:t>2023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698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/>
                        <a:t>Число</a:t>
                      </a:r>
                      <a:r>
                        <a:rPr sz="1600" spc="-15" dirty="0"/>
                        <a:t> родившихся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366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381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340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356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331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74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/>
                        <a:t>Число</a:t>
                      </a:r>
                      <a:r>
                        <a:rPr sz="1600" spc="-20" dirty="0"/>
                        <a:t> </a:t>
                      </a:r>
                      <a:r>
                        <a:rPr sz="1600" spc="-10" dirty="0"/>
                        <a:t>умерших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724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819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1042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792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645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Естественный</a:t>
                      </a:r>
                      <a:r>
                        <a:rPr sz="1600" spc="25" dirty="0"/>
                        <a:t> </a:t>
                      </a:r>
                      <a:r>
                        <a:rPr sz="1600" dirty="0"/>
                        <a:t>прирост</a:t>
                      </a:r>
                      <a:r>
                        <a:rPr sz="1600" spc="5" dirty="0"/>
                        <a:t> </a:t>
                      </a:r>
                      <a:r>
                        <a:rPr sz="1600" spc="-10" dirty="0"/>
                        <a:t>/убыль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-358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-458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-702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-436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-314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54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Миграционный</a:t>
                      </a:r>
                      <a:r>
                        <a:rPr sz="1600" spc="25" dirty="0"/>
                        <a:t> </a:t>
                      </a:r>
                      <a:r>
                        <a:rPr sz="1600" dirty="0"/>
                        <a:t>прирост</a:t>
                      </a:r>
                      <a:r>
                        <a:rPr sz="1600" spc="-5" dirty="0"/>
                        <a:t> </a:t>
                      </a:r>
                      <a:r>
                        <a:rPr sz="1600" spc="-10" dirty="0"/>
                        <a:t>/убыль*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-103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-73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5" dirty="0"/>
                        <a:t>-29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-98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+60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41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spc="-10" dirty="0"/>
                        <a:t>Общая </a:t>
                      </a:r>
                      <a:r>
                        <a:rPr sz="1600" spc="-5" dirty="0"/>
                        <a:t>численность</a:t>
                      </a:r>
                      <a:r>
                        <a:rPr sz="1600" spc="45" dirty="0"/>
                        <a:t> </a:t>
                      </a:r>
                      <a:r>
                        <a:rPr sz="1600" spc="-5" dirty="0"/>
                        <a:t>населения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50939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50478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1600" dirty="0"/>
                        <a:t>49962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762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49224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Calibri"/>
                          <a:cs typeface="Times New Roman"/>
                        </a:rPr>
                        <a:t>39949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 txBox="1"/>
          <p:nvPr/>
        </p:nvSpPr>
        <p:spPr>
          <a:xfrm>
            <a:off x="8754491" y="6465677"/>
            <a:ext cx="16573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fld>
            <a:endParaRPr sz="1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9497" y="275590"/>
            <a:ext cx="5888075" cy="38354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194612" y="1933422"/>
            <a:ext cx="1853388" cy="868186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93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3810, 3 </a:t>
            </a:r>
            <a:r>
              <a:rPr sz="1400" b="1" spc="-5" dirty="0" err="1" smtClean="0">
                <a:solidFill>
                  <a:srgbClr val="FF0000"/>
                </a:solidFill>
                <a:latin typeface="Trebuchet MS"/>
                <a:cs typeface="Trebuchet MS"/>
              </a:rPr>
              <a:t>млн.рублей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835"/>
              </a:spcBef>
            </a:pPr>
            <a:r>
              <a:rPr sz="1400" dirty="0">
                <a:latin typeface="Trebuchet MS"/>
                <a:cs typeface="Trebuchet MS"/>
              </a:rPr>
              <a:t>Объем</a:t>
            </a:r>
            <a:r>
              <a:rPr sz="1400" spc="-85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отгруженных </a:t>
            </a:r>
            <a:r>
              <a:rPr sz="1400" spc="-409" dirty="0">
                <a:latin typeface="Trebuchet MS"/>
                <a:cs typeface="Trebuchet MS"/>
              </a:rPr>
              <a:t> </a:t>
            </a:r>
            <a:r>
              <a:rPr sz="1400" spc="-5" dirty="0">
                <a:latin typeface="Trebuchet MS"/>
                <a:cs typeface="Trebuchet MS"/>
              </a:rPr>
              <a:t>товаров</a:t>
            </a:r>
            <a:endParaRPr sz="1400" dirty="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07484" y="2069719"/>
            <a:ext cx="3185160" cy="5994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0355">
              <a:lnSpc>
                <a:spcPct val="100000"/>
              </a:lnSpc>
              <a:spcBef>
                <a:spcPts val="105"/>
              </a:spcBef>
            </a:pPr>
            <a:r>
              <a:rPr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9</a:t>
            </a:r>
            <a:r>
              <a:rPr lang="ru-RU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0</a:t>
            </a:r>
            <a:r>
              <a:rPr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,</a:t>
            </a:r>
            <a:r>
              <a:rPr lang="ru-RU" sz="1400" b="1" dirty="0" smtClean="0">
                <a:solidFill>
                  <a:srgbClr val="FF0000"/>
                </a:solidFill>
                <a:latin typeface="Trebuchet MS"/>
                <a:cs typeface="Trebuchet MS"/>
              </a:rPr>
              <a:t>3</a:t>
            </a:r>
            <a:r>
              <a:rPr sz="1400" b="1" spc="-70" dirty="0" smtClean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rebuchet MS"/>
                <a:cs typeface="Trebuchet MS"/>
              </a:rPr>
              <a:t>%</a:t>
            </a:r>
            <a:endParaRPr sz="1400" dirty="0">
              <a:solidFill>
                <a:srgbClr val="FF0000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sz="1400" dirty="0">
                <a:latin typeface="Trebuchet MS"/>
                <a:cs typeface="Trebuchet MS"/>
              </a:rPr>
              <a:t>Индекс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промышленного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производства</a:t>
            </a: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77861" y="4495800"/>
            <a:ext cx="1798244" cy="1368171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04835" y="2971800"/>
            <a:ext cx="1744295" cy="1315125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18540" y="793241"/>
            <a:ext cx="69716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5590" algn="just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Trebuchet MS"/>
                <a:cs typeface="Trebuchet MS"/>
              </a:rPr>
              <a:t>Наиболее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крупными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промышленными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предприятиями</a:t>
            </a:r>
            <a:r>
              <a:rPr sz="1200" dirty="0">
                <a:latin typeface="Trebuchet MS"/>
                <a:cs typeface="Trebuchet MS"/>
              </a:rPr>
              <a:t> на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территории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Каменского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района 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являются:</a:t>
            </a:r>
            <a:r>
              <a:rPr sz="1200" dirty="0">
                <a:latin typeface="Trebuchet MS"/>
                <a:cs typeface="Trebuchet MS"/>
              </a:rPr>
              <a:t> ООО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«Каменский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ЛДК»,</a:t>
            </a:r>
            <a:r>
              <a:rPr sz="1200" dirty="0">
                <a:latin typeface="Trebuchet MS"/>
                <a:cs typeface="Trebuchet MS"/>
              </a:rPr>
              <a:t> ООО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«Каменская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птицефабрика»,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10" dirty="0">
                <a:latin typeface="Trebuchet MS"/>
                <a:cs typeface="Trebuchet MS"/>
              </a:rPr>
              <a:t>ЗАО</a:t>
            </a:r>
            <a:r>
              <a:rPr sz="1200" spc="-5" dirty="0">
                <a:latin typeface="Trebuchet MS"/>
                <a:cs typeface="Trebuchet MS"/>
              </a:rPr>
              <a:t> «Каменский 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маслосыркомбинат», </a:t>
            </a:r>
            <a:r>
              <a:rPr sz="1200" dirty="0">
                <a:latin typeface="Trebuchet MS"/>
                <a:cs typeface="Trebuchet MS"/>
              </a:rPr>
              <a:t>ОАО </a:t>
            </a:r>
            <a:r>
              <a:rPr sz="1200" spc="-5" dirty="0">
                <a:latin typeface="Trebuchet MS"/>
                <a:cs typeface="Trebuchet MS"/>
              </a:rPr>
              <a:t>«Каменский </a:t>
            </a:r>
            <a:r>
              <a:rPr sz="1200" dirty="0">
                <a:latin typeface="Trebuchet MS"/>
                <a:cs typeface="Trebuchet MS"/>
              </a:rPr>
              <a:t>рыбозавод», ООО </a:t>
            </a:r>
            <a:r>
              <a:rPr sz="1200" spc="-5" dirty="0">
                <a:latin typeface="Trebuchet MS"/>
                <a:cs typeface="Trebuchet MS"/>
              </a:rPr>
              <a:t>«Каменский элеватор», </a:t>
            </a:r>
            <a:r>
              <a:rPr sz="1200" dirty="0">
                <a:latin typeface="Trebuchet MS"/>
                <a:cs typeface="Trebuchet MS"/>
              </a:rPr>
              <a:t>ОАО "Восход 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Каменский</a:t>
            </a:r>
            <a:r>
              <a:rPr sz="120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мясокомбинат",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АСК</a:t>
            </a:r>
            <a:r>
              <a:rPr sz="1200" spc="10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«Союз»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и</a:t>
            </a:r>
            <a:r>
              <a:rPr sz="1200" spc="5" dirty="0">
                <a:latin typeface="Trebuchet MS"/>
                <a:cs typeface="Trebuchet MS"/>
              </a:rPr>
              <a:t> </a:t>
            </a:r>
            <a:r>
              <a:rPr sz="1200" dirty="0">
                <a:latin typeface="Trebuchet MS"/>
                <a:cs typeface="Trebuchet MS"/>
              </a:rPr>
              <a:t>др.</a:t>
            </a:r>
          </a:p>
          <a:p>
            <a:pPr marL="12700" marR="549910" indent="274320" algn="just">
              <a:lnSpc>
                <a:spcPct val="100000"/>
              </a:lnSpc>
            </a:pPr>
            <a:r>
              <a:rPr sz="1200" spc="-5" dirty="0">
                <a:latin typeface="Trebuchet MS"/>
                <a:cs typeface="Trebuchet MS"/>
              </a:rPr>
              <a:t>Среднесписочная численность </a:t>
            </a:r>
            <a:r>
              <a:rPr sz="1200" dirty="0">
                <a:latin typeface="Trebuchet MS"/>
                <a:cs typeface="Trebuchet MS"/>
              </a:rPr>
              <a:t>работников крупных и </a:t>
            </a:r>
            <a:r>
              <a:rPr sz="1200" spc="-5" dirty="0">
                <a:latin typeface="Trebuchet MS"/>
                <a:cs typeface="Trebuchet MS"/>
              </a:rPr>
              <a:t>средних организаций </a:t>
            </a:r>
            <a:r>
              <a:rPr sz="1200" dirty="0">
                <a:latin typeface="Trebuchet MS"/>
                <a:cs typeface="Trebuchet MS"/>
              </a:rPr>
              <a:t>по </a:t>
            </a:r>
            <a:r>
              <a:rPr sz="1200" spc="-5" dirty="0">
                <a:latin typeface="Trebuchet MS"/>
                <a:cs typeface="Trebuchet MS"/>
              </a:rPr>
              <a:t>району </a:t>
            </a:r>
            <a:r>
              <a:rPr sz="1200" spc="-350" dirty="0">
                <a:latin typeface="Trebuchet MS"/>
                <a:cs typeface="Trebuchet MS"/>
              </a:rPr>
              <a:t> </a:t>
            </a:r>
            <a:r>
              <a:rPr sz="1200" spc="-5" dirty="0" err="1">
                <a:latin typeface="Trebuchet MS"/>
                <a:cs typeface="Trebuchet MS"/>
              </a:rPr>
              <a:t>составляет</a:t>
            </a:r>
            <a:r>
              <a:rPr sz="1200" spc="15" dirty="0">
                <a:latin typeface="Trebuchet MS"/>
                <a:cs typeface="Trebuchet MS"/>
              </a:rPr>
              <a:t> </a:t>
            </a:r>
            <a:r>
              <a:rPr sz="1200" b="1" dirty="0" smtClean="0">
                <a:latin typeface="Trebuchet MS"/>
                <a:cs typeface="Trebuchet MS"/>
              </a:rPr>
              <a:t>7</a:t>
            </a:r>
            <a:r>
              <a:rPr lang="ru-RU" sz="1200" b="1" dirty="0" smtClean="0">
                <a:latin typeface="Trebuchet MS"/>
                <a:cs typeface="Trebuchet MS"/>
              </a:rPr>
              <a:t>197</a:t>
            </a:r>
            <a:r>
              <a:rPr sz="1200" b="1" spc="-35" dirty="0" smtClean="0">
                <a:latin typeface="Trebuchet MS"/>
                <a:cs typeface="Trebuchet MS"/>
              </a:rPr>
              <a:t> </a:t>
            </a:r>
            <a:r>
              <a:rPr sz="1200" b="1" spc="-5" dirty="0">
                <a:latin typeface="Trebuchet MS"/>
                <a:cs typeface="Trebuchet MS"/>
              </a:rPr>
              <a:t>человек.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754491" y="6465677"/>
            <a:ext cx="165735" cy="202565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z="1200" b="1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fld>
            <a:endParaRPr sz="1200">
              <a:latin typeface="Trebuchet MS"/>
              <a:cs typeface="Trebuchet M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8540" y="3505200"/>
            <a:ext cx="6507629" cy="24493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</TotalTime>
  <Words>4251</Words>
  <Application>Microsoft Office PowerPoint</Application>
  <PresentationFormat>Экран (4:3)</PresentationFormat>
  <Paragraphs>772</Paragraphs>
  <Slides>37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7" baseType="lpstr">
      <vt:lpstr>Arial</vt:lpstr>
      <vt:lpstr>Arial Unicode MS</vt:lpstr>
      <vt:lpstr>Calibri</vt:lpstr>
      <vt:lpstr>Lucida Sans Unicode</vt:lpstr>
      <vt:lpstr>Times New Roman</vt:lpstr>
      <vt:lpstr>Trebuchet MS</vt:lpstr>
      <vt:lpstr>Wingdings</vt:lpstr>
      <vt:lpstr>Wingdings 3</vt:lpstr>
      <vt:lpstr>Аспект</vt:lpstr>
      <vt:lpstr>Лист</vt:lpstr>
      <vt:lpstr>ИНВЕСТИЦИОННЫЙ ПАСПОРТ МУНИЦИПАЛЬНОГО ОБРАЗОВАНИЯ</vt:lpstr>
      <vt:lpstr>Уважаемые инвесторы и партнеры!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Потребительский рынок и предпринимательство </vt:lpstr>
      <vt:lpstr>Структура налоговых и неналоговых доходов районного бюджета</vt:lpstr>
      <vt:lpstr>Структура расходов районного бюджета за 2023 г.( тыс.руб.)</vt:lpstr>
      <vt:lpstr>Образование</vt:lpstr>
      <vt:lpstr>Центральная районная библиотека им.М.Ф. Борисова стала победителем Президентского фонда культурных инициатив с проектом «Смотри! Это мой город!». Федеральные  средства будут направлены на приобретения оборудования и программного обеспечения для создания 3D экскурсий по городу.</vt:lpstr>
      <vt:lpstr>Физическая культура и спорт </vt:lpstr>
      <vt:lpstr>Презентация PowerPoint</vt:lpstr>
      <vt:lpstr>Презентация PowerPoint</vt:lpstr>
      <vt:lpstr>Прием обращений инвесторов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Инвестиционное законодательство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</dc:creator>
  <cp:lastModifiedBy>Uz</cp:lastModifiedBy>
  <cp:revision>21</cp:revision>
  <dcterms:created xsi:type="dcterms:W3CDTF">2024-10-25T06:21:32Z</dcterms:created>
  <dcterms:modified xsi:type="dcterms:W3CDTF">2024-10-28T03:17:11Z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2024-10-25T00:00:00Z</vt:filetime>
  </property>
</Properties>
</file>