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notesSlides/notesSlide1.xml" ContentType="application/vnd.openxmlformats-officedocument.presentationml.notesSlide+xml"/>
  <Override PartName="/ppt/charts/chart5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media/image37.jpg" ContentType="image/jpeg"/>
  <Override PartName="/ppt/media/image78.jp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805" r:id="rId1"/>
  </p:sldMasterIdLst>
  <p:notesMasterIdLst>
    <p:notesMasterId r:id="rId3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305" r:id="rId11"/>
    <p:sldId id="301" r:id="rId12"/>
    <p:sldId id="300" r:id="rId13"/>
    <p:sldId id="299" r:id="rId14"/>
    <p:sldId id="298" r:id="rId15"/>
    <p:sldId id="297" r:id="rId16"/>
    <p:sldId id="296" r:id="rId17"/>
    <p:sldId id="272" r:id="rId18"/>
    <p:sldId id="295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4" r:id="rId27"/>
    <p:sldId id="303" r:id="rId28"/>
    <p:sldId id="304" r:id="rId29"/>
    <p:sldId id="285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302" r:id="rId38"/>
  </p:sldIdLst>
  <p:sldSz cx="9144000" cy="6858000" type="screen4x3"/>
  <p:notesSz cx="9144000" cy="6858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Светлый стиль 2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1674" y="10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4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обрабатывающие производства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отгруженных товаров тыс. руб.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4167350.5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75B-4E7F-896F-B4BC34CD2CFE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обеспечение электроэнергии, газом и паром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отгруженных товаров тыс. руб.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834415.6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75B-4E7F-896F-B4BC34CD2CFE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водоснабжение и водоотведение, сбор и утилизация отходов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atMod val="103000"/>
                    <a:lumMod val="102000"/>
                    <a:tint val="94000"/>
                  </a:schemeClr>
                </a:gs>
                <a:gs pos="50000">
                  <a:schemeClr val="accent3">
                    <a:satMod val="110000"/>
                    <a:lumMod val="100000"/>
                    <a:shade val="100000"/>
                  </a:schemeClr>
                </a:gs>
                <a:gs pos="100000">
                  <a:schemeClr val="accent3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отгруженных товаров тыс. руб.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80457.600000000006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75B-4E7F-896F-B4BC34CD2CFE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524303896"/>
        <c:axId val="524294712"/>
      </c:barChart>
      <c:catAx>
        <c:axId val="5243038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24294712"/>
        <c:crosses val="autoZero"/>
        <c:auto val="1"/>
        <c:lblAlgn val="ctr"/>
        <c:lblOffset val="100"/>
        <c:noMultiLvlLbl val="0"/>
      </c:catAx>
      <c:valAx>
        <c:axId val="5242947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243038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General</c:formatCode>
                <c:ptCount val="1"/>
                <c:pt idx="0">
                  <c:v>1052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AE3-4772-A4F7-CC329E229420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General</c:formatCode>
                <c:ptCount val="1"/>
                <c:pt idx="0">
                  <c:v>1043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AE3-4772-A4F7-CC329E229420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General</c:formatCode>
                <c:ptCount val="1"/>
                <c:pt idx="0">
                  <c:v>968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AE3-4772-A4F7-CC329E22942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25647400"/>
        <c:axId val="325653960"/>
      </c:barChart>
      <c:catAx>
        <c:axId val="3256474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25653960"/>
        <c:crosses val="autoZero"/>
        <c:auto val="1"/>
        <c:lblAlgn val="ctr"/>
        <c:lblOffset val="100"/>
        <c:noMultiLvlLbl val="0"/>
      </c:catAx>
      <c:valAx>
        <c:axId val="325653960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3256474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9322404035433069"/>
          <c:y val="0.93797515145330024"/>
          <c:w val="0.60261429625984253"/>
          <c:h val="4.796234941176492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741666666666666"/>
          <c:y val="0.10312499999999999"/>
          <c:w val="0.53749999999999998"/>
          <c:h val="0.80625000000000002"/>
        </c:manualLayout>
      </c:layout>
      <c:doughnutChart>
        <c:varyColors val="1"/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5854314069684261"/>
          <c:y val="0.11810285433070865"/>
          <c:w val="0.33954320752226241"/>
          <c:h val="0.73879429133859154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Times New Roman" pitchFamily="18" charset="0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0"/>
    </c:view3D>
    <c:floor>
      <c:thickness val="0"/>
    </c:floor>
    <c:sideWall>
      <c:thickness val="0"/>
      <c:spPr>
        <a:noFill/>
        <a:ln>
          <a:noFill/>
        </a:ln>
        <a:effectLst/>
      </c:spPr>
    </c:sideWall>
    <c:backWall>
      <c:thickness val="0"/>
      <c:spPr>
        <a:noFill/>
        <a:ln>
          <a:noFill/>
        </a:ln>
        <a:effectLst/>
      </c:spPr>
    </c:backWall>
    <c:plotArea>
      <c:layout>
        <c:manualLayout>
          <c:layoutTarget val="inner"/>
          <c:xMode val="edge"/>
          <c:yMode val="edge"/>
          <c:x val="0.15222995311578105"/>
          <c:y val="8.2650124192159821E-2"/>
          <c:w val="0.50214696556941418"/>
          <c:h val="0.76530046334262314"/>
        </c:manualLayout>
      </c:layout>
      <c:bar3D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1-AE00-4E9D-99F5-05CF978FD8A7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3-AE00-4E9D-99F5-05CF978FD8A7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5-AE00-4E9D-99F5-05CF978FD8A7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7-AE00-4E9D-99F5-05CF978FD8A7}"/>
              </c:ext>
            </c:extLst>
          </c:dPt>
          <c:dLbls>
            <c:dLbl>
              <c:idx val="3"/>
              <c:layout>
                <c:manualLayout>
                  <c:x val="2.8979412881658752E-2"/>
                  <c:y val="-3.4375000000000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AE00-4E9D-99F5-05CF978FD8A7}"/>
                </c:ext>
              </c:extLst>
            </c:dLbl>
            <c:spPr>
              <a:noFill/>
              <a:ln>
                <a:noFill/>
              </a:ln>
              <a:effectLst>
                <a:outerShdw blurRad="50800" dist="38100" dir="2700000" algn="tl" rotWithShape="0">
                  <a:schemeClr val="bg1">
                    <a:alpha val="40000"/>
                  </a:scheme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Налог на доходы физических лиц
</c:v>
                </c:pt>
                <c:pt idx="1">
                  <c:v>Налогов на совокупный доход</c:v>
                </c:pt>
                <c:pt idx="2">
                  <c:v>Доходов от использования имущества</c:v>
                </c:pt>
                <c:pt idx="3">
                  <c:v>Акцизов на нефтепродукты </c:v>
                </c:pt>
                <c:pt idx="4">
                  <c:v>госпошлины</c:v>
                </c:pt>
              </c:strCache>
            </c:strRef>
          </c:cat>
          <c:val>
            <c:numRef>
              <c:f>Лист1!$B$2:$B$6</c:f>
              <c:numCache>
                <c:formatCode>0.0%</c:formatCode>
                <c:ptCount val="5"/>
                <c:pt idx="0">
                  <c:v>0.71399999999999997</c:v>
                </c:pt>
                <c:pt idx="1">
                  <c:v>0.16800000000000001</c:v>
                </c:pt>
                <c:pt idx="2">
                  <c:v>0.05</c:v>
                </c:pt>
                <c:pt idx="3">
                  <c:v>1.9E-2</c:v>
                </c:pt>
                <c:pt idx="4">
                  <c:v>2.7E-2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AE00-4E9D-99F5-05CF978FD8A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shape val="box"/>
        <c:axId val="685733088"/>
        <c:axId val="685734728"/>
        <c:axId val="0"/>
      </c:bar3DChart>
      <c:catAx>
        <c:axId val="68573308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685734728"/>
        <c:crosses val="autoZero"/>
        <c:auto val="1"/>
        <c:lblAlgn val="ctr"/>
        <c:lblOffset val="100"/>
        <c:noMultiLvlLbl val="0"/>
      </c:catAx>
      <c:valAx>
        <c:axId val="685734728"/>
        <c:scaling>
          <c:orientation val="minMax"/>
        </c:scaling>
        <c:delete val="0"/>
        <c:axPos val="b"/>
        <c:majorGridlines/>
        <c:numFmt formatCode="0.0%" sourceLinked="1"/>
        <c:majorTickMark val="out"/>
        <c:minorTickMark val="none"/>
        <c:tickLblPos val="nextTo"/>
        <c:crossAx val="685733088"/>
        <c:crosses val="autoZero"/>
        <c:crossBetween val="between"/>
      </c:valAx>
    </c:plotArea>
    <c:legend>
      <c:legendPos val="r"/>
      <c:layout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Times New Roman" pitchFamily="18" charset="0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124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7.2451600588325203E-4"/>
          <c:w val="0.93877970046944104"/>
          <c:h val="0.9084995093329700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 prstMaterial="metal">
              <a:bevelT/>
              <a:bevelB/>
              <a:contourClr>
                <a:srgbClr val="000000"/>
              </a:contourClr>
            </a:sp3d>
          </c:spPr>
          <c:explosion val="36"/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 contourW="25400" prstMaterial="metal">
                <a:bevelT/>
                <a:bevelB/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4C4C-44C5-B7CD-F901EAC62D05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 contourW="25400" prstMaterial="metal">
                <a:bevelT/>
                <a:bevelB/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4C4C-44C5-B7CD-F901EAC62D05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 contourW="25400" prstMaterial="metal">
                <a:bevelT/>
                <a:bevelB/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4C4C-44C5-B7CD-F901EAC62D05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 contourW="25400" prstMaterial="metal">
                <a:bevelT/>
                <a:bevelB/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4C4C-44C5-B7CD-F901EAC62D05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 contourW="25400" prstMaterial="metal">
                <a:bevelT/>
                <a:bevelB/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4C4C-44C5-B7CD-F901EAC62D05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 contourW="25400" prstMaterial="metal">
                <a:bevelT/>
                <a:bevelB/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4C4C-44C5-B7CD-F901EAC62D05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 contourW="25400" prstMaterial="metal">
                <a:bevelT/>
                <a:bevelB/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D-4C4C-44C5-B7CD-F901EAC62D05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 contourW="25400" prstMaterial="metal">
                <a:bevelT/>
                <a:bevelB/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F-4C4C-44C5-B7CD-F901EAC62D05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 contourW="25400" prstMaterial="metal">
                <a:bevelT/>
                <a:bevelB/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1-4C4C-44C5-B7CD-F901EAC62D05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 contourW="25400" prstMaterial="metal">
                <a:bevelT/>
                <a:bevelB/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3-4C4C-44C5-B7CD-F901EAC62D05}"/>
              </c:ext>
            </c:extLst>
          </c:dPt>
          <c:dLbls>
            <c:numFmt formatCode="General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/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Лист1!$A$2:$A$11</c:f>
              <c:strCache>
                <c:ptCount val="10"/>
                <c:pt idx="0">
                  <c:v>общегосударственные вопросы</c:v>
                </c:pt>
                <c:pt idx="1">
                  <c:v>жкх</c:v>
                </c:pt>
                <c:pt idx="2">
                  <c:v>культура</c:v>
                </c:pt>
                <c:pt idx="3">
                  <c:v>физическая культура</c:v>
                </c:pt>
                <c:pt idx="4">
                  <c:v>национальная оборона</c:v>
                </c:pt>
                <c:pt idx="5">
                  <c:v>национальная безопасность</c:v>
                </c:pt>
                <c:pt idx="6">
                  <c:v>образование</c:v>
                </c:pt>
                <c:pt idx="7">
                  <c:v>соц. политика</c:v>
                </c:pt>
                <c:pt idx="8">
                  <c:v>межбюджетные трансферты</c:v>
                </c:pt>
                <c:pt idx="9">
                  <c:v>национальная экономика</c:v>
                </c:pt>
              </c:strCache>
            </c:strRef>
          </c:cat>
          <c:val>
            <c:numRef>
              <c:f>Лист1!$B$2:$B$11</c:f>
              <c:numCache>
                <c:formatCode>General</c:formatCode>
                <c:ptCount val="10"/>
                <c:pt idx="0">
                  <c:v>6.3</c:v>
                </c:pt>
                <c:pt idx="1">
                  <c:v>8.1999999999999993</c:v>
                </c:pt>
                <c:pt idx="2">
                  <c:v>5.9</c:v>
                </c:pt>
                <c:pt idx="3">
                  <c:v>2.7</c:v>
                </c:pt>
                <c:pt idx="4">
                  <c:v>0.11</c:v>
                </c:pt>
                <c:pt idx="5">
                  <c:v>0.3</c:v>
                </c:pt>
                <c:pt idx="6">
                  <c:v>69.599999999999994</c:v>
                </c:pt>
                <c:pt idx="7">
                  <c:v>4.0999999999999996</c:v>
                </c:pt>
                <c:pt idx="8">
                  <c:v>0.9</c:v>
                </c:pt>
                <c:pt idx="9">
                  <c:v>1.8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4C4C-44C5-B7CD-F901EAC62D0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image" Target="../media/image21.jpe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image" Target="../media/image24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image" Target="../media/image21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image" Target="../media/image24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274FF1F-08AD-45AE-AF17-DA60281558A4}" type="doc">
      <dgm:prSet loTypeId="urn:microsoft.com/office/officeart/2005/8/layout/vList3#4" loCatId="picture" qsTypeId="urn:microsoft.com/office/officeart/2005/8/quickstyle/simple1" qsCatId="simple" csTypeId="urn:microsoft.com/office/officeart/2005/8/colors/accent1_2" csCatId="accent1" phldr="1"/>
      <dgm:spPr/>
    </dgm:pt>
    <dgm:pt modelId="{84ED3404-3277-4B1B-94FE-5AEF120A7BF6}">
      <dgm:prSet phldrT="[Текст]" custT="1"/>
      <dgm:spPr>
        <a:xfrm rot="10800000">
          <a:off x="715171" y="1668203"/>
          <a:ext cx="2216067" cy="554352"/>
        </a:xfrm>
        <a:prstGeom prst="homePlate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r>
            <a:rPr lang="ru-RU" sz="2000" dirty="0" smtClean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3005 голов</a:t>
          </a:r>
          <a:endParaRPr lang="ru-RU" sz="2000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8DB2B027-FA6A-47C0-AFDB-6532B79941B3}" type="sibTrans" cxnId="{A0B74586-97FF-4D4E-80E0-7E0C58724E71}">
      <dgm:prSet/>
      <dgm:spPr/>
      <dgm:t>
        <a:bodyPr/>
        <a:lstStyle/>
        <a:p>
          <a:endParaRPr lang="ru-RU"/>
        </a:p>
      </dgm:t>
    </dgm:pt>
    <dgm:pt modelId="{D108A4C6-052A-46B4-B787-7C22329DB4D3}" type="parTrans" cxnId="{A0B74586-97FF-4D4E-80E0-7E0C58724E71}">
      <dgm:prSet/>
      <dgm:spPr/>
      <dgm:t>
        <a:bodyPr/>
        <a:lstStyle/>
        <a:p>
          <a:endParaRPr lang="ru-RU"/>
        </a:p>
      </dgm:t>
    </dgm:pt>
    <dgm:pt modelId="{E81CC694-DC34-4867-AA6E-BED437976053}">
      <dgm:prSet phldrT="[Текст]" custT="1"/>
      <dgm:spPr>
        <a:xfrm rot="10800000">
          <a:off x="715171" y="852799"/>
          <a:ext cx="2216067" cy="554352"/>
        </a:xfrm>
        <a:prstGeom prst="homePlate">
          <a:avLst/>
        </a:prstGeom>
        <a:solidFill>
          <a:schemeClr val="accent1">
            <a:lumMod val="75000"/>
          </a:scheme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r>
            <a:rPr lang="ru-RU" sz="2000" dirty="0" smtClean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1413 голов</a:t>
          </a:r>
          <a:endParaRPr lang="ru-RU" sz="2000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72FA8483-5A95-4694-AEF0-86D096472A46}" type="sibTrans" cxnId="{D53C3A40-6926-4BD1-ABCC-5A8A0442A846}">
      <dgm:prSet/>
      <dgm:spPr/>
      <dgm:t>
        <a:bodyPr/>
        <a:lstStyle/>
        <a:p>
          <a:endParaRPr lang="ru-RU"/>
        </a:p>
      </dgm:t>
    </dgm:pt>
    <dgm:pt modelId="{820FC873-2031-48E9-8992-D88EE2AC72B7}" type="parTrans" cxnId="{D53C3A40-6926-4BD1-ABCC-5A8A0442A846}">
      <dgm:prSet/>
      <dgm:spPr/>
      <dgm:t>
        <a:bodyPr/>
        <a:lstStyle/>
        <a:p>
          <a:endParaRPr lang="ru-RU"/>
        </a:p>
      </dgm:t>
    </dgm:pt>
    <dgm:pt modelId="{0570F9C6-AE77-4509-A987-DD45FDB306B6}">
      <dgm:prSet phldrT="[Текст]" custT="1"/>
      <dgm:spPr>
        <a:xfrm rot="10800000">
          <a:off x="715171" y="37394"/>
          <a:ext cx="2216067" cy="554352"/>
        </a:xfrm>
        <a:prstGeom prst="homePlate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r>
            <a:rPr lang="ru-RU" sz="2000" dirty="0" smtClean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1908 голов</a:t>
          </a:r>
          <a:endParaRPr lang="ru-RU" sz="2000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E75BF697-B4BF-4F79-BF47-7B7904B01B2C}" type="sibTrans" cxnId="{02440106-AEFD-471C-811D-AE193BAE346A}">
      <dgm:prSet/>
      <dgm:spPr/>
      <dgm:t>
        <a:bodyPr/>
        <a:lstStyle/>
        <a:p>
          <a:endParaRPr lang="ru-RU"/>
        </a:p>
      </dgm:t>
    </dgm:pt>
    <dgm:pt modelId="{46543423-8354-4F4A-8144-D7E3D7530E73}" type="parTrans" cxnId="{02440106-AEFD-471C-811D-AE193BAE346A}">
      <dgm:prSet/>
      <dgm:spPr/>
      <dgm:t>
        <a:bodyPr/>
        <a:lstStyle/>
        <a:p>
          <a:endParaRPr lang="ru-RU"/>
        </a:p>
      </dgm:t>
    </dgm:pt>
    <dgm:pt modelId="{DCBC1A87-DEB0-4F12-8390-F6E2DE511D68}" type="pres">
      <dgm:prSet presAssocID="{B274FF1F-08AD-45AE-AF17-DA60281558A4}" presName="linearFlow" presStyleCnt="0">
        <dgm:presLayoutVars>
          <dgm:dir/>
          <dgm:resizeHandles val="exact"/>
        </dgm:presLayoutVars>
      </dgm:prSet>
      <dgm:spPr/>
    </dgm:pt>
    <dgm:pt modelId="{33DF264D-B4D8-46C0-BFBC-8EC95B4A8E8E}" type="pres">
      <dgm:prSet presAssocID="{0570F9C6-AE77-4509-A987-DD45FDB306B6}" presName="composite" presStyleCnt="0"/>
      <dgm:spPr/>
    </dgm:pt>
    <dgm:pt modelId="{1A2D3621-9114-4462-90B3-D2633A5B55BB}" type="pres">
      <dgm:prSet presAssocID="{0570F9C6-AE77-4509-A987-DD45FDB306B6}" presName="imgShp" presStyleLbl="fgImgPlace1" presStyleIdx="0" presStyleCnt="3"/>
      <dgm:spPr>
        <a:xfrm>
          <a:off x="401193" y="593"/>
          <a:ext cx="627955" cy="627955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CA1FE13B-9768-45A8-8B32-31CD10E24EFD}" type="pres">
      <dgm:prSet presAssocID="{0570F9C6-AE77-4509-A987-DD45FDB306B6}" presName="txShp" presStyleLbl="node1" presStyleIdx="0" presStyleCnt="3" custScaleY="8827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C412C68-D3F5-403C-9290-D3B259B1CB6A}" type="pres">
      <dgm:prSet presAssocID="{E75BF697-B4BF-4F79-BF47-7B7904B01B2C}" presName="spacing" presStyleCnt="0"/>
      <dgm:spPr/>
    </dgm:pt>
    <dgm:pt modelId="{5889F151-6D9B-4503-964B-A6EDF8CA4308}" type="pres">
      <dgm:prSet presAssocID="{E81CC694-DC34-4867-AA6E-BED437976053}" presName="composite" presStyleCnt="0"/>
      <dgm:spPr/>
    </dgm:pt>
    <dgm:pt modelId="{95568005-113D-4ED6-A63B-FA8B2671F057}" type="pres">
      <dgm:prSet presAssocID="{E81CC694-DC34-4867-AA6E-BED437976053}" presName="imgShp" presStyleLbl="fgImgPlace1" presStyleIdx="1" presStyleCnt="3"/>
      <dgm:spPr>
        <a:xfrm>
          <a:off x="401193" y="815997"/>
          <a:ext cx="627955" cy="627955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8D45947D-90FC-4A10-B163-78A2FF3F9B37}" type="pres">
      <dgm:prSet presAssocID="{E81CC694-DC34-4867-AA6E-BED437976053}" presName="txShp" presStyleLbl="node1" presStyleIdx="1" presStyleCnt="3" custScaleY="8827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86D399F-DE83-46CD-B5A2-FF3240782C67}" type="pres">
      <dgm:prSet presAssocID="{72FA8483-5A95-4694-AEF0-86D096472A46}" presName="spacing" presStyleCnt="0"/>
      <dgm:spPr/>
    </dgm:pt>
    <dgm:pt modelId="{FE9155F1-9BCC-4D87-876A-14BB79C2F532}" type="pres">
      <dgm:prSet presAssocID="{84ED3404-3277-4B1B-94FE-5AEF120A7BF6}" presName="composite" presStyleCnt="0"/>
      <dgm:spPr/>
    </dgm:pt>
    <dgm:pt modelId="{84A3FDDA-44BC-4C6A-B07C-000D48E8DFCE}" type="pres">
      <dgm:prSet presAssocID="{84ED3404-3277-4B1B-94FE-5AEF120A7BF6}" presName="imgShp" presStyleLbl="fgImgPlace1" presStyleIdx="2" presStyleCnt="3" custLinFactNeighborY="5150"/>
      <dgm:spPr>
        <a:xfrm>
          <a:off x="401193" y="1631995"/>
          <a:ext cx="627955" cy="627955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0" r="-20000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887BAD03-9B47-46D8-8E35-0C534F2B2494}" type="pres">
      <dgm:prSet presAssocID="{84ED3404-3277-4B1B-94FE-5AEF120A7BF6}" presName="txShp" presStyleLbl="node1" presStyleIdx="2" presStyleCnt="3" custScaleY="8827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2440106-AEFD-471C-811D-AE193BAE346A}" srcId="{B274FF1F-08AD-45AE-AF17-DA60281558A4}" destId="{0570F9C6-AE77-4509-A987-DD45FDB306B6}" srcOrd="0" destOrd="0" parTransId="{46543423-8354-4F4A-8144-D7E3D7530E73}" sibTransId="{E75BF697-B4BF-4F79-BF47-7B7904B01B2C}"/>
    <dgm:cxn modelId="{9246A108-C03B-40AD-B8EA-D39C61CB26EB}" type="presOf" srcId="{0570F9C6-AE77-4509-A987-DD45FDB306B6}" destId="{CA1FE13B-9768-45A8-8B32-31CD10E24EFD}" srcOrd="0" destOrd="0" presId="urn:microsoft.com/office/officeart/2005/8/layout/vList3#4"/>
    <dgm:cxn modelId="{A0B74586-97FF-4D4E-80E0-7E0C58724E71}" srcId="{B274FF1F-08AD-45AE-AF17-DA60281558A4}" destId="{84ED3404-3277-4B1B-94FE-5AEF120A7BF6}" srcOrd="2" destOrd="0" parTransId="{D108A4C6-052A-46B4-B787-7C22329DB4D3}" sibTransId="{8DB2B027-FA6A-47C0-AFDB-6532B79941B3}"/>
    <dgm:cxn modelId="{1F726230-9A44-46BB-B138-54CCBB504A08}" type="presOf" srcId="{E81CC694-DC34-4867-AA6E-BED437976053}" destId="{8D45947D-90FC-4A10-B163-78A2FF3F9B37}" srcOrd="0" destOrd="0" presId="urn:microsoft.com/office/officeart/2005/8/layout/vList3#4"/>
    <dgm:cxn modelId="{D53C3A40-6926-4BD1-ABCC-5A8A0442A846}" srcId="{B274FF1F-08AD-45AE-AF17-DA60281558A4}" destId="{E81CC694-DC34-4867-AA6E-BED437976053}" srcOrd="1" destOrd="0" parTransId="{820FC873-2031-48E9-8992-D88EE2AC72B7}" sibTransId="{72FA8483-5A95-4694-AEF0-86D096472A46}"/>
    <dgm:cxn modelId="{A894CE27-E3CC-4F1D-A0E7-4FB280F5D0EB}" type="presOf" srcId="{B274FF1F-08AD-45AE-AF17-DA60281558A4}" destId="{DCBC1A87-DEB0-4F12-8390-F6E2DE511D68}" srcOrd="0" destOrd="0" presId="urn:microsoft.com/office/officeart/2005/8/layout/vList3#4"/>
    <dgm:cxn modelId="{7610DB6F-1D22-4B75-A9BF-F90C9FCD6D13}" type="presOf" srcId="{84ED3404-3277-4B1B-94FE-5AEF120A7BF6}" destId="{887BAD03-9B47-46D8-8E35-0C534F2B2494}" srcOrd="0" destOrd="0" presId="urn:microsoft.com/office/officeart/2005/8/layout/vList3#4"/>
    <dgm:cxn modelId="{4C45DAC1-EF81-484D-B443-B3C95FD7F075}" type="presParOf" srcId="{DCBC1A87-DEB0-4F12-8390-F6E2DE511D68}" destId="{33DF264D-B4D8-46C0-BFBC-8EC95B4A8E8E}" srcOrd="0" destOrd="0" presId="urn:microsoft.com/office/officeart/2005/8/layout/vList3#4"/>
    <dgm:cxn modelId="{FB6E5971-E41B-4CDF-811C-F831BB9910B4}" type="presParOf" srcId="{33DF264D-B4D8-46C0-BFBC-8EC95B4A8E8E}" destId="{1A2D3621-9114-4462-90B3-D2633A5B55BB}" srcOrd="0" destOrd="0" presId="urn:microsoft.com/office/officeart/2005/8/layout/vList3#4"/>
    <dgm:cxn modelId="{A996F390-BBBF-4798-AF94-A842C61D84C6}" type="presParOf" srcId="{33DF264D-B4D8-46C0-BFBC-8EC95B4A8E8E}" destId="{CA1FE13B-9768-45A8-8B32-31CD10E24EFD}" srcOrd="1" destOrd="0" presId="urn:microsoft.com/office/officeart/2005/8/layout/vList3#4"/>
    <dgm:cxn modelId="{BFB19134-9CE8-4B2A-8D96-A324AB55CB5A}" type="presParOf" srcId="{DCBC1A87-DEB0-4F12-8390-F6E2DE511D68}" destId="{CC412C68-D3F5-403C-9290-D3B259B1CB6A}" srcOrd="1" destOrd="0" presId="urn:microsoft.com/office/officeart/2005/8/layout/vList3#4"/>
    <dgm:cxn modelId="{47145AB5-97AE-42B5-8C16-A5EDCC54D98C}" type="presParOf" srcId="{DCBC1A87-DEB0-4F12-8390-F6E2DE511D68}" destId="{5889F151-6D9B-4503-964B-A6EDF8CA4308}" srcOrd="2" destOrd="0" presId="urn:microsoft.com/office/officeart/2005/8/layout/vList3#4"/>
    <dgm:cxn modelId="{857F51E4-7246-4BDB-ACDA-96F5F848CBD0}" type="presParOf" srcId="{5889F151-6D9B-4503-964B-A6EDF8CA4308}" destId="{95568005-113D-4ED6-A63B-FA8B2671F057}" srcOrd="0" destOrd="0" presId="urn:microsoft.com/office/officeart/2005/8/layout/vList3#4"/>
    <dgm:cxn modelId="{F147CA2A-C0EA-4727-BA46-2EDC36C31C0B}" type="presParOf" srcId="{5889F151-6D9B-4503-964B-A6EDF8CA4308}" destId="{8D45947D-90FC-4A10-B163-78A2FF3F9B37}" srcOrd="1" destOrd="0" presId="urn:microsoft.com/office/officeart/2005/8/layout/vList3#4"/>
    <dgm:cxn modelId="{77C9070B-7A85-4028-B266-A5DF96D5D544}" type="presParOf" srcId="{DCBC1A87-DEB0-4F12-8390-F6E2DE511D68}" destId="{F86D399F-DE83-46CD-B5A2-FF3240782C67}" srcOrd="3" destOrd="0" presId="urn:microsoft.com/office/officeart/2005/8/layout/vList3#4"/>
    <dgm:cxn modelId="{5EA4FDE8-B9F4-4CE1-812F-E092130FDE27}" type="presParOf" srcId="{DCBC1A87-DEB0-4F12-8390-F6E2DE511D68}" destId="{FE9155F1-9BCC-4D87-876A-14BB79C2F532}" srcOrd="4" destOrd="0" presId="urn:microsoft.com/office/officeart/2005/8/layout/vList3#4"/>
    <dgm:cxn modelId="{C01FCED8-41E7-4BF8-8E61-66276CF21709}" type="presParOf" srcId="{FE9155F1-9BCC-4D87-876A-14BB79C2F532}" destId="{84A3FDDA-44BC-4C6A-B07C-000D48E8DFCE}" srcOrd="0" destOrd="0" presId="urn:microsoft.com/office/officeart/2005/8/layout/vList3#4"/>
    <dgm:cxn modelId="{B58CE21C-5DA4-4EF2-BA12-DD769567CD4C}" type="presParOf" srcId="{FE9155F1-9BCC-4D87-876A-14BB79C2F532}" destId="{887BAD03-9B47-46D8-8E35-0C534F2B2494}" srcOrd="1" destOrd="0" presId="urn:microsoft.com/office/officeart/2005/8/layout/vList3#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274FF1F-08AD-45AE-AF17-DA60281558A4}" type="doc">
      <dgm:prSet loTypeId="urn:microsoft.com/office/officeart/2005/8/layout/vList3#3" loCatId="picture" qsTypeId="urn:microsoft.com/office/officeart/2005/8/quickstyle/simple1" qsCatId="simple" csTypeId="urn:microsoft.com/office/officeart/2005/8/colors/accent1_2" csCatId="accent1" phldr="1"/>
      <dgm:spPr/>
    </dgm:pt>
    <dgm:pt modelId="{84ED3404-3277-4B1B-94FE-5AEF120A7BF6}">
      <dgm:prSet phldrT="[Текст]" custT="1"/>
      <dgm:spPr>
        <a:xfrm rot="10800000">
          <a:off x="687442" y="1767848"/>
          <a:ext cx="2068654" cy="587551"/>
        </a:xfrm>
        <a:prstGeom prst="homePlate">
          <a:avLst/>
        </a:prstGeom>
        <a:solidFill>
          <a:schemeClr val="accent1">
            <a:lumMod val="75000"/>
          </a:scheme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r>
            <a:rPr lang="ru-RU" sz="2000" dirty="0" smtClean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59,1 </a:t>
          </a:r>
          <a:r>
            <a:rPr lang="ru-RU" sz="2000" dirty="0" err="1" smtClean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тыс.тонн</a:t>
          </a:r>
          <a:endParaRPr lang="ru-RU" sz="2000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8DB2B027-FA6A-47C0-AFDB-6532B79941B3}" type="sibTrans" cxnId="{A0B74586-97FF-4D4E-80E0-7E0C58724E71}">
      <dgm:prSet/>
      <dgm:spPr/>
      <dgm:t>
        <a:bodyPr/>
        <a:lstStyle/>
        <a:p>
          <a:endParaRPr lang="ru-RU"/>
        </a:p>
      </dgm:t>
    </dgm:pt>
    <dgm:pt modelId="{D108A4C6-052A-46B4-B787-7C22329DB4D3}" type="parTrans" cxnId="{A0B74586-97FF-4D4E-80E0-7E0C58724E71}">
      <dgm:prSet/>
      <dgm:spPr/>
      <dgm:t>
        <a:bodyPr/>
        <a:lstStyle/>
        <a:p>
          <a:endParaRPr lang="ru-RU"/>
        </a:p>
      </dgm:t>
    </dgm:pt>
    <dgm:pt modelId="{E81CC694-DC34-4867-AA6E-BED437976053}">
      <dgm:prSet phldrT="[Текст]" custT="1"/>
      <dgm:spPr>
        <a:xfrm rot="10800000">
          <a:off x="687442" y="903611"/>
          <a:ext cx="2068654" cy="587551"/>
        </a:xfrm>
        <a:prstGeom prst="homePlate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r>
            <a:rPr lang="ru-RU" sz="2000" dirty="0" smtClean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17,7 </a:t>
          </a:r>
          <a:r>
            <a:rPr lang="ru-RU" sz="2000" dirty="0" err="1" smtClean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тыс.тонн</a:t>
          </a:r>
          <a:endParaRPr lang="ru-RU" sz="2000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72FA8483-5A95-4694-AEF0-86D096472A46}" type="sibTrans" cxnId="{D53C3A40-6926-4BD1-ABCC-5A8A0442A846}">
      <dgm:prSet/>
      <dgm:spPr/>
      <dgm:t>
        <a:bodyPr/>
        <a:lstStyle/>
        <a:p>
          <a:endParaRPr lang="ru-RU"/>
        </a:p>
      </dgm:t>
    </dgm:pt>
    <dgm:pt modelId="{820FC873-2031-48E9-8992-D88EE2AC72B7}" type="parTrans" cxnId="{D53C3A40-6926-4BD1-ABCC-5A8A0442A846}">
      <dgm:prSet/>
      <dgm:spPr/>
      <dgm:t>
        <a:bodyPr/>
        <a:lstStyle/>
        <a:p>
          <a:endParaRPr lang="ru-RU"/>
        </a:p>
      </dgm:t>
    </dgm:pt>
    <dgm:pt modelId="{0570F9C6-AE77-4509-A987-DD45FDB306B6}">
      <dgm:prSet phldrT="[Текст]" custT="1"/>
      <dgm:spPr>
        <a:xfrm rot="10800000">
          <a:off x="687442" y="39373"/>
          <a:ext cx="2068654" cy="587551"/>
        </a:xfrm>
        <a:prstGeom prst="homePlate">
          <a:avLst/>
        </a:prstGeom>
        <a:solidFill>
          <a:schemeClr val="accent1">
            <a:lumMod val="75000"/>
          </a:scheme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r>
            <a:rPr lang="ru-RU" sz="2000" dirty="0" smtClean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150 тыс. тонн</a:t>
          </a:r>
          <a:endParaRPr lang="ru-RU" sz="2000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E75BF697-B4BF-4F79-BF47-7B7904B01B2C}" type="sibTrans" cxnId="{02440106-AEFD-471C-811D-AE193BAE346A}">
      <dgm:prSet/>
      <dgm:spPr/>
      <dgm:t>
        <a:bodyPr/>
        <a:lstStyle/>
        <a:p>
          <a:endParaRPr lang="ru-RU"/>
        </a:p>
      </dgm:t>
    </dgm:pt>
    <dgm:pt modelId="{46543423-8354-4F4A-8144-D7E3D7530E73}" type="parTrans" cxnId="{02440106-AEFD-471C-811D-AE193BAE346A}">
      <dgm:prSet/>
      <dgm:spPr/>
      <dgm:t>
        <a:bodyPr/>
        <a:lstStyle/>
        <a:p>
          <a:endParaRPr lang="ru-RU"/>
        </a:p>
      </dgm:t>
    </dgm:pt>
    <dgm:pt modelId="{DCBC1A87-DEB0-4F12-8390-F6E2DE511D68}" type="pres">
      <dgm:prSet presAssocID="{B274FF1F-08AD-45AE-AF17-DA60281558A4}" presName="linearFlow" presStyleCnt="0">
        <dgm:presLayoutVars>
          <dgm:dir/>
          <dgm:resizeHandles val="exact"/>
        </dgm:presLayoutVars>
      </dgm:prSet>
      <dgm:spPr/>
    </dgm:pt>
    <dgm:pt modelId="{33DF264D-B4D8-46C0-BFBC-8EC95B4A8E8E}" type="pres">
      <dgm:prSet presAssocID="{0570F9C6-AE77-4509-A987-DD45FDB306B6}" presName="composite" presStyleCnt="0"/>
      <dgm:spPr/>
    </dgm:pt>
    <dgm:pt modelId="{1A2D3621-9114-4462-90B3-D2633A5B55BB}" type="pres">
      <dgm:prSet presAssocID="{0570F9C6-AE77-4509-A987-DD45FDB306B6}" presName="imgShp" presStyleLbl="fgImgPlace1" presStyleIdx="0" presStyleCnt="3"/>
      <dgm:spPr>
        <a:xfrm>
          <a:off x="354661" y="367"/>
          <a:ext cx="665562" cy="665562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CA1FE13B-9768-45A8-8B32-31CD10E24EFD}" type="pres">
      <dgm:prSet presAssocID="{0570F9C6-AE77-4509-A987-DD45FDB306B6}" presName="txShp" presStyleLbl="node1" presStyleIdx="0" presStyleCnt="3" custScaleY="8827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C412C68-D3F5-403C-9290-D3B259B1CB6A}" type="pres">
      <dgm:prSet presAssocID="{E75BF697-B4BF-4F79-BF47-7B7904B01B2C}" presName="spacing" presStyleCnt="0"/>
      <dgm:spPr/>
    </dgm:pt>
    <dgm:pt modelId="{5889F151-6D9B-4503-964B-A6EDF8CA4308}" type="pres">
      <dgm:prSet presAssocID="{E81CC694-DC34-4867-AA6E-BED437976053}" presName="composite" presStyleCnt="0"/>
      <dgm:spPr/>
    </dgm:pt>
    <dgm:pt modelId="{95568005-113D-4ED6-A63B-FA8B2671F057}" type="pres">
      <dgm:prSet presAssocID="{E81CC694-DC34-4867-AA6E-BED437976053}" presName="imgShp" presStyleLbl="fgImgPlace1" presStyleIdx="1" presStyleCnt="3"/>
      <dgm:spPr>
        <a:xfrm>
          <a:off x="354661" y="864605"/>
          <a:ext cx="665562" cy="665562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8D45947D-90FC-4A10-B163-78A2FF3F9B37}" type="pres">
      <dgm:prSet presAssocID="{E81CC694-DC34-4867-AA6E-BED437976053}" presName="txShp" presStyleLbl="node1" presStyleIdx="1" presStyleCnt="3" custScaleY="8827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86D399F-DE83-46CD-B5A2-FF3240782C67}" type="pres">
      <dgm:prSet presAssocID="{72FA8483-5A95-4694-AEF0-86D096472A46}" presName="spacing" presStyleCnt="0"/>
      <dgm:spPr/>
    </dgm:pt>
    <dgm:pt modelId="{FE9155F1-9BCC-4D87-876A-14BB79C2F532}" type="pres">
      <dgm:prSet presAssocID="{84ED3404-3277-4B1B-94FE-5AEF120A7BF6}" presName="composite" presStyleCnt="0"/>
      <dgm:spPr/>
    </dgm:pt>
    <dgm:pt modelId="{84A3FDDA-44BC-4C6A-B07C-000D48E8DFCE}" type="pres">
      <dgm:prSet presAssocID="{84ED3404-3277-4B1B-94FE-5AEF120A7BF6}" presName="imgShp" presStyleLbl="fgImgPlace1" presStyleIdx="2" presStyleCnt="3" custLinFactNeighborY="5150"/>
      <dgm:spPr>
        <a:xfrm>
          <a:off x="354661" y="1729211"/>
          <a:ext cx="665562" cy="665562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0" r="-30000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887BAD03-9B47-46D8-8E35-0C534F2B2494}" type="pres">
      <dgm:prSet presAssocID="{84ED3404-3277-4B1B-94FE-5AEF120A7BF6}" presName="txShp" presStyleLbl="node1" presStyleIdx="2" presStyleCnt="3" custScaleY="8827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2440106-AEFD-471C-811D-AE193BAE346A}" srcId="{B274FF1F-08AD-45AE-AF17-DA60281558A4}" destId="{0570F9C6-AE77-4509-A987-DD45FDB306B6}" srcOrd="0" destOrd="0" parTransId="{46543423-8354-4F4A-8144-D7E3D7530E73}" sibTransId="{E75BF697-B4BF-4F79-BF47-7B7904B01B2C}"/>
    <dgm:cxn modelId="{A0B74586-97FF-4D4E-80E0-7E0C58724E71}" srcId="{B274FF1F-08AD-45AE-AF17-DA60281558A4}" destId="{84ED3404-3277-4B1B-94FE-5AEF120A7BF6}" srcOrd="2" destOrd="0" parTransId="{D108A4C6-052A-46B4-B787-7C22329DB4D3}" sibTransId="{8DB2B027-FA6A-47C0-AFDB-6532B79941B3}"/>
    <dgm:cxn modelId="{E07B40E9-C8AE-464A-B871-53F512F6ED1B}" type="presOf" srcId="{0570F9C6-AE77-4509-A987-DD45FDB306B6}" destId="{CA1FE13B-9768-45A8-8B32-31CD10E24EFD}" srcOrd="0" destOrd="0" presId="urn:microsoft.com/office/officeart/2005/8/layout/vList3#3"/>
    <dgm:cxn modelId="{CA6EEE23-1434-472D-B819-39B3DB36BB36}" type="presOf" srcId="{B274FF1F-08AD-45AE-AF17-DA60281558A4}" destId="{DCBC1A87-DEB0-4F12-8390-F6E2DE511D68}" srcOrd="0" destOrd="0" presId="urn:microsoft.com/office/officeart/2005/8/layout/vList3#3"/>
    <dgm:cxn modelId="{D53C3A40-6926-4BD1-ABCC-5A8A0442A846}" srcId="{B274FF1F-08AD-45AE-AF17-DA60281558A4}" destId="{E81CC694-DC34-4867-AA6E-BED437976053}" srcOrd="1" destOrd="0" parTransId="{820FC873-2031-48E9-8992-D88EE2AC72B7}" sibTransId="{72FA8483-5A95-4694-AEF0-86D096472A46}"/>
    <dgm:cxn modelId="{3B973304-6B71-4208-9395-CE90790A2D02}" type="presOf" srcId="{E81CC694-DC34-4867-AA6E-BED437976053}" destId="{8D45947D-90FC-4A10-B163-78A2FF3F9B37}" srcOrd="0" destOrd="0" presId="urn:microsoft.com/office/officeart/2005/8/layout/vList3#3"/>
    <dgm:cxn modelId="{46A4A307-5C7D-43DF-8AE3-A711135B0713}" type="presOf" srcId="{84ED3404-3277-4B1B-94FE-5AEF120A7BF6}" destId="{887BAD03-9B47-46D8-8E35-0C534F2B2494}" srcOrd="0" destOrd="0" presId="urn:microsoft.com/office/officeart/2005/8/layout/vList3#3"/>
    <dgm:cxn modelId="{01A5D7D3-9F51-4993-BAF7-5929919E444A}" type="presParOf" srcId="{DCBC1A87-DEB0-4F12-8390-F6E2DE511D68}" destId="{33DF264D-B4D8-46C0-BFBC-8EC95B4A8E8E}" srcOrd="0" destOrd="0" presId="urn:microsoft.com/office/officeart/2005/8/layout/vList3#3"/>
    <dgm:cxn modelId="{79B25872-E7F0-4BED-B9B0-2A06F1844E93}" type="presParOf" srcId="{33DF264D-B4D8-46C0-BFBC-8EC95B4A8E8E}" destId="{1A2D3621-9114-4462-90B3-D2633A5B55BB}" srcOrd="0" destOrd="0" presId="urn:microsoft.com/office/officeart/2005/8/layout/vList3#3"/>
    <dgm:cxn modelId="{F7E6380B-D733-4858-A657-01FB2EF56AA7}" type="presParOf" srcId="{33DF264D-B4D8-46C0-BFBC-8EC95B4A8E8E}" destId="{CA1FE13B-9768-45A8-8B32-31CD10E24EFD}" srcOrd="1" destOrd="0" presId="urn:microsoft.com/office/officeart/2005/8/layout/vList3#3"/>
    <dgm:cxn modelId="{58308BF0-5F0A-42DC-B69D-4038A54EEB12}" type="presParOf" srcId="{DCBC1A87-DEB0-4F12-8390-F6E2DE511D68}" destId="{CC412C68-D3F5-403C-9290-D3B259B1CB6A}" srcOrd="1" destOrd="0" presId="urn:microsoft.com/office/officeart/2005/8/layout/vList3#3"/>
    <dgm:cxn modelId="{D5C6C5F1-C3C9-4BF7-B204-0A0514877720}" type="presParOf" srcId="{DCBC1A87-DEB0-4F12-8390-F6E2DE511D68}" destId="{5889F151-6D9B-4503-964B-A6EDF8CA4308}" srcOrd="2" destOrd="0" presId="urn:microsoft.com/office/officeart/2005/8/layout/vList3#3"/>
    <dgm:cxn modelId="{34445A41-E50F-4D10-AAA2-4E7756314F3D}" type="presParOf" srcId="{5889F151-6D9B-4503-964B-A6EDF8CA4308}" destId="{95568005-113D-4ED6-A63B-FA8B2671F057}" srcOrd="0" destOrd="0" presId="urn:microsoft.com/office/officeart/2005/8/layout/vList3#3"/>
    <dgm:cxn modelId="{41CE927D-14FD-4046-93CA-5947EB773CA8}" type="presParOf" srcId="{5889F151-6D9B-4503-964B-A6EDF8CA4308}" destId="{8D45947D-90FC-4A10-B163-78A2FF3F9B37}" srcOrd="1" destOrd="0" presId="urn:microsoft.com/office/officeart/2005/8/layout/vList3#3"/>
    <dgm:cxn modelId="{B0D6214F-F243-4527-8B30-05DC25063CFF}" type="presParOf" srcId="{DCBC1A87-DEB0-4F12-8390-F6E2DE511D68}" destId="{F86D399F-DE83-46CD-B5A2-FF3240782C67}" srcOrd="3" destOrd="0" presId="urn:microsoft.com/office/officeart/2005/8/layout/vList3#3"/>
    <dgm:cxn modelId="{D7FD2CB2-B163-4C1A-8F96-60BAAC13773F}" type="presParOf" srcId="{DCBC1A87-DEB0-4F12-8390-F6E2DE511D68}" destId="{FE9155F1-9BCC-4D87-876A-14BB79C2F532}" srcOrd="4" destOrd="0" presId="urn:microsoft.com/office/officeart/2005/8/layout/vList3#3"/>
    <dgm:cxn modelId="{DD1C4E96-2D23-4772-B94C-08B565FA0274}" type="presParOf" srcId="{FE9155F1-9BCC-4D87-876A-14BB79C2F532}" destId="{84A3FDDA-44BC-4C6A-B07C-000D48E8DFCE}" srcOrd="0" destOrd="0" presId="urn:microsoft.com/office/officeart/2005/8/layout/vList3#3"/>
    <dgm:cxn modelId="{A625B6D4-52D3-4971-93BC-D7561289C4DF}" type="presParOf" srcId="{FE9155F1-9BCC-4D87-876A-14BB79C2F532}" destId="{887BAD03-9B47-46D8-8E35-0C534F2B2494}" srcOrd="1" destOrd="0" presId="urn:microsoft.com/office/officeart/2005/8/layout/vList3#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1FE13B-9768-45A8-8B32-31CD10E24EFD}">
      <dsp:nvSpPr>
        <dsp:cNvPr id="0" name=""/>
        <dsp:cNvSpPr/>
      </dsp:nvSpPr>
      <dsp:spPr>
        <a:xfrm rot="10800000">
          <a:off x="715171" y="37394"/>
          <a:ext cx="2216067" cy="554352"/>
        </a:xfrm>
        <a:prstGeom prst="homePlate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6911" tIns="76200" rIns="14224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1908 голов</a:t>
          </a:r>
          <a:endParaRPr lang="ru-RU" sz="2000" kern="1200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 rot="10800000">
        <a:off x="853759" y="37394"/>
        <a:ext cx="2077479" cy="554352"/>
      </dsp:txXfrm>
    </dsp:sp>
    <dsp:sp modelId="{1A2D3621-9114-4462-90B3-D2633A5B55BB}">
      <dsp:nvSpPr>
        <dsp:cNvPr id="0" name=""/>
        <dsp:cNvSpPr/>
      </dsp:nvSpPr>
      <dsp:spPr>
        <a:xfrm>
          <a:off x="401193" y="593"/>
          <a:ext cx="627955" cy="627955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D45947D-90FC-4A10-B163-78A2FF3F9B37}">
      <dsp:nvSpPr>
        <dsp:cNvPr id="0" name=""/>
        <dsp:cNvSpPr/>
      </dsp:nvSpPr>
      <dsp:spPr>
        <a:xfrm rot="10800000">
          <a:off x="715171" y="852799"/>
          <a:ext cx="2216067" cy="554352"/>
        </a:xfrm>
        <a:prstGeom prst="homePlate">
          <a:avLst/>
        </a:prstGeom>
        <a:solidFill>
          <a:schemeClr val="accent1">
            <a:lumMod val="75000"/>
          </a:scheme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6911" tIns="76200" rIns="14224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1413 голов</a:t>
          </a:r>
          <a:endParaRPr lang="ru-RU" sz="2000" kern="1200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 rot="10800000">
        <a:off x="853759" y="852799"/>
        <a:ext cx="2077479" cy="554352"/>
      </dsp:txXfrm>
    </dsp:sp>
    <dsp:sp modelId="{95568005-113D-4ED6-A63B-FA8B2671F057}">
      <dsp:nvSpPr>
        <dsp:cNvPr id="0" name=""/>
        <dsp:cNvSpPr/>
      </dsp:nvSpPr>
      <dsp:spPr>
        <a:xfrm>
          <a:off x="401193" y="815997"/>
          <a:ext cx="627955" cy="627955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87BAD03-9B47-46D8-8E35-0C534F2B2494}">
      <dsp:nvSpPr>
        <dsp:cNvPr id="0" name=""/>
        <dsp:cNvSpPr/>
      </dsp:nvSpPr>
      <dsp:spPr>
        <a:xfrm rot="10800000">
          <a:off x="715171" y="1668203"/>
          <a:ext cx="2216067" cy="554352"/>
        </a:xfrm>
        <a:prstGeom prst="homePlate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6911" tIns="76200" rIns="14224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3005 голов</a:t>
          </a:r>
          <a:endParaRPr lang="ru-RU" sz="2000" kern="1200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 rot="10800000">
        <a:off x="853759" y="1668203"/>
        <a:ext cx="2077479" cy="554352"/>
      </dsp:txXfrm>
    </dsp:sp>
    <dsp:sp modelId="{84A3FDDA-44BC-4C6A-B07C-000D48E8DFCE}">
      <dsp:nvSpPr>
        <dsp:cNvPr id="0" name=""/>
        <dsp:cNvSpPr/>
      </dsp:nvSpPr>
      <dsp:spPr>
        <a:xfrm>
          <a:off x="401193" y="1631995"/>
          <a:ext cx="627955" cy="627955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0" r="-20000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1FE13B-9768-45A8-8B32-31CD10E24EFD}">
      <dsp:nvSpPr>
        <dsp:cNvPr id="0" name=""/>
        <dsp:cNvSpPr/>
      </dsp:nvSpPr>
      <dsp:spPr>
        <a:xfrm rot="10800000">
          <a:off x="665391" y="37689"/>
          <a:ext cx="2017981" cy="554755"/>
        </a:xfrm>
        <a:prstGeom prst="homePlate">
          <a:avLst/>
        </a:prstGeom>
        <a:solidFill>
          <a:schemeClr val="accent1">
            <a:lumMod val="75000"/>
          </a:scheme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7112" tIns="76200" rIns="14224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150 тыс. тонн</a:t>
          </a:r>
          <a:endParaRPr lang="ru-RU" sz="2000" kern="1200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 rot="10800000">
        <a:off x="804080" y="37689"/>
        <a:ext cx="1879292" cy="554755"/>
      </dsp:txXfrm>
    </dsp:sp>
    <dsp:sp modelId="{1A2D3621-9114-4462-90B3-D2633A5B55BB}">
      <dsp:nvSpPr>
        <dsp:cNvPr id="0" name=""/>
        <dsp:cNvSpPr/>
      </dsp:nvSpPr>
      <dsp:spPr>
        <a:xfrm>
          <a:off x="351185" y="861"/>
          <a:ext cx="628411" cy="628411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D45947D-90FC-4A10-B163-78A2FF3F9B37}">
      <dsp:nvSpPr>
        <dsp:cNvPr id="0" name=""/>
        <dsp:cNvSpPr/>
      </dsp:nvSpPr>
      <dsp:spPr>
        <a:xfrm rot="10800000">
          <a:off x="665391" y="853686"/>
          <a:ext cx="2017981" cy="554755"/>
        </a:xfrm>
        <a:prstGeom prst="homePlate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7112" tIns="76200" rIns="14224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17,7 </a:t>
          </a:r>
          <a:r>
            <a:rPr lang="ru-RU" sz="2000" kern="1200" dirty="0" err="1" smtClean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тыс.тонн</a:t>
          </a:r>
          <a:endParaRPr lang="ru-RU" sz="2000" kern="1200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 rot="10800000">
        <a:off x="804080" y="853686"/>
        <a:ext cx="1879292" cy="554755"/>
      </dsp:txXfrm>
    </dsp:sp>
    <dsp:sp modelId="{95568005-113D-4ED6-A63B-FA8B2671F057}">
      <dsp:nvSpPr>
        <dsp:cNvPr id="0" name=""/>
        <dsp:cNvSpPr/>
      </dsp:nvSpPr>
      <dsp:spPr>
        <a:xfrm>
          <a:off x="351185" y="816858"/>
          <a:ext cx="628411" cy="628411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87BAD03-9B47-46D8-8E35-0C534F2B2494}">
      <dsp:nvSpPr>
        <dsp:cNvPr id="0" name=""/>
        <dsp:cNvSpPr/>
      </dsp:nvSpPr>
      <dsp:spPr>
        <a:xfrm rot="10800000">
          <a:off x="665391" y="1669683"/>
          <a:ext cx="2017981" cy="554755"/>
        </a:xfrm>
        <a:prstGeom prst="homePlate">
          <a:avLst/>
        </a:prstGeom>
        <a:solidFill>
          <a:schemeClr val="accent1">
            <a:lumMod val="75000"/>
          </a:scheme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7112" tIns="76200" rIns="14224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59,1 </a:t>
          </a:r>
          <a:r>
            <a:rPr lang="ru-RU" sz="2000" kern="1200" dirty="0" err="1" smtClean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тыс.тонн</a:t>
          </a:r>
          <a:endParaRPr lang="ru-RU" sz="2000" kern="1200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 rot="10800000">
        <a:off x="804080" y="1669683"/>
        <a:ext cx="1879292" cy="554755"/>
      </dsp:txXfrm>
    </dsp:sp>
    <dsp:sp modelId="{84A3FDDA-44BC-4C6A-B07C-000D48E8DFCE}">
      <dsp:nvSpPr>
        <dsp:cNvPr id="0" name=""/>
        <dsp:cNvSpPr/>
      </dsp:nvSpPr>
      <dsp:spPr>
        <a:xfrm>
          <a:off x="351185" y="1633716"/>
          <a:ext cx="628411" cy="628411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0" r="-30000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#4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#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589A1C-91C8-480B-B17F-DBD364BAD54A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A9012D-BBDD-4F58-98AE-01A9E5605E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51962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44CF7B-D5E6-41E8-93E4-6CE9ED793002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78580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ct val="100000"/>
              </a:lnSpc>
              <a:spcBef>
                <a:spcPts val="25"/>
              </a:spcBef>
            </a:pPr>
            <a:fld id="{81D60167-4931-47E6-BA6A-407CBD079E4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575701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ct val="100000"/>
              </a:lnSpc>
              <a:spcBef>
                <a:spcPts val="25"/>
              </a:spcBef>
            </a:pPr>
            <a:fld id="{81D60167-4931-47E6-BA6A-407CBD079E4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101027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ct val="100000"/>
              </a:lnSpc>
              <a:spcBef>
                <a:spcPts val="25"/>
              </a:spcBef>
            </a:pPr>
            <a:fld id="{81D60167-4931-47E6-BA6A-407CBD079E4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208169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4/28/2025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pPr marL="38100">
              <a:lnSpc>
                <a:spcPct val="100000"/>
              </a:lnSpc>
              <a:spcBef>
                <a:spcPts val="25"/>
              </a:spcBef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792428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ct val="100000"/>
              </a:lnSpc>
              <a:spcBef>
                <a:spcPts val="25"/>
              </a:spcBef>
            </a:pPr>
            <a:fld id="{81D60167-4931-47E6-BA6A-407CBD079E4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33541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ct val="100000"/>
              </a:lnSpc>
              <a:spcBef>
                <a:spcPts val="25"/>
              </a:spcBef>
            </a:pPr>
            <a:fld id="{81D60167-4931-47E6-BA6A-407CBD079E4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408638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ct val="100000"/>
              </a:lnSpc>
              <a:spcBef>
                <a:spcPts val="25"/>
              </a:spcBef>
            </a:pPr>
            <a:fld id="{81D60167-4931-47E6-BA6A-407CBD079E4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53829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ct val="100000"/>
              </a:lnSpc>
              <a:spcBef>
                <a:spcPts val="25"/>
              </a:spcBef>
            </a:pPr>
            <a:fld id="{81D60167-4931-47E6-BA6A-407CBD079E4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141446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ct val="100000"/>
              </a:lnSpc>
              <a:spcBef>
                <a:spcPts val="25"/>
              </a:spcBef>
            </a:pPr>
            <a:fld id="{81D60167-4931-47E6-BA6A-407CBD079E4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979226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ct val="100000"/>
              </a:lnSpc>
              <a:spcBef>
                <a:spcPts val="25"/>
              </a:spcBef>
            </a:pPr>
            <a:fld id="{81D60167-4931-47E6-BA6A-407CBD079E4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767188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ct val="100000"/>
              </a:lnSpc>
              <a:spcBef>
                <a:spcPts val="25"/>
              </a:spcBef>
            </a:pPr>
            <a:fld id="{81D60167-4931-47E6-BA6A-407CBD079E4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53099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ct val="100000"/>
              </a:lnSpc>
              <a:spcBef>
                <a:spcPts val="25"/>
              </a:spcBef>
            </a:pPr>
            <a:fld id="{81D60167-4931-47E6-BA6A-407CBD079E4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20911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3000">
              <a:schemeClr val="accent1">
                <a:alpha val="62000"/>
                <a:lumMod val="52000"/>
                <a:lumOff val="48000"/>
              </a:schemeClr>
            </a:gs>
            <a:gs pos="33000">
              <a:schemeClr val="bg1">
                <a:lumMod val="85000"/>
                <a:alpha val="44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38100">
              <a:lnSpc>
                <a:spcPct val="100000"/>
              </a:lnSpc>
              <a:spcBef>
                <a:spcPts val="25"/>
              </a:spcBef>
            </a:pPr>
            <a:fld id="{81D60167-4931-47E6-BA6A-407CBD079E4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86656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  <p:sldLayoutId id="2147483809" r:id="rId4"/>
    <p:sldLayoutId id="2147483810" r:id="rId5"/>
    <p:sldLayoutId id="2147483811" r:id="rId6"/>
    <p:sldLayoutId id="2147483812" r:id="rId7"/>
    <p:sldLayoutId id="2147483813" r:id="rId8"/>
    <p:sldLayoutId id="2147483814" r:id="rId9"/>
    <p:sldLayoutId id="2147483815" r:id="rId10"/>
    <p:sldLayoutId id="2147483816" r:id="rId11"/>
    <p:sldLayoutId id="2147483817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.xml"/><Relationship Id="rId3" Type="http://schemas.microsoft.com/office/2007/relationships/hdphoto" Target="../media/hdphoto1.wdp"/><Relationship Id="rId7" Type="http://schemas.openxmlformats.org/officeDocument/2006/relationships/image" Target="../media/image3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8.jpg"/><Relationship Id="rId4" Type="http://schemas.openxmlformats.org/officeDocument/2006/relationships/image" Target="../media/image47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mailto:kamenrai@mail.ru" TargetMode="Externa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kamenrai@mail.ru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8.jpg"/><Relationship Id="rId5" Type="http://schemas.openxmlformats.org/officeDocument/2006/relationships/image" Target="../media/image57.jpg"/><Relationship Id="rId4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3.jp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mailto:allassovet@mail.ru" TargetMode="External"/><Relationship Id="rId7" Type="http://schemas.openxmlformats.org/officeDocument/2006/relationships/hyperlink" Target="mailto:elena.petrova.1967@list.ru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6" Type="http://schemas.openxmlformats.org/officeDocument/2006/relationships/hyperlink" Target="mailto:kornilovo_adm@mail.ru" TargetMode="External"/><Relationship Id="rId5" Type="http://schemas.openxmlformats.org/officeDocument/2006/relationships/hyperlink" Target="mailto:gonoh2012@yandex.ru" TargetMode="External"/><Relationship Id="rId4" Type="http://schemas.openxmlformats.org/officeDocument/2006/relationships/hyperlink" Target="mailto:verhallakaadmss@yandex.ru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mailto:admfilippovsk@mail.ru" TargetMode="External"/><Relationship Id="rId3" Type="http://schemas.openxmlformats.org/officeDocument/2006/relationships/hyperlink" Target="mailto:popere4noe@mail.ru" TargetMode="External"/><Relationship Id="rId7" Type="http://schemas.openxmlformats.org/officeDocument/2006/relationships/hyperlink" Target="mailto:tolstovskadm2015@yandex.ru" TargetMode="External"/><Relationship Id="rId2" Type="http://schemas.openxmlformats.org/officeDocument/2006/relationships/hyperlink" Target="mailto:plotnikov.sss@mail.ruplotnikov.ss@yandex.ru" TargetMode="External"/><Relationship Id="rId1" Type="http://schemas.openxmlformats.org/officeDocument/2006/relationships/slideLayout" Target="../slideLayouts/slideLayout12.xml"/><Relationship Id="rId6" Type="http://schemas.openxmlformats.org/officeDocument/2006/relationships/hyperlink" Target="mailto:bereziukov@yandex.ru" TargetMode="External"/><Relationship Id="rId5" Type="http://schemas.openxmlformats.org/officeDocument/2006/relationships/hyperlink" Target="mailto:admstolbovo@mail.ru" TargetMode="External"/><Relationship Id="rId4" Type="http://schemas.openxmlformats.org/officeDocument/2006/relationships/hyperlink" Target="mailto:prigorodnyss@mail.ru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/>
          <p:nvPr/>
        </p:nvSpPr>
        <p:spPr>
          <a:xfrm>
            <a:off x="1295400" y="2590800"/>
            <a:ext cx="6794357" cy="2318800"/>
          </a:xfrm>
          <a:custGeom>
            <a:avLst/>
            <a:gdLst/>
            <a:ahLst/>
            <a:cxnLst/>
            <a:rect l="l" t="t" r="r" b="b"/>
            <a:pathLst>
              <a:path w="6193155" h="1656714">
                <a:moveTo>
                  <a:pt x="6192647" y="0"/>
                </a:moveTo>
                <a:lnTo>
                  <a:pt x="0" y="0"/>
                </a:lnTo>
                <a:lnTo>
                  <a:pt x="0" y="1656207"/>
                </a:lnTo>
                <a:lnTo>
                  <a:pt x="6192647" y="1656207"/>
                </a:lnTo>
                <a:lnTo>
                  <a:pt x="619264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solidFill>
                <a:schemeClr val="accent2"/>
              </a:solidFill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1650762" y="2879686"/>
            <a:ext cx="5980430" cy="99706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sz="3200" b="1" spc="-10" dirty="0"/>
              <a:t>ИНВЕСТИЦИОННЫЙ ПАСПОРТ</a:t>
            </a:r>
            <a:endParaRPr sz="3200" b="1" dirty="0"/>
          </a:p>
          <a:p>
            <a:pPr algn="ctr">
              <a:lnSpc>
                <a:spcPct val="100000"/>
              </a:lnSpc>
            </a:pPr>
            <a:r>
              <a:rPr sz="3200" b="1" spc="-10" dirty="0"/>
              <a:t>МУНИЦИПАЛЬНОГО</a:t>
            </a:r>
            <a:r>
              <a:rPr sz="3200" b="1" spc="10" dirty="0"/>
              <a:t> </a:t>
            </a:r>
            <a:r>
              <a:rPr sz="3200" b="1" spc="-10" dirty="0"/>
              <a:t>ОБРАЗОВАНИЯ</a:t>
            </a:r>
            <a:endParaRPr sz="3200" b="1" dirty="0"/>
          </a:p>
        </p:txBody>
      </p:sp>
      <p:sp>
        <p:nvSpPr>
          <p:cNvPr id="12" name="object 12"/>
          <p:cNvSpPr txBox="1"/>
          <p:nvPr/>
        </p:nvSpPr>
        <p:spPr>
          <a:xfrm>
            <a:off x="2971800" y="4114800"/>
            <a:ext cx="385572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spc="-5" dirty="0">
                <a:solidFill>
                  <a:schemeClr val="accent1"/>
                </a:solidFill>
                <a:latin typeface="Trebuchet MS"/>
                <a:cs typeface="Trebuchet MS"/>
              </a:rPr>
              <a:t>«КАМЕНСКИЙ</a:t>
            </a:r>
            <a:r>
              <a:rPr sz="2800" b="1" spc="-80" dirty="0">
                <a:solidFill>
                  <a:schemeClr val="accent1"/>
                </a:solidFill>
                <a:latin typeface="Trebuchet MS"/>
                <a:cs typeface="Trebuchet MS"/>
              </a:rPr>
              <a:t> </a:t>
            </a:r>
            <a:r>
              <a:rPr sz="2800" b="1" spc="-10" dirty="0">
                <a:solidFill>
                  <a:schemeClr val="accent1"/>
                </a:solidFill>
                <a:latin typeface="Trebuchet MS"/>
                <a:cs typeface="Trebuchet MS"/>
              </a:rPr>
              <a:t>РАЙОН»</a:t>
            </a:r>
            <a:endParaRPr sz="2800" dirty="0">
              <a:solidFill>
                <a:schemeClr val="accent1"/>
              </a:solidFill>
              <a:latin typeface="Trebuchet MS"/>
              <a:cs typeface="Trebuchet M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329509" y="6172200"/>
            <a:ext cx="62293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dirty="0" smtClean="0">
                <a:solidFill>
                  <a:schemeClr val="accent1"/>
                </a:solidFill>
                <a:latin typeface="Trebuchet MS"/>
                <a:cs typeface="Trebuchet MS"/>
              </a:rPr>
              <a:t>202</a:t>
            </a:r>
            <a:r>
              <a:rPr lang="ru-RU" sz="2000" b="1" dirty="0">
                <a:solidFill>
                  <a:schemeClr val="accent1"/>
                </a:solidFill>
                <a:latin typeface="Trebuchet MS"/>
                <a:cs typeface="Trebuchet MS"/>
              </a:rPr>
              <a:t>4</a:t>
            </a:r>
            <a:endParaRPr sz="2000" dirty="0">
              <a:solidFill>
                <a:schemeClr val="accent1"/>
              </a:solidFill>
              <a:latin typeface="Trebuchet MS"/>
              <a:cs typeface="Trebuchet M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19400" y="685800"/>
            <a:ext cx="38820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normalizeH="0" baseline="0" noProof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</a:rPr>
              <a:t>Алтайский край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normalizeH="0" baseline="0" noProof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</a:rPr>
              <a:t>Каменский район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4800" y="-274403"/>
            <a:ext cx="3645724" cy="19204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67000" y="128109"/>
            <a:ext cx="518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0" normalizeH="0" baseline="0" noProof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</a:rPr>
              <a:t>Сельское хозяйство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04800" y="762000"/>
            <a:ext cx="8574116" cy="1079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</a:rPr>
              <a:t>245,7  тыс. га                                           158,1 </a:t>
            </a:r>
            <a:r>
              <a:rPr kumimoji="0" lang="ru-RU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</a:rPr>
              <a:t>тыс.га</a:t>
            </a: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</a:rPr>
              <a:t>                                    </a:t>
            </a:r>
            <a:r>
              <a: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</a:rPr>
              <a:t>4829 голов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Общая площадь                                                          Общая площадь                                              Поголовье крупного                          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сельскохозяйственных угодий                                пашни                                                                 рогатого скота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5280" y="2657666"/>
            <a:ext cx="2768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18 сельхозпредприятий 42 К(Ф)Х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2500 ЛПХ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Численность работающих в сельскохозяйственной отрасли – 513 человек</a:t>
            </a: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2818332870"/>
              </p:ext>
            </p:extLst>
          </p:nvPr>
        </p:nvGraphicFramePr>
        <p:xfrm>
          <a:off x="2915194" y="2152041"/>
          <a:ext cx="3332432" cy="22599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475608552"/>
              </p:ext>
            </p:extLst>
          </p:nvPr>
        </p:nvGraphicFramePr>
        <p:xfrm>
          <a:off x="6033242" y="2149864"/>
          <a:ext cx="3034558" cy="22621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825278" y="1723379"/>
            <a:ext cx="37056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ru-RU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Животноводство</a:t>
            </a:r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799811" y="1723379"/>
            <a:ext cx="23498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Растениеводство	</a:t>
            </a: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	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35280" y="5334000"/>
            <a:ext cx="86563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В 2024 году объем реализации сельскохозяйственной продукции по району составил 1416000,0 тыс. рублей, это на 5,7 % меньше уровня предыдущего года.  Получено чистой прибыли 263000,0 тыс. рублей, что на 48000,0 тыс. рублей ниже уровня 2023 года.</a:t>
            </a: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335280" y="2514600"/>
            <a:ext cx="0" cy="189739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228600" y="4343400"/>
            <a:ext cx="2590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152400" y="2657666"/>
            <a:ext cx="1295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335280" y="5334000"/>
            <a:ext cx="0" cy="120032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 flipV="1">
            <a:off x="304800" y="5410200"/>
            <a:ext cx="8686800" cy="1741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9895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F027EB-F0AB-4BAD-815F-AD2F6741D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021519" cy="990600"/>
          </a:xfrm>
        </p:spPr>
        <p:txBody>
          <a:bodyPr>
            <a:normAutofit fontScale="90000"/>
          </a:bodyPr>
          <a:lstStyle/>
          <a:p>
            <a:pPr indent="337661"/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31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Потребительский рынок и предпринимательство</a:t>
            </a:r>
            <a:r>
              <a:rPr lang="ru-RU" sz="3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3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3100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32841FA-D85B-4A8A-9503-35669203B6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518" b="97555" l="10000" r="96094">
                        <a14:foregroundMark x1="73854" y1="15261" x2="73854" y2="15261"/>
                        <a14:foregroundMark x1="80104" y1="35160" x2="80104" y2="35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6819" y="5638800"/>
            <a:ext cx="1717181" cy="106071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9B2DB1C-4918-4BB2-9F3F-C3BCB0159A77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2617" y="3833435"/>
            <a:ext cx="2555288" cy="128381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6DB513B-D22A-4A53-9B3D-9A94AAB037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9583" y1="46417" x2="39583" y2="46417"/>
                        <a14:foregroundMark x1="31083" y1="22667" x2="31083" y2="22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445" y="739709"/>
            <a:ext cx="1283816" cy="128381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67D3D3F-1C4A-4136-9C5A-2745687FC9F4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57200" y="3034029"/>
            <a:ext cx="1407319" cy="378619"/>
          </a:xfrm>
          <a:prstGeom prst="rect">
            <a:avLst/>
          </a:prstGeom>
        </p:spPr>
      </p:pic>
      <p:sp>
        <p:nvSpPr>
          <p:cNvPr id="11" name="Содержимое 7"/>
          <p:cNvSpPr txBox="1">
            <a:spLocks/>
          </p:cNvSpPr>
          <p:nvPr/>
        </p:nvSpPr>
        <p:spPr>
          <a:xfrm>
            <a:off x="4385471" y="739709"/>
            <a:ext cx="4758529" cy="2016224"/>
          </a:xfrm>
          <a:prstGeom prst="rect">
            <a:avLst/>
          </a:prstGeom>
        </p:spPr>
        <p:txBody>
          <a:bodyPr vert="horz" lIns="91421" tIns="45711" rIns="91421" bIns="45711" rtlCol="0">
            <a:noAutofit/>
          </a:bodyPr>
          <a:lstStyle/>
          <a:p>
            <a:pPr marL="342867" marR="0" lvl="0" indent="-342867" algn="just" defTabSz="4572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968 </a:t>
            </a: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ед. субъектов МСП</a:t>
            </a:r>
          </a:p>
          <a:p>
            <a:pPr marL="342867" marR="0" lvl="0" indent="-342867" algn="just" defTabSz="4572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2406 </a:t>
            </a: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человек самозанятых</a:t>
            </a:r>
          </a:p>
          <a:p>
            <a:pPr marL="342867" marR="0" lvl="0" indent="-342867" algn="just" defTabSz="4572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В районе: </a:t>
            </a: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2 </a:t>
            </a: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средних предприятия (ЗАО </a:t>
            </a: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«Каменский </a:t>
            </a:r>
            <a:r>
              <a:rPr kumimoji="0" lang="ru-RU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Маслосырокомбинат</a:t>
            </a: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", </a:t>
            </a: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ООО </a:t>
            </a: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«Каменский элеватор»), 144 </a:t>
            </a: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малых </a:t>
            </a: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предприятия. </a:t>
            </a:r>
            <a:endParaRPr kumimoji="0" lang="ru-RU" sz="1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2929074014"/>
              </p:ext>
            </p:extLst>
          </p:nvPr>
        </p:nvGraphicFramePr>
        <p:xfrm>
          <a:off x="1616705" y="495300"/>
          <a:ext cx="2894054" cy="22116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895599" y="2945242"/>
            <a:ext cx="4938955" cy="1685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49580" algn="just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Розничная сеть района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представлена 366 действующими магазинами (50-продовольственных магазинов, 183-непродовольственных, 133- смешанных), общая торговая площадь 56287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кв.м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04800" y="5569304"/>
            <a:ext cx="752975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На территории городского поселения город Камень-на-Оби действует крытый розничный рынок, организована постоянно действующая универсальная ярмарка на 147 мест.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31725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52400" y="33435"/>
            <a:ext cx="8610599" cy="1080120"/>
          </a:xfrm>
        </p:spPr>
        <p:txBody>
          <a:bodyPr>
            <a:noAutofit/>
          </a:bodyPr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Структура налоговых и неналоговых доходов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районного бюджета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7" name="Диаграмма 16"/>
          <p:cNvGraphicFramePr/>
          <p:nvPr>
            <p:extLst>
              <p:ext uri="{D42A27DB-BD31-4B8C-83A1-F6EECF244321}">
                <p14:modId xmlns:p14="http://schemas.microsoft.com/office/powerpoint/2010/main" val="573088973"/>
              </p:ext>
            </p:extLst>
          </p:nvPr>
        </p:nvGraphicFramePr>
        <p:xfrm>
          <a:off x="2627783" y="1600200"/>
          <a:ext cx="6245901" cy="3581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2339348058"/>
              </p:ext>
            </p:extLst>
          </p:nvPr>
        </p:nvGraphicFramePr>
        <p:xfrm>
          <a:off x="1143000" y="2120049"/>
          <a:ext cx="7010400" cy="35323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152400" y="1273221"/>
            <a:ext cx="46085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26,6%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 </a:t>
            </a:r>
            <a:r>
              <a:rPr lang="ru-RU" sz="2000" dirty="0" smtClean="0">
                <a:cs typeface="Times New Roman" pitchFamily="18" charset="0"/>
              </a:rPr>
              <a:t>доля налоговых и неналоговых доходов</a:t>
            </a:r>
            <a:endParaRPr lang="ru-RU" sz="2000" dirty="0"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321290" y="1270337"/>
            <a:ext cx="380219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73,8 % </a:t>
            </a:r>
            <a:r>
              <a:rPr lang="ru-RU" sz="2000" dirty="0" smtClean="0">
                <a:cs typeface="Times New Roman" pitchFamily="18" charset="0"/>
              </a:rPr>
              <a:t>- доля средств краевого</a:t>
            </a:r>
          </a:p>
          <a:p>
            <a:r>
              <a:rPr lang="ru-RU" sz="2000" dirty="0" smtClean="0">
                <a:cs typeface="Times New Roman" pitchFamily="18" charset="0"/>
              </a:rPr>
              <a:t>бюджета и иных безвозмездных </a:t>
            </a:r>
          </a:p>
          <a:p>
            <a:r>
              <a:rPr lang="ru-RU" sz="2000" dirty="0" smtClean="0">
                <a:cs typeface="Times New Roman" pitchFamily="18" charset="0"/>
              </a:rPr>
              <a:t>поступлений </a:t>
            </a:r>
            <a:endParaRPr lang="ru-RU" sz="2000" dirty="0">
              <a:cs typeface="Times New Roman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0" y="5320542"/>
            <a:ext cx="1085465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1 </a:t>
            </a:r>
            <a:r>
              <a:rPr lang="ru-RU" sz="1600" b="1" dirty="0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252 366,3 тыс. руб.  </a:t>
            </a:r>
            <a:r>
              <a:rPr lang="ru-RU" sz="1600" dirty="0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- безвозмездные поступления из краевого и федерального  бюджетов, в том </a:t>
            </a:r>
            <a:r>
              <a:rPr lang="ru-RU" sz="1600" dirty="0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числе:</a:t>
            </a:r>
            <a:endParaRPr lang="ru-RU" sz="1600" dirty="0" smtClean="0">
              <a:latin typeface="Times New Roman" pitchFamily="18" charset="0"/>
              <a:ea typeface="Arial Unicode MS" pitchFamily="34" charset="-128"/>
              <a:cs typeface="Times New Roman" pitchFamily="18" charset="0"/>
            </a:endParaRPr>
          </a:p>
          <a:p>
            <a:r>
              <a:rPr lang="ru-RU" sz="1600" b="1" dirty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с</a:t>
            </a:r>
            <a:r>
              <a:rPr lang="ru-RU" sz="1600" b="1" dirty="0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убсидии- 351175,7 тыс. руб.;</a:t>
            </a:r>
            <a:r>
              <a:rPr lang="ru-RU" sz="1600" dirty="0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 </a:t>
            </a:r>
          </a:p>
          <a:p>
            <a:r>
              <a:rPr lang="ru-RU" sz="1600" b="1" dirty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д</a:t>
            </a:r>
            <a:r>
              <a:rPr lang="ru-RU" sz="1600" b="1" dirty="0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отации  216586,8 тыс. руб.  ;</a:t>
            </a:r>
            <a:r>
              <a:rPr lang="ru-RU" sz="1600" dirty="0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</a:t>
            </a:r>
          </a:p>
          <a:p>
            <a:r>
              <a:rPr lang="ru-RU" sz="1600" b="1" dirty="0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субвенции -623346,8 тыс. руб.;</a:t>
            </a:r>
            <a:endParaRPr lang="ru-RU" sz="1600" dirty="0" smtClean="0">
              <a:latin typeface="Times New Roman" pitchFamily="18" charset="0"/>
              <a:ea typeface="Arial Unicode MS" pitchFamily="34" charset="-128"/>
              <a:cs typeface="Times New Roman" pitchFamily="18" charset="0"/>
            </a:endParaRPr>
          </a:p>
          <a:p>
            <a:r>
              <a:rPr lang="ru-RU" sz="1600" b="1" dirty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и</a:t>
            </a:r>
            <a:r>
              <a:rPr lang="ru-RU" sz="1600" b="1" dirty="0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ные межбюджетные трансферты - 60257,0 тыс. руб.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600" dirty="0">
              <a:latin typeface="Times New Roman" pitchFamily="18" charset="0"/>
              <a:ea typeface="Arial Unicode MS" pitchFamily="34" charset="-128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6966" y="5952685"/>
            <a:ext cx="1386519" cy="905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570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143000" y="228600"/>
            <a:ext cx="6696744" cy="990600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Структура расходов районного бюджета за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2024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г.(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%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410205680"/>
              </p:ext>
            </p:extLst>
          </p:nvPr>
        </p:nvGraphicFramePr>
        <p:xfrm>
          <a:off x="1546302" y="1524000"/>
          <a:ext cx="5890139" cy="48142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292537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4C1FCC0-58C2-4ED0-859E-2B19BFC61A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80670" y="2907604"/>
            <a:ext cx="969206" cy="3970911"/>
          </a:xfrm>
          <a:prstGeom prst="rect">
            <a:avLst/>
          </a:prstGeom>
        </p:spPr>
      </p:pic>
      <p:sp>
        <p:nvSpPr>
          <p:cNvPr id="12" name="Заголовок 11">
            <a:extLst>
              <a:ext uri="{FF2B5EF4-FFF2-40B4-BE49-F238E27FC236}">
                <a16:creationId xmlns:a16="http://schemas.microsoft.com/office/drawing/2014/main" id="{C10000E6-2579-451B-AAD2-35ECA73C66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135254"/>
            <a:ext cx="6447501" cy="808110"/>
          </a:xfrm>
        </p:spPr>
        <p:txBody>
          <a:bodyPr>
            <a:noAutofit/>
          </a:bodyPr>
          <a:lstStyle/>
          <a:p>
            <a:pPr algn="ctr"/>
            <a:r>
              <a:rPr lang="ru-RU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Образование</a:t>
            </a:r>
            <a:endParaRPr lang="ru-RU" b="1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294F5FE-BA1A-4C44-91EA-89E53925F57F}"/>
              </a:ext>
            </a:extLst>
          </p:cNvPr>
          <p:cNvSpPr/>
          <p:nvPr/>
        </p:nvSpPr>
        <p:spPr>
          <a:xfrm>
            <a:off x="765273" y="4267200"/>
            <a:ext cx="7408718" cy="22529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37661" algn="just" defTabSz="342900"/>
            <a:endParaRPr lang="ru-RU" sz="15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337661" algn="just" defTabSz="342900"/>
            <a:endParaRPr lang="ru-RU" sz="15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2024 году 8 молодых специалистов, впервые приступивших к работе в образовательных учреждениях, получили 185 тыс. рублей - муниципальные «подъемные» в размере от 15 до 40 тыс. рублей. На условиях целевого приёма обучаются 7 человек, 2 из них, обучаются по очной форме обучения, им производится ежемесячная выплата денежных средств в размере 2500 рублей в месяц в течение учебного года из средств муниципального бюджета.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26194" y="1881879"/>
            <a:ext cx="8817806" cy="7925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42900"/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Количество обучающихся в муниципальных образовательных учреждениях:</a:t>
            </a:r>
          </a:p>
          <a:p>
            <a:pPr defTabSz="342900"/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школы -5610 человек;                            ДОУ – 1607 детей;                             КМОЦ- 939 человек </a:t>
            </a:r>
          </a:p>
          <a:p>
            <a:pPr defTabSz="342900"/>
            <a:endParaRPr lang="ru-RU" sz="1350" dirty="0">
              <a:solidFill>
                <a:prstClr val="black"/>
              </a:solidFill>
              <a:latin typeface="Trebuchet MS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FA92AEF-2D9E-4373-BC38-0BBD0B0A83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655" y="3247370"/>
            <a:ext cx="2026228" cy="12573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530CF79-7FDC-4580-9199-4019C8070A8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2470" y="3286066"/>
            <a:ext cx="2244134" cy="1218922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39C82DE-DC5C-49E5-ACDA-34D074C35F8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0066" y="3257761"/>
            <a:ext cx="2334614" cy="1246909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0" y="657283"/>
            <a:ext cx="91440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6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 районе функционируют 15 школ, 7 дошкольных образовательных организаций, 1 учреждение дополнительного образования.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78111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912F2E8-ABCC-45F4-9569-B596FCE2F2D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12045" y="841093"/>
            <a:ext cx="1828958" cy="5864507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3C2D49CB-718C-4F36-BE25-A1DF7000308D}"/>
              </a:ext>
            </a:extLst>
          </p:cNvPr>
          <p:cNvSpPr/>
          <p:nvPr/>
        </p:nvSpPr>
        <p:spPr>
          <a:xfrm>
            <a:off x="2241003" y="194762"/>
            <a:ext cx="332882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42900"/>
            <a:r>
              <a:rPr lang="ru-RU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rebuchet MS"/>
              </a:rPr>
              <a:t>Культура</a:t>
            </a:r>
            <a:endParaRPr lang="ru-RU" sz="3600" b="1" dirty="0">
              <a:solidFill>
                <a:srgbClr val="54A021"/>
              </a:solidFill>
              <a:latin typeface="Trebuchet MS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800101" y="1028158"/>
            <a:ext cx="50368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r>
              <a:rPr lang="ru-RU" b="1" dirty="0" smtClean="0">
                <a:solidFill>
                  <a:srgbClr val="54A02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2053</a:t>
            </a:r>
            <a:r>
              <a:rPr lang="ru-RU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solidFill>
                  <a:srgbClr val="54A02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проведено мероприятий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789592" y="1288230"/>
            <a:ext cx="75126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r>
              <a:rPr lang="ru-RU" b="1" dirty="0" smtClean="0">
                <a:solidFill>
                  <a:srgbClr val="54A02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242 658 </a:t>
            </a:r>
            <a:r>
              <a:rPr lang="ru-RU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жителей </a:t>
            </a:r>
            <a:r>
              <a:rPr lang="ru-RU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и гостей района посетило данные </a:t>
            </a:r>
          </a:p>
          <a:p>
            <a:pPr defTabSz="342900"/>
            <a:r>
              <a:rPr lang="ru-RU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мероприятия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755125" y="1849408"/>
            <a:ext cx="5953991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/>
              <a:t>В 2024 году в </a:t>
            </a:r>
            <a:r>
              <a:rPr lang="ru-RU" sz="1600" b="1" dirty="0"/>
              <a:t>Краевую адресную инвестиционную программу </a:t>
            </a:r>
            <a:r>
              <a:rPr lang="ru-RU" sz="1600" dirty="0"/>
              <a:t>на 2024-2025 годы был включен проект «Ремонтно-реставрационные работы крыши памятника градостроительства и архитектуры «Торговый дом А.И. </a:t>
            </a:r>
            <a:r>
              <a:rPr lang="ru-RU" sz="1600" dirty="0" err="1"/>
              <a:t>Винокурова</a:t>
            </a:r>
            <a:r>
              <a:rPr lang="ru-RU" sz="1600" dirty="0" smtClean="0"/>
              <a:t>».</a:t>
            </a:r>
            <a:r>
              <a:rPr lang="ru-RU" sz="1600" dirty="0"/>
              <a:t> Ремонт завершится в 2025 году.</a:t>
            </a:r>
          </a:p>
          <a:p>
            <a:pPr algn="just"/>
            <a:endParaRPr lang="ru-RU" sz="1600" dirty="0"/>
          </a:p>
        </p:txBody>
      </p:sp>
      <p:sp>
        <p:nvSpPr>
          <p:cNvPr id="15" name="TextBox 14"/>
          <p:cNvSpPr txBox="1"/>
          <p:nvPr/>
        </p:nvSpPr>
        <p:spPr>
          <a:xfrm>
            <a:off x="781502" y="3219014"/>
            <a:ext cx="572885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В 2024 году Каменский район отметил </a:t>
            </a:r>
            <a:r>
              <a:rPr lang="ru-RU" sz="1600" b="1" dirty="0"/>
              <a:t>вековой юбилей. </a:t>
            </a:r>
            <a:endParaRPr lang="ru-RU" sz="1600" b="1" dirty="0" smtClean="0"/>
          </a:p>
          <a:p>
            <a:r>
              <a:rPr lang="ru-RU" sz="1600" dirty="0" smtClean="0"/>
              <a:t>В </a:t>
            </a:r>
            <a:r>
              <a:rPr lang="ru-RU" sz="1600" dirty="0"/>
              <a:t>рамках празднования прошло торжественное шествие делегаций сельсоветов, выставка творческих </a:t>
            </a:r>
            <a:r>
              <a:rPr lang="ru-RU" sz="1600" dirty="0" smtClean="0"/>
              <a:t>площадок </a:t>
            </a:r>
            <a:r>
              <a:rPr lang="ru-RU" sz="1600" dirty="0"/>
              <a:t>представленных сельскими </a:t>
            </a:r>
            <a:r>
              <a:rPr lang="ru-RU" sz="1600" dirty="0" smtClean="0"/>
              <a:t>поселениями.</a:t>
            </a:r>
          </a:p>
          <a:p>
            <a:r>
              <a:rPr lang="ru-RU" sz="1600" dirty="0"/>
              <a:t>К столетнему юбилею своей малой родины семнадцать сельских и городских мастериц вышили огромную карту Каменского района.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5101348"/>
            <a:ext cx="2663203" cy="168498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264"/>
          <a:stretch/>
        </p:blipFill>
        <p:spPr>
          <a:xfrm>
            <a:off x="3230944" y="5110399"/>
            <a:ext cx="2802939" cy="169231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96824" y="5141425"/>
            <a:ext cx="2747536" cy="1716575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91859" y="147009"/>
            <a:ext cx="2352501" cy="176229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39788" y="2078511"/>
            <a:ext cx="1804572" cy="1694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175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178711"/>
            <a:ext cx="6768752" cy="656388"/>
          </a:xfrm>
        </p:spPr>
        <p:txBody>
          <a:bodyPr>
            <a:no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Физическая культура и спорт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9398" y="1437574"/>
            <a:ext cx="2475506" cy="1405571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945573" y="5093955"/>
            <a:ext cx="513859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dirty="0"/>
              <a:t> </a:t>
            </a:r>
          </a:p>
          <a:p>
            <a:endParaRPr lang="ru-RU" sz="1050" dirty="0"/>
          </a:p>
          <a:p>
            <a:endParaRPr lang="ru-RU" sz="1050" dirty="0"/>
          </a:p>
          <a:p>
            <a:endParaRPr lang="ru-RU" sz="105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662787" y="3374994"/>
            <a:ext cx="543238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8600" y="710181"/>
            <a:ext cx="5472608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1600" b="1" dirty="0" smtClean="0">
                <a:ln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60,5%</a:t>
            </a:r>
            <a:r>
              <a:rPr lang="ru-RU" sz="1600" b="1" dirty="0" smtClean="0">
                <a:ln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1600" b="1" dirty="0" smtClean="0">
                <a:ln/>
                <a:latin typeface="Times New Roman" pitchFamily="18" charset="0"/>
                <a:cs typeface="Times New Roman" pitchFamily="18" charset="0"/>
              </a:rPr>
              <a:t>у</a:t>
            </a:r>
            <a:r>
              <a:rPr lang="ru-RU" sz="1600" b="1" dirty="0" smtClean="0">
                <a:ln/>
                <a:latin typeface="Times New Roman" pitchFamily="18" charset="0"/>
                <a:cs typeface="Times New Roman" pitchFamily="18" charset="0"/>
              </a:rPr>
              <a:t>дельный </a:t>
            </a:r>
            <a:r>
              <a:rPr lang="ru-RU" sz="1600" b="1" dirty="0" smtClean="0">
                <a:ln/>
                <a:latin typeface="Times New Roman" pitchFamily="18" charset="0"/>
                <a:cs typeface="Times New Roman" pitchFamily="18" charset="0"/>
              </a:rPr>
              <a:t>вес населения, систематически занимающихся физической культурой и </a:t>
            </a:r>
            <a:r>
              <a:rPr lang="ru-RU" sz="1600" b="1" dirty="0" smtClean="0">
                <a:ln/>
                <a:latin typeface="Times New Roman" pitchFamily="18" charset="0"/>
                <a:cs typeface="Times New Roman" pitchFamily="18" charset="0"/>
              </a:rPr>
              <a:t>спортом</a:t>
            </a:r>
            <a:endParaRPr lang="ru-RU" sz="1600" b="1" dirty="0" smtClean="0">
              <a:ln/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30573" y="3048000"/>
            <a:ext cx="593528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u="sng" dirty="0" smtClean="0">
                <a:cs typeface="Times New Roman" pitchFamily="18" charset="0"/>
              </a:rPr>
              <a:t>Муниципальная программа "Развитие физической культуры  и спорта в  Каменском районе"  в </a:t>
            </a:r>
            <a:r>
              <a:rPr lang="ru-RU" sz="1600" b="1" u="sng" dirty="0">
                <a:cs typeface="Times New Roman" pitchFamily="18" charset="0"/>
              </a:rPr>
              <a:t>202</a:t>
            </a:r>
            <a:r>
              <a:rPr lang="en-US" sz="1600" b="1" u="sng" dirty="0">
                <a:cs typeface="Times New Roman" pitchFamily="18" charset="0"/>
              </a:rPr>
              <a:t>4</a:t>
            </a:r>
            <a:r>
              <a:rPr lang="ru-RU" sz="1600" b="1" u="sng" dirty="0">
                <a:cs typeface="Times New Roman" pitchFamily="18" charset="0"/>
              </a:rPr>
              <a:t> году</a:t>
            </a:r>
          </a:p>
          <a:p>
            <a:pPr algn="ctr"/>
            <a:endParaRPr lang="ru-RU" sz="1600" u="sng" dirty="0" smtClean="0">
              <a:solidFill>
                <a:schemeClr val="accent1">
                  <a:lumMod val="50000"/>
                </a:schemeClr>
              </a:solidFill>
              <a:cs typeface="Times New Roman" pitchFamily="18" charset="0"/>
            </a:endParaRP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u="sng" dirty="0">
              <a:cs typeface="Times New Roman" pitchFamily="18" charset="0"/>
            </a:endParaRPr>
          </a:p>
          <a:p>
            <a:endParaRPr lang="ru-RU" sz="1600" u="sng" dirty="0">
              <a:cs typeface="Times New Roman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612711" y="3543147"/>
            <a:ext cx="497101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 smtClean="0">
                <a:cs typeface="Times New Roman" pitchFamily="18" charset="0"/>
              </a:rPr>
              <a:t>В 2024 году установлен спортивный комплекс для занятия </a:t>
            </a:r>
            <a:r>
              <a:rPr lang="ru-RU" sz="1600" dirty="0" err="1" smtClean="0">
                <a:cs typeface="Times New Roman" pitchFamily="18" charset="0"/>
              </a:rPr>
              <a:t>воркаутом</a:t>
            </a:r>
            <a:r>
              <a:rPr lang="ru-RU" sz="1600" dirty="0" smtClean="0">
                <a:cs typeface="Times New Roman" pitchFamily="18" charset="0"/>
              </a:rPr>
              <a:t> :</a:t>
            </a:r>
          </a:p>
          <a:p>
            <a:pPr algn="just"/>
            <a:r>
              <a:rPr lang="ru-RU" sz="1600" dirty="0">
                <a:cs typeface="Times New Roman" pitchFamily="18" charset="0"/>
              </a:rPr>
              <a:t>п</a:t>
            </a:r>
            <a:r>
              <a:rPr lang="ru-RU" sz="1600" dirty="0" smtClean="0">
                <a:cs typeface="Times New Roman" pitchFamily="18" charset="0"/>
              </a:rPr>
              <a:t>о ул. Красноармейская 1 (территория МБУ ДО КСШ); </a:t>
            </a:r>
          </a:p>
          <a:p>
            <a:pPr algn="just"/>
            <a:r>
              <a:rPr lang="ru-RU" sz="1600" dirty="0" smtClean="0">
                <a:cs typeface="Times New Roman" pitchFamily="18" charset="0"/>
              </a:rPr>
              <a:t>по ул. Первомайская 115 (территория МБОУ «СОШ №3».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8091" y="5112807"/>
            <a:ext cx="1920125" cy="16277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9525" y="3962284"/>
            <a:ext cx="2881544" cy="2778243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88322" y="796999"/>
            <a:ext cx="2510714" cy="2852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41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748027" y="274447"/>
            <a:ext cx="4069842" cy="429767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258267" y="863854"/>
            <a:ext cx="6234430" cy="54864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79400" marR="160655" indent="-266700">
              <a:lnSpc>
                <a:spcPct val="100000"/>
              </a:lnSpc>
              <a:spcBef>
                <a:spcPts val="95"/>
              </a:spcBef>
              <a:tabLst>
                <a:tab pos="278765" algn="l"/>
              </a:tabLst>
            </a:pPr>
            <a:r>
              <a:rPr sz="1050" spc="-105" dirty="0">
                <a:solidFill>
                  <a:srgbClr val="FD8537"/>
                </a:solidFill>
                <a:latin typeface="Lucida Sans Unicode"/>
                <a:cs typeface="Lucida Sans Unicode"/>
              </a:rPr>
              <a:t>▶	</a:t>
            </a:r>
            <a:r>
              <a:rPr sz="1300" spc="114" dirty="0">
                <a:latin typeface="Lucida Sans Unicode"/>
                <a:cs typeface="Lucida Sans Unicode"/>
              </a:rPr>
              <a:t>В</a:t>
            </a:r>
            <a:r>
              <a:rPr sz="1300" spc="-65" dirty="0">
                <a:latin typeface="Lucida Sans Unicode"/>
                <a:cs typeface="Lucida Sans Unicode"/>
              </a:rPr>
              <a:t> </a:t>
            </a:r>
            <a:r>
              <a:rPr sz="1300" spc="-60" dirty="0">
                <a:latin typeface="Lucida Sans Unicode"/>
                <a:cs typeface="Lucida Sans Unicode"/>
              </a:rPr>
              <a:t>це</a:t>
            </a:r>
            <a:r>
              <a:rPr sz="1300" spc="-50" dirty="0">
                <a:latin typeface="Lucida Sans Unicode"/>
                <a:cs typeface="Lucida Sans Unicode"/>
              </a:rPr>
              <a:t>л</a:t>
            </a:r>
            <a:r>
              <a:rPr sz="1300" spc="35" dirty="0">
                <a:latin typeface="Lucida Sans Unicode"/>
                <a:cs typeface="Lucida Sans Unicode"/>
              </a:rPr>
              <a:t>я</a:t>
            </a:r>
            <a:r>
              <a:rPr sz="1300" spc="-150" dirty="0">
                <a:latin typeface="Lucida Sans Unicode"/>
                <a:cs typeface="Lucida Sans Unicode"/>
              </a:rPr>
              <a:t>х</a:t>
            </a:r>
            <a:r>
              <a:rPr sz="1300" spc="-65" dirty="0">
                <a:latin typeface="Lucida Sans Unicode"/>
                <a:cs typeface="Lucida Sans Unicode"/>
              </a:rPr>
              <a:t> </a:t>
            </a:r>
            <a:r>
              <a:rPr sz="1300" spc="-55" dirty="0">
                <a:latin typeface="Lucida Sans Unicode"/>
                <a:cs typeface="Lucida Sans Unicode"/>
              </a:rPr>
              <a:t>обесп</a:t>
            </a:r>
            <a:r>
              <a:rPr sz="1300" spc="-5" dirty="0">
                <a:latin typeface="Lucida Sans Unicode"/>
                <a:cs typeface="Lucida Sans Unicode"/>
              </a:rPr>
              <a:t>е</a:t>
            </a:r>
            <a:r>
              <a:rPr sz="1300" dirty="0">
                <a:latin typeface="Lucida Sans Unicode"/>
                <a:cs typeface="Lucida Sans Unicode"/>
              </a:rPr>
              <a:t>ч</a:t>
            </a:r>
            <a:r>
              <a:rPr sz="1300" spc="-55" dirty="0">
                <a:latin typeface="Lucida Sans Unicode"/>
                <a:cs typeface="Lucida Sans Unicode"/>
              </a:rPr>
              <a:t>ен</a:t>
            </a:r>
            <a:r>
              <a:rPr sz="1300" spc="-95" dirty="0">
                <a:latin typeface="Lucida Sans Unicode"/>
                <a:cs typeface="Lucida Sans Unicode"/>
              </a:rPr>
              <a:t>и</a:t>
            </a:r>
            <a:r>
              <a:rPr sz="1300" spc="35" dirty="0">
                <a:latin typeface="Lucida Sans Unicode"/>
                <a:cs typeface="Lucida Sans Unicode"/>
              </a:rPr>
              <a:t>я</a:t>
            </a:r>
            <a:r>
              <a:rPr sz="1300" spc="-50" dirty="0">
                <a:latin typeface="Lucida Sans Unicode"/>
                <a:cs typeface="Lucida Sans Unicode"/>
              </a:rPr>
              <a:t> </a:t>
            </a:r>
            <a:r>
              <a:rPr sz="1300" spc="-155" dirty="0">
                <a:latin typeface="Lucida Sans Unicode"/>
                <a:cs typeface="Lucida Sans Unicode"/>
              </a:rPr>
              <a:t>г</a:t>
            </a:r>
            <a:r>
              <a:rPr sz="1300" spc="-60" dirty="0">
                <a:latin typeface="Lucida Sans Unicode"/>
                <a:cs typeface="Lucida Sans Unicode"/>
              </a:rPr>
              <a:t>осударс</a:t>
            </a:r>
            <a:r>
              <a:rPr sz="1300" spc="-45" dirty="0">
                <a:latin typeface="Lucida Sans Unicode"/>
                <a:cs typeface="Lucida Sans Unicode"/>
              </a:rPr>
              <a:t>т</a:t>
            </a:r>
            <a:r>
              <a:rPr sz="1300" dirty="0">
                <a:latin typeface="Lucida Sans Unicode"/>
                <a:cs typeface="Lucida Sans Unicode"/>
              </a:rPr>
              <a:t>в</a:t>
            </a:r>
            <a:r>
              <a:rPr sz="1300" spc="-55" dirty="0">
                <a:latin typeface="Lucida Sans Unicode"/>
                <a:cs typeface="Lucida Sans Unicode"/>
              </a:rPr>
              <a:t>ен</a:t>
            </a:r>
            <a:r>
              <a:rPr sz="1300" spc="-100" dirty="0">
                <a:latin typeface="Lucida Sans Unicode"/>
                <a:cs typeface="Lucida Sans Unicode"/>
              </a:rPr>
              <a:t>н</a:t>
            </a:r>
            <a:r>
              <a:rPr sz="1300" spc="-20" dirty="0">
                <a:latin typeface="Lucida Sans Unicode"/>
                <a:cs typeface="Lucida Sans Unicode"/>
              </a:rPr>
              <a:t>ы</a:t>
            </a:r>
            <a:r>
              <a:rPr sz="1300" spc="-150" dirty="0">
                <a:latin typeface="Lucida Sans Unicode"/>
                <a:cs typeface="Lucida Sans Unicode"/>
              </a:rPr>
              <a:t>х</a:t>
            </a:r>
            <a:r>
              <a:rPr sz="1300" spc="-5" dirty="0">
                <a:latin typeface="Lucida Sans Unicode"/>
                <a:cs typeface="Lucida Sans Unicode"/>
              </a:rPr>
              <a:t> </a:t>
            </a:r>
            <a:r>
              <a:rPr sz="1300" spc="-114" dirty="0">
                <a:latin typeface="Lucida Sans Unicode"/>
                <a:cs typeface="Lucida Sans Unicode"/>
              </a:rPr>
              <a:t>п</a:t>
            </a:r>
            <a:r>
              <a:rPr sz="1300" spc="-75" dirty="0">
                <a:latin typeface="Lucida Sans Unicode"/>
                <a:cs typeface="Lucida Sans Unicode"/>
              </a:rPr>
              <a:t>ол</a:t>
            </a:r>
            <a:r>
              <a:rPr sz="1300" spc="-65" dirty="0">
                <a:latin typeface="Lucida Sans Unicode"/>
                <a:cs typeface="Lucida Sans Unicode"/>
              </a:rPr>
              <a:t>н</a:t>
            </a:r>
            <a:r>
              <a:rPr sz="1300" spc="-60" dirty="0">
                <a:latin typeface="Lucida Sans Unicode"/>
                <a:cs typeface="Lucida Sans Unicode"/>
              </a:rPr>
              <a:t>омо</a:t>
            </a:r>
            <a:r>
              <a:rPr sz="1300" spc="-40" dirty="0">
                <a:latin typeface="Lucida Sans Unicode"/>
                <a:cs typeface="Lucida Sans Unicode"/>
              </a:rPr>
              <a:t>ч</a:t>
            </a:r>
            <a:r>
              <a:rPr sz="1300" spc="-95" dirty="0">
                <a:latin typeface="Lucida Sans Unicode"/>
                <a:cs typeface="Lucida Sans Unicode"/>
              </a:rPr>
              <a:t>и</a:t>
            </a:r>
            <a:r>
              <a:rPr sz="1300" spc="-90" dirty="0">
                <a:latin typeface="Lucida Sans Unicode"/>
                <a:cs typeface="Lucida Sans Unicode"/>
              </a:rPr>
              <a:t>й</a:t>
            </a:r>
            <a:r>
              <a:rPr sz="1300" spc="-55" dirty="0">
                <a:latin typeface="Lucida Sans Unicode"/>
                <a:cs typeface="Lucida Sans Unicode"/>
              </a:rPr>
              <a:t> </a:t>
            </a:r>
            <a:r>
              <a:rPr sz="1300" spc="-114" dirty="0">
                <a:latin typeface="Lucida Sans Unicode"/>
                <a:cs typeface="Lucida Sans Unicode"/>
              </a:rPr>
              <a:t>п</a:t>
            </a:r>
            <a:r>
              <a:rPr sz="1300" spc="-80" dirty="0">
                <a:latin typeface="Lucida Sans Unicode"/>
                <a:cs typeface="Lucida Sans Unicode"/>
              </a:rPr>
              <a:t>о</a:t>
            </a:r>
            <a:r>
              <a:rPr sz="1300" spc="-55" dirty="0">
                <a:latin typeface="Lucida Sans Unicode"/>
                <a:cs typeface="Lucida Sans Unicode"/>
              </a:rPr>
              <a:t> </a:t>
            </a:r>
            <a:r>
              <a:rPr sz="1300" spc="-45" dirty="0">
                <a:latin typeface="Lucida Sans Unicode"/>
                <a:cs typeface="Lucida Sans Unicode"/>
              </a:rPr>
              <a:t>со</a:t>
            </a:r>
            <a:r>
              <a:rPr sz="1300" spc="-50" dirty="0">
                <a:latin typeface="Lucida Sans Unicode"/>
                <a:cs typeface="Lucida Sans Unicode"/>
              </a:rPr>
              <a:t>з</a:t>
            </a:r>
            <a:r>
              <a:rPr sz="1300" spc="-75" dirty="0">
                <a:latin typeface="Lucida Sans Unicode"/>
                <a:cs typeface="Lucida Sans Unicode"/>
              </a:rPr>
              <a:t>дан</a:t>
            </a:r>
            <a:r>
              <a:rPr sz="1300" spc="-95" dirty="0">
                <a:latin typeface="Lucida Sans Unicode"/>
                <a:cs typeface="Lucida Sans Unicode"/>
              </a:rPr>
              <a:t>ию</a:t>
            </a:r>
            <a:r>
              <a:rPr sz="1300" spc="-25" dirty="0">
                <a:latin typeface="Lucida Sans Unicode"/>
                <a:cs typeface="Lucida Sans Unicode"/>
              </a:rPr>
              <a:t> </a:t>
            </a:r>
            <a:r>
              <a:rPr sz="1300" spc="-30" dirty="0">
                <a:latin typeface="Lucida Sans Unicode"/>
                <a:cs typeface="Lucida Sans Unicode"/>
              </a:rPr>
              <a:t>усл</a:t>
            </a:r>
            <a:r>
              <a:rPr sz="1300" spc="-45" dirty="0">
                <a:latin typeface="Lucida Sans Unicode"/>
                <a:cs typeface="Lucida Sans Unicode"/>
              </a:rPr>
              <a:t>ов</a:t>
            </a:r>
            <a:r>
              <a:rPr sz="1300" spc="-95" dirty="0">
                <a:latin typeface="Lucida Sans Unicode"/>
                <a:cs typeface="Lucida Sans Unicode"/>
              </a:rPr>
              <a:t>и</a:t>
            </a:r>
            <a:r>
              <a:rPr sz="1300" spc="-65" dirty="0">
                <a:latin typeface="Lucida Sans Unicode"/>
                <a:cs typeface="Lucida Sans Unicode"/>
              </a:rPr>
              <a:t>й  </a:t>
            </a:r>
            <a:r>
              <a:rPr sz="1300" spc="-35" dirty="0">
                <a:latin typeface="Lucida Sans Unicode"/>
                <a:cs typeface="Lucida Sans Unicode"/>
              </a:rPr>
              <a:t>для</a:t>
            </a:r>
            <a:r>
              <a:rPr sz="1300" spc="-60" dirty="0">
                <a:latin typeface="Lucida Sans Unicode"/>
                <a:cs typeface="Lucida Sans Unicode"/>
              </a:rPr>
              <a:t> предоставлению</a:t>
            </a:r>
            <a:r>
              <a:rPr sz="1300" spc="-25" dirty="0">
                <a:latin typeface="Lucida Sans Unicode"/>
                <a:cs typeface="Lucida Sans Unicode"/>
              </a:rPr>
              <a:t> </a:t>
            </a:r>
            <a:r>
              <a:rPr sz="1300" spc="-80" dirty="0">
                <a:latin typeface="Lucida Sans Unicode"/>
                <a:cs typeface="Lucida Sans Unicode"/>
              </a:rPr>
              <a:t>транспортных</a:t>
            </a:r>
            <a:r>
              <a:rPr sz="1300" spc="-15" dirty="0">
                <a:latin typeface="Lucida Sans Unicode"/>
                <a:cs typeface="Lucida Sans Unicode"/>
              </a:rPr>
              <a:t> </a:t>
            </a:r>
            <a:r>
              <a:rPr sz="1300" spc="-55" dirty="0">
                <a:latin typeface="Lucida Sans Unicode"/>
                <a:cs typeface="Lucida Sans Unicode"/>
              </a:rPr>
              <a:t>услуг</a:t>
            </a:r>
            <a:r>
              <a:rPr sz="1300" spc="-45" dirty="0">
                <a:latin typeface="Lucida Sans Unicode"/>
                <a:cs typeface="Lucida Sans Unicode"/>
              </a:rPr>
              <a:t> </a:t>
            </a:r>
            <a:r>
              <a:rPr sz="1300" spc="-55" dirty="0">
                <a:latin typeface="Lucida Sans Unicode"/>
                <a:cs typeface="Lucida Sans Unicode"/>
              </a:rPr>
              <a:t>населению</a:t>
            </a:r>
            <a:r>
              <a:rPr sz="1300" spc="-60" dirty="0">
                <a:latin typeface="Lucida Sans Unicode"/>
                <a:cs typeface="Lucida Sans Unicode"/>
              </a:rPr>
              <a:t> </a:t>
            </a:r>
            <a:r>
              <a:rPr sz="1300" spc="-90" dirty="0">
                <a:latin typeface="Lucida Sans Unicode"/>
                <a:cs typeface="Lucida Sans Unicode"/>
              </a:rPr>
              <a:t>и</a:t>
            </a:r>
            <a:r>
              <a:rPr sz="1300" spc="-45" dirty="0">
                <a:latin typeface="Lucida Sans Unicode"/>
                <a:cs typeface="Lucida Sans Unicode"/>
              </a:rPr>
              <a:t> </a:t>
            </a:r>
            <a:r>
              <a:rPr sz="1300" spc="-85" dirty="0">
                <a:latin typeface="Lucida Sans Unicode"/>
                <a:cs typeface="Lucida Sans Unicode"/>
              </a:rPr>
              <a:t>организации </a:t>
            </a:r>
            <a:r>
              <a:rPr sz="1300" spc="-80" dirty="0">
                <a:latin typeface="Lucida Sans Unicode"/>
                <a:cs typeface="Lucida Sans Unicode"/>
              </a:rPr>
              <a:t> </a:t>
            </a:r>
            <a:r>
              <a:rPr sz="1300" spc="-85" dirty="0">
                <a:latin typeface="Lucida Sans Unicode"/>
                <a:cs typeface="Lucida Sans Unicode"/>
              </a:rPr>
              <a:t>транспортного</a:t>
            </a:r>
            <a:r>
              <a:rPr sz="1300" spc="-20" dirty="0">
                <a:latin typeface="Lucida Sans Unicode"/>
                <a:cs typeface="Lucida Sans Unicode"/>
              </a:rPr>
              <a:t> </a:t>
            </a:r>
            <a:r>
              <a:rPr sz="1300" spc="-45" dirty="0">
                <a:latin typeface="Lucida Sans Unicode"/>
                <a:cs typeface="Lucida Sans Unicode"/>
              </a:rPr>
              <a:t>обслуживания</a:t>
            </a:r>
            <a:r>
              <a:rPr sz="1300" spc="-25" dirty="0">
                <a:latin typeface="Lucida Sans Unicode"/>
                <a:cs typeface="Lucida Sans Unicode"/>
              </a:rPr>
              <a:t> </a:t>
            </a:r>
            <a:r>
              <a:rPr sz="1300" spc="-40" dirty="0">
                <a:latin typeface="Lucida Sans Unicode"/>
                <a:cs typeface="Lucida Sans Unicode"/>
              </a:rPr>
              <a:t>населения</a:t>
            </a:r>
            <a:r>
              <a:rPr sz="1300" spc="-60" dirty="0">
                <a:latin typeface="Lucida Sans Unicode"/>
                <a:cs typeface="Lucida Sans Unicode"/>
              </a:rPr>
              <a:t> </a:t>
            </a:r>
            <a:r>
              <a:rPr sz="1300" spc="5" dirty="0">
                <a:latin typeface="Lucida Sans Unicode"/>
                <a:cs typeface="Lucida Sans Unicode"/>
              </a:rPr>
              <a:t>в</a:t>
            </a:r>
            <a:r>
              <a:rPr sz="1300" spc="-40" dirty="0">
                <a:latin typeface="Lucida Sans Unicode"/>
                <a:cs typeface="Lucida Sans Unicode"/>
              </a:rPr>
              <a:t> </a:t>
            </a:r>
            <a:r>
              <a:rPr sz="1300" spc="-95" dirty="0">
                <a:latin typeface="Lucida Sans Unicode"/>
                <a:cs typeface="Lucida Sans Unicode"/>
              </a:rPr>
              <a:t>границах</a:t>
            </a:r>
            <a:r>
              <a:rPr sz="1300" spc="-40" dirty="0">
                <a:latin typeface="Lucida Sans Unicode"/>
                <a:cs typeface="Lucida Sans Unicode"/>
              </a:rPr>
              <a:t> </a:t>
            </a:r>
            <a:r>
              <a:rPr sz="1300" spc="-80" dirty="0">
                <a:latin typeface="Lucida Sans Unicode"/>
                <a:cs typeface="Lucida Sans Unicode"/>
              </a:rPr>
              <a:t>муниципального </a:t>
            </a:r>
            <a:r>
              <a:rPr sz="1300" spc="-75" dirty="0">
                <a:latin typeface="Lucida Sans Unicode"/>
                <a:cs typeface="Lucida Sans Unicode"/>
              </a:rPr>
              <a:t> </a:t>
            </a:r>
            <a:r>
              <a:rPr sz="1300" spc="-50" dirty="0">
                <a:latin typeface="Lucida Sans Unicode"/>
                <a:cs typeface="Lucida Sans Unicode"/>
              </a:rPr>
              <a:t>образования,</a:t>
            </a:r>
            <a:r>
              <a:rPr sz="1300" spc="-20" dirty="0">
                <a:latin typeface="Lucida Sans Unicode"/>
                <a:cs typeface="Lucida Sans Unicode"/>
              </a:rPr>
              <a:t> </a:t>
            </a:r>
            <a:r>
              <a:rPr sz="1300" spc="-50" dirty="0">
                <a:latin typeface="Lucida Sans Unicode"/>
                <a:cs typeface="Lucida Sans Unicode"/>
              </a:rPr>
              <a:t>на</a:t>
            </a:r>
            <a:r>
              <a:rPr sz="1300" spc="-45" dirty="0">
                <a:latin typeface="Lucida Sans Unicode"/>
                <a:cs typeface="Lucida Sans Unicode"/>
              </a:rPr>
              <a:t> </a:t>
            </a:r>
            <a:r>
              <a:rPr sz="1300" spc="-90" dirty="0">
                <a:latin typeface="Lucida Sans Unicode"/>
                <a:cs typeface="Lucida Sans Unicode"/>
              </a:rPr>
              <a:t>конкурсной</a:t>
            </a:r>
            <a:r>
              <a:rPr sz="1300" spc="-35" dirty="0">
                <a:latin typeface="Lucida Sans Unicode"/>
                <a:cs typeface="Lucida Sans Unicode"/>
              </a:rPr>
              <a:t> </a:t>
            </a:r>
            <a:r>
              <a:rPr sz="1300" spc="-50" dirty="0">
                <a:latin typeface="Lucida Sans Unicode"/>
                <a:cs typeface="Lucida Sans Unicode"/>
              </a:rPr>
              <a:t>основе</a:t>
            </a:r>
            <a:r>
              <a:rPr sz="1300" spc="-35" dirty="0">
                <a:latin typeface="Lucida Sans Unicode"/>
                <a:cs typeface="Lucida Sans Unicode"/>
              </a:rPr>
              <a:t> </a:t>
            </a:r>
            <a:r>
              <a:rPr sz="1300" spc="-65" dirty="0">
                <a:latin typeface="Lucida Sans Unicode"/>
                <a:cs typeface="Lucida Sans Unicode"/>
              </a:rPr>
              <a:t>определен</a:t>
            </a:r>
            <a:r>
              <a:rPr sz="1300" spc="-30" dirty="0">
                <a:latin typeface="Lucida Sans Unicode"/>
                <a:cs typeface="Lucida Sans Unicode"/>
              </a:rPr>
              <a:t> </a:t>
            </a:r>
            <a:r>
              <a:rPr sz="1300" spc="-75" dirty="0">
                <a:latin typeface="Lucida Sans Unicode"/>
                <a:cs typeface="Lucida Sans Unicode"/>
              </a:rPr>
              <a:t>основной</a:t>
            </a:r>
            <a:r>
              <a:rPr sz="1300" spc="-25" dirty="0">
                <a:latin typeface="Lucida Sans Unicode"/>
                <a:cs typeface="Lucida Sans Unicode"/>
              </a:rPr>
              <a:t> </a:t>
            </a:r>
            <a:r>
              <a:rPr sz="1300" spc="-55" dirty="0">
                <a:latin typeface="Lucida Sans Unicode"/>
                <a:cs typeface="Lucida Sans Unicode"/>
              </a:rPr>
              <a:t>автоперевозчик</a:t>
            </a:r>
            <a:r>
              <a:rPr sz="1300" spc="40" dirty="0">
                <a:latin typeface="Lucida Sans Unicode"/>
                <a:cs typeface="Lucida Sans Unicode"/>
              </a:rPr>
              <a:t> </a:t>
            </a:r>
            <a:r>
              <a:rPr sz="1300" spc="-5" dirty="0">
                <a:latin typeface="Lucida Sans Unicode"/>
                <a:cs typeface="Lucida Sans Unicode"/>
              </a:rPr>
              <a:t>– </a:t>
            </a:r>
            <a:r>
              <a:rPr sz="1300" spc="-395" dirty="0">
                <a:latin typeface="Lucida Sans Unicode"/>
                <a:cs typeface="Lucida Sans Unicode"/>
              </a:rPr>
              <a:t> </a:t>
            </a:r>
            <a:r>
              <a:rPr lang="ru-RU" sz="1300" spc="-5" dirty="0" smtClean="0">
                <a:latin typeface="Lucida Sans Unicode"/>
                <a:cs typeface="Lucida Sans Unicode"/>
              </a:rPr>
              <a:t>АО</a:t>
            </a:r>
            <a:r>
              <a:rPr sz="1300" spc="-60" dirty="0" smtClean="0">
                <a:latin typeface="Lucida Sans Unicode"/>
                <a:cs typeface="Lucida Sans Unicode"/>
              </a:rPr>
              <a:t> </a:t>
            </a:r>
            <a:r>
              <a:rPr sz="1300" spc="-45" dirty="0">
                <a:latin typeface="Lucida Sans Unicode"/>
                <a:cs typeface="Lucida Sans Unicode"/>
              </a:rPr>
              <a:t>«Каменское</a:t>
            </a:r>
            <a:r>
              <a:rPr sz="1300" spc="-30" dirty="0">
                <a:latin typeface="Lucida Sans Unicode"/>
                <a:cs typeface="Lucida Sans Unicode"/>
              </a:rPr>
              <a:t> </a:t>
            </a:r>
            <a:r>
              <a:rPr sz="1300" spc="-25" dirty="0">
                <a:latin typeface="Lucida Sans Unicode"/>
                <a:cs typeface="Lucida Sans Unicode"/>
              </a:rPr>
              <a:t>ПАТП».</a:t>
            </a:r>
            <a:endParaRPr sz="1300" dirty="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994"/>
              </a:spcBef>
              <a:tabLst>
                <a:tab pos="278765" algn="l"/>
              </a:tabLst>
            </a:pPr>
            <a:r>
              <a:rPr sz="1050" spc="-105" dirty="0">
                <a:solidFill>
                  <a:srgbClr val="FD8537"/>
                </a:solidFill>
                <a:latin typeface="Lucida Sans Unicode"/>
                <a:cs typeface="Lucida Sans Unicode"/>
              </a:rPr>
              <a:t>▶	</a:t>
            </a:r>
            <a:r>
              <a:rPr sz="1300" spc="-40" dirty="0">
                <a:latin typeface="Lucida Sans Unicode"/>
                <a:cs typeface="Lucida Sans Unicode"/>
              </a:rPr>
              <a:t>Ежедневно </a:t>
            </a:r>
            <a:r>
              <a:rPr sz="1300" spc="-50" dirty="0" err="1">
                <a:latin typeface="Lucida Sans Unicode"/>
                <a:cs typeface="Lucida Sans Unicode"/>
              </a:rPr>
              <a:t>на</a:t>
            </a:r>
            <a:r>
              <a:rPr sz="1300" spc="-50" dirty="0">
                <a:latin typeface="Lucida Sans Unicode"/>
                <a:cs typeface="Lucida Sans Unicode"/>
              </a:rPr>
              <a:t> </a:t>
            </a:r>
            <a:r>
              <a:rPr lang="ru-RU" sz="1300" spc="-105" dirty="0" smtClean="0">
                <a:latin typeface="Lucida Sans Unicode"/>
                <a:cs typeface="Lucida Sans Unicode"/>
              </a:rPr>
              <a:t>9</a:t>
            </a:r>
            <a:r>
              <a:rPr sz="1300" spc="-40" dirty="0" smtClean="0">
                <a:latin typeface="Lucida Sans Unicode"/>
                <a:cs typeface="Lucida Sans Unicode"/>
              </a:rPr>
              <a:t> </a:t>
            </a:r>
            <a:r>
              <a:rPr sz="1300" spc="-110" dirty="0">
                <a:latin typeface="Lucida Sans Unicode"/>
                <a:cs typeface="Lucida Sans Unicode"/>
              </a:rPr>
              <a:t>городских</a:t>
            </a:r>
            <a:r>
              <a:rPr sz="1300" spc="-15" dirty="0">
                <a:latin typeface="Lucida Sans Unicode"/>
                <a:cs typeface="Lucida Sans Unicode"/>
              </a:rPr>
              <a:t> </a:t>
            </a:r>
            <a:r>
              <a:rPr sz="1300" spc="-65" dirty="0">
                <a:latin typeface="Lucida Sans Unicode"/>
                <a:cs typeface="Lucida Sans Unicode"/>
              </a:rPr>
              <a:t>маршрутах</a:t>
            </a:r>
            <a:r>
              <a:rPr sz="1300" spc="-10" dirty="0">
                <a:latin typeface="Lucida Sans Unicode"/>
                <a:cs typeface="Lucida Sans Unicode"/>
              </a:rPr>
              <a:t> </a:t>
            </a:r>
            <a:r>
              <a:rPr sz="1300" spc="-45" dirty="0" err="1">
                <a:latin typeface="Lucida Sans Unicode"/>
                <a:cs typeface="Lucida Sans Unicode"/>
              </a:rPr>
              <a:t>работает</a:t>
            </a:r>
            <a:r>
              <a:rPr sz="1300" spc="5" dirty="0">
                <a:latin typeface="Lucida Sans Unicode"/>
                <a:cs typeface="Lucida Sans Unicode"/>
              </a:rPr>
              <a:t> </a:t>
            </a:r>
            <a:r>
              <a:rPr lang="ru-RU" sz="1300" spc="-105" dirty="0" smtClean="0">
                <a:latin typeface="Lucida Sans Unicode"/>
                <a:cs typeface="Lucida Sans Unicode"/>
              </a:rPr>
              <a:t>24 </a:t>
            </a:r>
            <a:r>
              <a:rPr sz="1300" spc="-85" dirty="0" err="1" smtClean="0">
                <a:latin typeface="Lucida Sans Unicode"/>
                <a:cs typeface="Lucida Sans Unicode"/>
              </a:rPr>
              <a:t>единиц</a:t>
            </a:r>
            <a:r>
              <a:rPr lang="ru-RU" sz="1300" spc="-85" dirty="0" smtClean="0">
                <a:latin typeface="Lucida Sans Unicode"/>
                <a:cs typeface="Lucida Sans Unicode"/>
              </a:rPr>
              <a:t>ы</a:t>
            </a:r>
            <a:r>
              <a:rPr sz="1300" spc="-35" dirty="0" smtClean="0">
                <a:latin typeface="Lucida Sans Unicode"/>
                <a:cs typeface="Lucida Sans Unicode"/>
              </a:rPr>
              <a:t> </a:t>
            </a:r>
            <a:r>
              <a:rPr sz="1300" spc="-90" dirty="0">
                <a:latin typeface="Lucida Sans Unicode"/>
                <a:cs typeface="Lucida Sans Unicode"/>
              </a:rPr>
              <a:t>техники.</a:t>
            </a:r>
            <a:endParaRPr sz="1300" dirty="0">
              <a:latin typeface="Lucida Sans Unicode"/>
              <a:cs typeface="Lucida Sans Unicode"/>
            </a:endParaRPr>
          </a:p>
          <a:p>
            <a:pPr marL="279400" marR="5080">
              <a:lnSpc>
                <a:spcPct val="100000"/>
              </a:lnSpc>
              <a:spcBef>
                <a:spcPts val="5"/>
              </a:spcBef>
            </a:pPr>
            <a:r>
              <a:rPr sz="1300" spc="-50" dirty="0">
                <a:latin typeface="Lucida Sans Unicode"/>
                <a:cs typeface="Lucida Sans Unicode"/>
              </a:rPr>
              <a:t>Основным</a:t>
            </a:r>
            <a:r>
              <a:rPr sz="1300" spc="-55" dirty="0">
                <a:latin typeface="Lucida Sans Unicode"/>
                <a:cs typeface="Lucida Sans Unicode"/>
              </a:rPr>
              <a:t> </a:t>
            </a:r>
            <a:r>
              <a:rPr sz="1300" spc="-65" dirty="0">
                <a:latin typeface="Lucida Sans Unicode"/>
                <a:cs typeface="Lucida Sans Unicode"/>
              </a:rPr>
              <a:t>фактором,</a:t>
            </a:r>
            <a:r>
              <a:rPr sz="1300" spc="-5" dirty="0">
                <a:latin typeface="Lucida Sans Unicode"/>
                <a:cs typeface="Lucida Sans Unicode"/>
              </a:rPr>
              <a:t> </a:t>
            </a:r>
            <a:r>
              <a:rPr sz="1300" spc="-65" dirty="0">
                <a:latin typeface="Lucida Sans Unicode"/>
                <a:cs typeface="Lucida Sans Unicode"/>
              </a:rPr>
              <a:t>сдерживающим</a:t>
            </a:r>
            <a:r>
              <a:rPr sz="1300" dirty="0">
                <a:latin typeface="Lucida Sans Unicode"/>
                <a:cs typeface="Lucida Sans Unicode"/>
              </a:rPr>
              <a:t> </a:t>
            </a:r>
            <a:r>
              <a:rPr sz="1300" spc="-50" dirty="0">
                <a:latin typeface="Lucida Sans Unicode"/>
                <a:cs typeface="Lucida Sans Unicode"/>
              </a:rPr>
              <a:t>развитие</a:t>
            </a:r>
            <a:r>
              <a:rPr sz="1300" spc="-10" dirty="0">
                <a:latin typeface="Lucida Sans Unicode"/>
                <a:cs typeface="Lucida Sans Unicode"/>
              </a:rPr>
              <a:t> </a:t>
            </a:r>
            <a:r>
              <a:rPr sz="1300" spc="-25" dirty="0">
                <a:latin typeface="Lucida Sans Unicode"/>
                <a:cs typeface="Lucida Sans Unicode"/>
              </a:rPr>
              <a:t>сферы</a:t>
            </a:r>
            <a:r>
              <a:rPr sz="1300" spc="-20" dirty="0">
                <a:latin typeface="Lucida Sans Unicode"/>
                <a:cs typeface="Lucida Sans Unicode"/>
              </a:rPr>
              <a:t> </a:t>
            </a:r>
            <a:r>
              <a:rPr sz="1300" spc="-75" dirty="0">
                <a:latin typeface="Lucida Sans Unicode"/>
                <a:cs typeface="Lucida Sans Unicode"/>
              </a:rPr>
              <a:t>пассажирских </a:t>
            </a:r>
            <a:r>
              <a:rPr sz="1300" spc="-70" dirty="0">
                <a:latin typeface="Lucida Sans Unicode"/>
                <a:cs typeface="Lucida Sans Unicode"/>
              </a:rPr>
              <a:t> </a:t>
            </a:r>
            <a:r>
              <a:rPr sz="1300" spc="-65" dirty="0">
                <a:latin typeface="Lucida Sans Unicode"/>
                <a:cs typeface="Lucida Sans Unicode"/>
              </a:rPr>
              <a:t>перевозок</a:t>
            </a:r>
            <a:r>
              <a:rPr sz="1300" spc="-35" dirty="0">
                <a:latin typeface="Lucida Sans Unicode"/>
                <a:cs typeface="Lucida Sans Unicode"/>
              </a:rPr>
              <a:t> </a:t>
            </a:r>
            <a:r>
              <a:rPr sz="1300" dirty="0">
                <a:latin typeface="Lucida Sans Unicode"/>
                <a:cs typeface="Lucida Sans Unicode"/>
              </a:rPr>
              <a:t>является</a:t>
            </a:r>
            <a:r>
              <a:rPr sz="1300" spc="-60" dirty="0">
                <a:latin typeface="Lucida Sans Unicode"/>
                <a:cs typeface="Lucida Sans Unicode"/>
              </a:rPr>
              <a:t> </a:t>
            </a:r>
            <a:r>
              <a:rPr sz="1300" spc="-65" dirty="0">
                <a:latin typeface="Lucida Sans Unicode"/>
                <a:cs typeface="Lucida Sans Unicode"/>
              </a:rPr>
              <a:t>высокий</a:t>
            </a:r>
            <a:r>
              <a:rPr sz="1300" spc="-20" dirty="0">
                <a:latin typeface="Lucida Sans Unicode"/>
                <a:cs typeface="Lucida Sans Unicode"/>
              </a:rPr>
              <a:t> </a:t>
            </a:r>
            <a:r>
              <a:rPr sz="1300" spc="-70" dirty="0">
                <a:latin typeface="Lucida Sans Unicode"/>
                <a:cs typeface="Lucida Sans Unicode"/>
              </a:rPr>
              <a:t>износ</a:t>
            </a:r>
            <a:r>
              <a:rPr sz="1300" spc="-30" dirty="0">
                <a:latin typeface="Lucida Sans Unicode"/>
                <a:cs typeface="Lucida Sans Unicode"/>
              </a:rPr>
              <a:t> </a:t>
            </a:r>
            <a:r>
              <a:rPr sz="1300" spc="-90" dirty="0">
                <a:latin typeface="Lucida Sans Unicode"/>
                <a:cs typeface="Lucida Sans Unicode"/>
              </a:rPr>
              <a:t>подвижного</a:t>
            </a:r>
            <a:r>
              <a:rPr sz="1300" spc="-20" dirty="0">
                <a:latin typeface="Lucida Sans Unicode"/>
                <a:cs typeface="Lucida Sans Unicode"/>
              </a:rPr>
              <a:t> </a:t>
            </a:r>
            <a:r>
              <a:rPr sz="1300" spc="-30" dirty="0">
                <a:latin typeface="Lucida Sans Unicode"/>
                <a:cs typeface="Lucida Sans Unicode"/>
              </a:rPr>
              <a:t>состава,</a:t>
            </a:r>
            <a:r>
              <a:rPr sz="1300" spc="-20" dirty="0">
                <a:latin typeface="Lucida Sans Unicode"/>
                <a:cs typeface="Lucida Sans Unicode"/>
              </a:rPr>
              <a:t> </a:t>
            </a:r>
            <a:r>
              <a:rPr sz="1300" spc="5" dirty="0">
                <a:latin typeface="Lucida Sans Unicode"/>
                <a:cs typeface="Lucida Sans Unicode"/>
              </a:rPr>
              <a:t>в</a:t>
            </a:r>
            <a:r>
              <a:rPr sz="1300" spc="-45" dirty="0">
                <a:latin typeface="Lucida Sans Unicode"/>
                <a:cs typeface="Lucida Sans Unicode"/>
              </a:rPr>
              <a:t> </a:t>
            </a:r>
            <a:r>
              <a:rPr sz="1300" spc="-35" dirty="0">
                <a:latin typeface="Lucida Sans Unicode"/>
                <a:cs typeface="Lucida Sans Unicode"/>
              </a:rPr>
              <a:t>результате</a:t>
            </a:r>
            <a:r>
              <a:rPr sz="1300" spc="-10" dirty="0">
                <a:latin typeface="Lucida Sans Unicode"/>
                <a:cs typeface="Lucida Sans Unicode"/>
              </a:rPr>
              <a:t> </a:t>
            </a:r>
            <a:r>
              <a:rPr sz="1300" spc="-60" dirty="0">
                <a:latin typeface="Lucida Sans Unicode"/>
                <a:cs typeface="Lucida Sans Unicode"/>
              </a:rPr>
              <a:t>чего </a:t>
            </a:r>
            <a:r>
              <a:rPr sz="1300" spc="-55" dirty="0">
                <a:latin typeface="Lucida Sans Unicode"/>
                <a:cs typeface="Lucida Sans Unicode"/>
              </a:rPr>
              <a:t> </a:t>
            </a:r>
            <a:r>
              <a:rPr sz="1300" spc="-35" dirty="0">
                <a:latin typeface="Lucida Sans Unicode"/>
                <a:cs typeface="Lucida Sans Unicode"/>
              </a:rPr>
              <a:t>увеличиваются </a:t>
            </a:r>
            <a:r>
              <a:rPr sz="1300" spc="-40" dirty="0">
                <a:latin typeface="Lucida Sans Unicode"/>
                <a:cs typeface="Lucida Sans Unicode"/>
              </a:rPr>
              <a:t>затраты</a:t>
            </a:r>
            <a:r>
              <a:rPr sz="1300" spc="5" dirty="0">
                <a:latin typeface="Lucida Sans Unicode"/>
                <a:cs typeface="Lucida Sans Unicode"/>
              </a:rPr>
              <a:t> </a:t>
            </a:r>
            <a:r>
              <a:rPr sz="1300" spc="-50" dirty="0">
                <a:latin typeface="Lucida Sans Unicode"/>
                <a:cs typeface="Lucida Sans Unicode"/>
              </a:rPr>
              <a:t>на </a:t>
            </a:r>
            <a:r>
              <a:rPr sz="1300" spc="-85" dirty="0">
                <a:latin typeface="Lucida Sans Unicode"/>
                <a:cs typeface="Lucida Sans Unicode"/>
              </a:rPr>
              <a:t>его</a:t>
            </a:r>
            <a:r>
              <a:rPr sz="1300" spc="-40" dirty="0">
                <a:latin typeface="Lucida Sans Unicode"/>
                <a:cs typeface="Lucida Sans Unicode"/>
              </a:rPr>
              <a:t> </a:t>
            </a:r>
            <a:r>
              <a:rPr sz="1300" spc="-75" dirty="0">
                <a:latin typeface="Lucida Sans Unicode"/>
                <a:cs typeface="Lucida Sans Unicode"/>
              </a:rPr>
              <a:t>текущий</a:t>
            </a:r>
            <a:r>
              <a:rPr sz="1300" spc="-10" dirty="0">
                <a:latin typeface="Lucida Sans Unicode"/>
                <a:cs typeface="Lucida Sans Unicode"/>
              </a:rPr>
              <a:t> </a:t>
            </a:r>
            <a:r>
              <a:rPr sz="1300" spc="-90" dirty="0">
                <a:latin typeface="Lucida Sans Unicode"/>
                <a:cs typeface="Lucida Sans Unicode"/>
              </a:rPr>
              <a:t>и</a:t>
            </a:r>
            <a:r>
              <a:rPr sz="1300" spc="-40" dirty="0">
                <a:latin typeface="Lucida Sans Unicode"/>
                <a:cs typeface="Lucida Sans Unicode"/>
              </a:rPr>
              <a:t> </a:t>
            </a:r>
            <a:r>
              <a:rPr sz="1300" spc="-60" dirty="0">
                <a:latin typeface="Lucida Sans Unicode"/>
                <a:cs typeface="Lucida Sans Unicode"/>
              </a:rPr>
              <a:t>капитальный</a:t>
            </a:r>
            <a:r>
              <a:rPr sz="1300" spc="-35" dirty="0">
                <a:latin typeface="Lucida Sans Unicode"/>
                <a:cs typeface="Lucida Sans Unicode"/>
              </a:rPr>
              <a:t> </a:t>
            </a:r>
            <a:r>
              <a:rPr sz="1300" spc="-70" dirty="0">
                <a:latin typeface="Lucida Sans Unicode"/>
                <a:cs typeface="Lucida Sans Unicode"/>
              </a:rPr>
              <a:t>ремонт.</a:t>
            </a:r>
            <a:r>
              <a:rPr sz="1300" spc="-25" dirty="0">
                <a:latin typeface="Lucida Sans Unicode"/>
                <a:cs typeface="Lucida Sans Unicode"/>
              </a:rPr>
              <a:t> </a:t>
            </a:r>
            <a:r>
              <a:rPr sz="1300" spc="-60" dirty="0">
                <a:latin typeface="Lucida Sans Unicode"/>
                <a:cs typeface="Lucida Sans Unicode"/>
              </a:rPr>
              <a:t>Постепенно </a:t>
            </a:r>
            <a:r>
              <a:rPr sz="1300" spc="-55" dirty="0">
                <a:latin typeface="Lucida Sans Unicode"/>
                <a:cs typeface="Lucida Sans Unicode"/>
              </a:rPr>
              <a:t> </a:t>
            </a:r>
            <a:r>
              <a:rPr sz="1300" spc="-65" dirty="0">
                <a:latin typeface="Lucida Sans Unicode"/>
                <a:cs typeface="Lucida Sans Unicode"/>
              </a:rPr>
              <a:t>проводится</a:t>
            </a:r>
            <a:r>
              <a:rPr sz="1300" spc="-30" dirty="0">
                <a:latin typeface="Lucida Sans Unicode"/>
                <a:cs typeface="Lucida Sans Unicode"/>
              </a:rPr>
              <a:t> </a:t>
            </a:r>
            <a:r>
              <a:rPr sz="1300" spc="-55" dirty="0">
                <a:latin typeface="Lucida Sans Unicode"/>
                <a:cs typeface="Lucida Sans Unicode"/>
              </a:rPr>
              <a:t>обновление</a:t>
            </a:r>
            <a:r>
              <a:rPr sz="1300" spc="-45" dirty="0">
                <a:latin typeface="Lucida Sans Unicode"/>
                <a:cs typeface="Lucida Sans Unicode"/>
              </a:rPr>
              <a:t> </a:t>
            </a:r>
            <a:r>
              <a:rPr sz="1300" spc="-90" dirty="0">
                <a:latin typeface="Lucida Sans Unicode"/>
                <a:cs typeface="Lucida Sans Unicode"/>
              </a:rPr>
              <a:t>подвижного</a:t>
            </a:r>
            <a:r>
              <a:rPr sz="1300" spc="-15" dirty="0">
                <a:latin typeface="Lucida Sans Unicode"/>
                <a:cs typeface="Lucida Sans Unicode"/>
              </a:rPr>
              <a:t> </a:t>
            </a:r>
            <a:r>
              <a:rPr sz="1300" spc="-30" dirty="0">
                <a:latin typeface="Lucida Sans Unicode"/>
                <a:cs typeface="Lucida Sans Unicode"/>
              </a:rPr>
              <a:t>состава.</a:t>
            </a:r>
            <a:r>
              <a:rPr sz="1300" spc="-20" dirty="0">
                <a:latin typeface="Lucida Sans Unicode"/>
                <a:cs typeface="Lucida Sans Unicode"/>
              </a:rPr>
              <a:t> </a:t>
            </a:r>
            <a:r>
              <a:rPr sz="1300" spc="-45" dirty="0">
                <a:latin typeface="Lucida Sans Unicode"/>
                <a:cs typeface="Lucida Sans Unicode"/>
              </a:rPr>
              <a:t>Тариф</a:t>
            </a:r>
            <a:r>
              <a:rPr sz="1300" spc="-20" dirty="0">
                <a:latin typeface="Lucida Sans Unicode"/>
                <a:cs typeface="Lucida Sans Unicode"/>
              </a:rPr>
              <a:t> </a:t>
            </a:r>
            <a:r>
              <a:rPr sz="1300" spc="-65" dirty="0">
                <a:latin typeface="Lucida Sans Unicode"/>
                <a:cs typeface="Lucida Sans Unicode"/>
              </a:rPr>
              <a:t>провоза</a:t>
            </a:r>
            <a:r>
              <a:rPr sz="1300" spc="-25" dirty="0">
                <a:latin typeface="Lucida Sans Unicode"/>
                <a:cs typeface="Lucida Sans Unicode"/>
              </a:rPr>
              <a:t> </a:t>
            </a:r>
            <a:r>
              <a:rPr sz="1300" spc="-55" dirty="0">
                <a:latin typeface="Lucida Sans Unicode"/>
                <a:cs typeface="Lucida Sans Unicode"/>
              </a:rPr>
              <a:t>пассажиров</a:t>
            </a:r>
            <a:r>
              <a:rPr sz="1300" spc="-10" dirty="0">
                <a:latin typeface="Lucida Sans Unicode"/>
                <a:cs typeface="Lucida Sans Unicode"/>
              </a:rPr>
              <a:t> </a:t>
            </a:r>
            <a:r>
              <a:rPr sz="1300" spc="5" dirty="0">
                <a:latin typeface="Lucida Sans Unicode"/>
                <a:cs typeface="Lucida Sans Unicode"/>
              </a:rPr>
              <a:t>в </a:t>
            </a:r>
            <a:r>
              <a:rPr sz="1300" spc="10" dirty="0">
                <a:latin typeface="Lucida Sans Unicode"/>
                <a:cs typeface="Lucida Sans Unicode"/>
              </a:rPr>
              <a:t> </a:t>
            </a:r>
            <a:r>
              <a:rPr sz="1300" spc="-95" dirty="0">
                <a:latin typeface="Lucida Sans Unicode"/>
                <a:cs typeface="Lucida Sans Unicode"/>
              </a:rPr>
              <a:t>городском</a:t>
            </a:r>
            <a:r>
              <a:rPr sz="1300" spc="-30" dirty="0">
                <a:latin typeface="Lucida Sans Unicode"/>
                <a:cs typeface="Lucida Sans Unicode"/>
              </a:rPr>
              <a:t> </a:t>
            </a:r>
            <a:r>
              <a:rPr sz="1300" spc="-55" dirty="0">
                <a:latin typeface="Lucida Sans Unicode"/>
                <a:cs typeface="Lucida Sans Unicode"/>
              </a:rPr>
              <a:t>общественном</a:t>
            </a:r>
            <a:r>
              <a:rPr sz="1300" spc="-15" dirty="0">
                <a:latin typeface="Lucida Sans Unicode"/>
                <a:cs typeface="Lucida Sans Unicode"/>
              </a:rPr>
              <a:t> </a:t>
            </a:r>
            <a:r>
              <a:rPr sz="1300" spc="-65" dirty="0">
                <a:latin typeface="Lucida Sans Unicode"/>
                <a:cs typeface="Lucida Sans Unicode"/>
              </a:rPr>
              <a:t>транспорте</a:t>
            </a:r>
            <a:r>
              <a:rPr sz="1300" spc="-15" dirty="0">
                <a:latin typeface="Lucida Sans Unicode"/>
                <a:cs typeface="Lucida Sans Unicode"/>
              </a:rPr>
              <a:t> </a:t>
            </a:r>
            <a:r>
              <a:rPr sz="1300" spc="-25" dirty="0" err="1">
                <a:latin typeface="Lucida Sans Unicode"/>
                <a:cs typeface="Lucida Sans Unicode"/>
              </a:rPr>
              <a:t>составляет</a:t>
            </a:r>
            <a:r>
              <a:rPr sz="1300" spc="-20" dirty="0">
                <a:latin typeface="Lucida Sans Unicode"/>
                <a:cs typeface="Lucida Sans Unicode"/>
              </a:rPr>
              <a:t> </a:t>
            </a:r>
            <a:r>
              <a:rPr lang="ru-RU" sz="1300" spc="-105" dirty="0" smtClean="0">
                <a:latin typeface="Lucida Sans Unicode"/>
                <a:cs typeface="Lucida Sans Unicode"/>
              </a:rPr>
              <a:t>34</a:t>
            </a:r>
            <a:r>
              <a:rPr sz="1300" spc="-45" dirty="0" smtClean="0">
                <a:latin typeface="Lucida Sans Unicode"/>
                <a:cs typeface="Lucida Sans Unicode"/>
              </a:rPr>
              <a:t> </a:t>
            </a:r>
            <a:r>
              <a:rPr sz="1300" spc="-55" dirty="0" err="1" smtClean="0">
                <a:latin typeface="Lucida Sans Unicode"/>
                <a:cs typeface="Lucida Sans Unicode"/>
              </a:rPr>
              <a:t>рубл</a:t>
            </a:r>
            <a:r>
              <a:rPr lang="ru-RU" sz="1300" spc="-55" dirty="0" smtClean="0">
                <a:latin typeface="Lucida Sans Unicode"/>
                <a:cs typeface="Lucida Sans Unicode"/>
              </a:rPr>
              <a:t>я</a:t>
            </a:r>
            <a:r>
              <a:rPr sz="1300" spc="-30" dirty="0" smtClean="0">
                <a:latin typeface="Lucida Sans Unicode"/>
                <a:cs typeface="Lucida Sans Unicode"/>
              </a:rPr>
              <a:t> </a:t>
            </a:r>
            <a:r>
              <a:rPr sz="1300" spc="-20" dirty="0">
                <a:latin typeface="Lucida Sans Unicode"/>
                <a:cs typeface="Lucida Sans Unicode"/>
              </a:rPr>
              <a:t>за</a:t>
            </a:r>
            <a:r>
              <a:rPr sz="1300" spc="-25" dirty="0">
                <a:latin typeface="Lucida Sans Unicode"/>
                <a:cs typeface="Lucida Sans Unicode"/>
              </a:rPr>
              <a:t> </a:t>
            </a:r>
            <a:r>
              <a:rPr sz="1300" spc="-90" dirty="0">
                <a:latin typeface="Lucida Sans Unicode"/>
                <a:cs typeface="Lucida Sans Unicode"/>
              </a:rPr>
              <a:t>одну</a:t>
            </a:r>
            <a:r>
              <a:rPr sz="1300" spc="-50" dirty="0">
                <a:latin typeface="Lucida Sans Unicode"/>
                <a:cs typeface="Lucida Sans Unicode"/>
              </a:rPr>
              <a:t> </a:t>
            </a:r>
            <a:r>
              <a:rPr sz="1300" spc="-75" dirty="0">
                <a:latin typeface="Lucida Sans Unicode"/>
                <a:cs typeface="Lucida Sans Unicode"/>
              </a:rPr>
              <a:t>поездку.</a:t>
            </a:r>
            <a:endParaRPr sz="1300" dirty="0">
              <a:latin typeface="Lucida Sans Unicode"/>
              <a:cs typeface="Lucida Sans Unicode"/>
            </a:endParaRPr>
          </a:p>
          <a:p>
            <a:pPr marL="279400" marR="347980" indent="-266700">
              <a:lnSpc>
                <a:spcPct val="100000"/>
              </a:lnSpc>
              <a:spcBef>
                <a:spcPts val="994"/>
              </a:spcBef>
              <a:tabLst>
                <a:tab pos="278765" algn="l"/>
              </a:tabLst>
            </a:pPr>
            <a:r>
              <a:rPr sz="1050" spc="-105" dirty="0">
                <a:solidFill>
                  <a:srgbClr val="FD8537"/>
                </a:solidFill>
                <a:latin typeface="Lucida Sans Unicode"/>
                <a:cs typeface="Lucida Sans Unicode"/>
              </a:rPr>
              <a:t>▶	</a:t>
            </a:r>
            <a:r>
              <a:rPr sz="1300" spc="-55" dirty="0">
                <a:latin typeface="Lucida Sans Unicode"/>
                <a:cs typeface="Lucida Sans Unicode"/>
              </a:rPr>
              <a:t>Услуги </a:t>
            </a:r>
            <a:r>
              <a:rPr sz="1300" spc="-25" dirty="0">
                <a:latin typeface="Lucida Sans Unicode"/>
                <a:cs typeface="Lucida Sans Unicode"/>
              </a:rPr>
              <a:t>связи</a:t>
            </a:r>
            <a:r>
              <a:rPr sz="1300" spc="-45" dirty="0">
                <a:latin typeface="Lucida Sans Unicode"/>
                <a:cs typeface="Lucida Sans Unicode"/>
              </a:rPr>
              <a:t> </a:t>
            </a:r>
            <a:r>
              <a:rPr sz="1300" spc="-50" dirty="0">
                <a:latin typeface="Lucida Sans Unicode"/>
                <a:cs typeface="Lucida Sans Unicode"/>
              </a:rPr>
              <a:t>на </a:t>
            </a:r>
            <a:r>
              <a:rPr sz="1300" spc="-80" dirty="0">
                <a:latin typeface="Lucida Sans Unicode"/>
                <a:cs typeface="Lucida Sans Unicode"/>
              </a:rPr>
              <a:t>территории</a:t>
            </a:r>
            <a:r>
              <a:rPr sz="1300" spc="-5" dirty="0">
                <a:latin typeface="Lucida Sans Unicode"/>
                <a:cs typeface="Lucida Sans Unicode"/>
              </a:rPr>
              <a:t> </a:t>
            </a:r>
            <a:r>
              <a:rPr sz="1300" spc="-90" dirty="0">
                <a:latin typeface="Lucida Sans Unicode"/>
                <a:cs typeface="Lucida Sans Unicode"/>
              </a:rPr>
              <a:t>города</a:t>
            </a:r>
            <a:r>
              <a:rPr sz="1300" spc="-20" dirty="0">
                <a:latin typeface="Lucida Sans Unicode"/>
                <a:cs typeface="Lucida Sans Unicode"/>
              </a:rPr>
              <a:t> </a:t>
            </a:r>
            <a:r>
              <a:rPr sz="1300" spc="-50" dirty="0">
                <a:latin typeface="Lucida Sans Unicode"/>
                <a:cs typeface="Lucida Sans Unicode"/>
              </a:rPr>
              <a:t>оказывают:</a:t>
            </a:r>
            <a:r>
              <a:rPr sz="1300" dirty="0">
                <a:latin typeface="Lucida Sans Unicode"/>
                <a:cs typeface="Lucida Sans Unicode"/>
              </a:rPr>
              <a:t> </a:t>
            </a:r>
            <a:r>
              <a:rPr sz="1300" spc="-60" dirty="0">
                <a:latin typeface="Lucida Sans Unicode"/>
                <a:cs typeface="Lucida Sans Unicode"/>
              </a:rPr>
              <a:t>Каменский</a:t>
            </a:r>
            <a:r>
              <a:rPr sz="1300" spc="-35" dirty="0">
                <a:latin typeface="Lucida Sans Unicode"/>
                <a:cs typeface="Lucida Sans Unicode"/>
              </a:rPr>
              <a:t> </a:t>
            </a:r>
            <a:r>
              <a:rPr sz="1300" spc="-55" dirty="0">
                <a:latin typeface="Lucida Sans Unicode"/>
                <a:cs typeface="Lucida Sans Unicode"/>
              </a:rPr>
              <a:t>почтамт</a:t>
            </a:r>
            <a:r>
              <a:rPr sz="1300" spc="-40" dirty="0">
                <a:latin typeface="Lucida Sans Unicode"/>
                <a:cs typeface="Lucida Sans Unicode"/>
              </a:rPr>
              <a:t> </a:t>
            </a:r>
            <a:r>
              <a:rPr sz="1300" spc="5" dirty="0">
                <a:latin typeface="Lucida Sans Unicode"/>
                <a:cs typeface="Lucida Sans Unicode"/>
              </a:rPr>
              <a:t>ОСП </a:t>
            </a:r>
            <a:r>
              <a:rPr sz="1300" spc="-400" dirty="0">
                <a:latin typeface="Lucida Sans Unicode"/>
                <a:cs typeface="Lucida Sans Unicode"/>
              </a:rPr>
              <a:t> </a:t>
            </a:r>
            <a:r>
              <a:rPr sz="1300" spc="-45" dirty="0">
                <a:latin typeface="Lucida Sans Unicode"/>
                <a:cs typeface="Lucida Sans Unicode"/>
              </a:rPr>
              <a:t>Управления</a:t>
            </a:r>
            <a:r>
              <a:rPr sz="1300" spc="-75" dirty="0">
                <a:latin typeface="Lucida Sans Unicode"/>
                <a:cs typeface="Lucida Sans Unicode"/>
              </a:rPr>
              <a:t> </a:t>
            </a:r>
            <a:r>
              <a:rPr sz="1300" spc="-40" dirty="0">
                <a:latin typeface="Lucida Sans Unicode"/>
                <a:cs typeface="Lucida Sans Unicode"/>
              </a:rPr>
              <a:t>Федеральной</a:t>
            </a:r>
            <a:r>
              <a:rPr sz="1300" spc="-25" dirty="0">
                <a:latin typeface="Lucida Sans Unicode"/>
                <a:cs typeface="Lucida Sans Unicode"/>
              </a:rPr>
              <a:t> </a:t>
            </a:r>
            <a:r>
              <a:rPr sz="1300" spc="-65" dirty="0">
                <a:latin typeface="Lucida Sans Unicode"/>
                <a:cs typeface="Lucida Sans Unicode"/>
              </a:rPr>
              <a:t>почтовой</a:t>
            </a:r>
            <a:r>
              <a:rPr sz="1300" spc="-30" dirty="0">
                <a:latin typeface="Lucida Sans Unicode"/>
                <a:cs typeface="Lucida Sans Unicode"/>
              </a:rPr>
              <a:t> </a:t>
            </a:r>
            <a:r>
              <a:rPr sz="1300" spc="-25" dirty="0">
                <a:latin typeface="Lucida Sans Unicode"/>
                <a:cs typeface="Lucida Sans Unicode"/>
              </a:rPr>
              <a:t>связи</a:t>
            </a:r>
            <a:r>
              <a:rPr sz="1300" spc="-45" dirty="0">
                <a:latin typeface="Lucida Sans Unicode"/>
                <a:cs typeface="Lucida Sans Unicode"/>
              </a:rPr>
              <a:t> </a:t>
            </a:r>
            <a:r>
              <a:rPr sz="1300" spc="-70" dirty="0">
                <a:latin typeface="Lucida Sans Unicode"/>
                <a:cs typeface="Lucida Sans Unicode"/>
              </a:rPr>
              <a:t>Алтайского</a:t>
            </a:r>
            <a:r>
              <a:rPr sz="1300" spc="-15" dirty="0">
                <a:latin typeface="Lucida Sans Unicode"/>
                <a:cs typeface="Lucida Sans Unicode"/>
              </a:rPr>
              <a:t> </a:t>
            </a:r>
            <a:r>
              <a:rPr sz="1300" spc="-50" dirty="0">
                <a:latin typeface="Lucida Sans Unicode"/>
                <a:cs typeface="Lucida Sans Unicode"/>
              </a:rPr>
              <a:t>края,</a:t>
            </a:r>
            <a:r>
              <a:rPr sz="1300" spc="-40" dirty="0">
                <a:latin typeface="Lucida Sans Unicode"/>
                <a:cs typeface="Lucida Sans Unicode"/>
              </a:rPr>
              <a:t> </a:t>
            </a:r>
            <a:r>
              <a:rPr sz="1300" spc="-30" dirty="0">
                <a:latin typeface="Lucida Sans Unicode"/>
                <a:cs typeface="Lucida Sans Unicode"/>
              </a:rPr>
              <a:t>узел </a:t>
            </a:r>
            <a:r>
              <a:rPr sz="1300" spc="-25" dirty="0">
                <a:latin typeface="Lucida Sans Unicode"/>
                <a:cs typeface="Lucida Sans Unicode"/>
              </a:rPr>
              <a:t> </a:t>
            </a:r>
            <a:r>
              <a:rPr sz="1300" spc="-70" dirty="0">
                <a:latin typeface="Lucida Sans Unicode"/>
                <a:cs typeface="Lucida Sans Unicode"/>
              </a:rPr>
              <a:t>технической</a:t>
            </a:r>
            <a:r>
              <a:rPr sz="1300" spc="-50" dirty="0">
                <a:latin typeface="Lucida Sans Unicode"/>
                <a:cs typeface="Lucida Sans Unicode"/>
              </a:rPr>
              <a:t> </a:t>
            </a:r>
            <a:r>
              <a:rPr sz="1300" spc="-60" dirty="0">
                <a:latin typeface="Lucida Sans Unicode"/>
                <a:cs typeface="Lucida Sans Unicode"/>
              </a:rPr>
              <a:t>эксплуатации</a:t>
            </a:r>
            <a:r>
              <a:rPr sz="1300" spc="-40" dirty="0">
                <a:latin typeface="Lucida Sans Unicode"/>
                <a:cs typeface="Lucida Sans Unicode"/>
              </a:rPr>
              <a:t> </a:t>
            </a:r>
            <a:r>
              <a:rPr sz="1300" spc="-25" dirty="0">
                <a:latin typeface="Lucida Sans Unicode"/>
                <a:cs typeface="Lucida Sans Unicode"/>
              </a:rPr>
              <a:t>ПАО</a:t>
            </a:r>
            <a:r>
              <a:rPr sz="1300" spc="-50" dirty="0">
                <a:latin typeface="Lucida Sans Unicode"/>
                <a:cs typeface="Lucida Sans Unicode"/>
              </a:rPr>
              <a:t> </a:t>
            </a:r>
            <a:r>
              <a:rPr sz="1300" spc="-25" dirty="0">
                <a:latin typeface="Lucida Sans Unicode"/>
                <a:cs typeface="Lucida Sans Unicode"/>
              </a:rPr>
              <a:t>«Ростелеком»,</a:t>
            </a:r>
            <a:r>
              <a:rPr sz="1300" spc="-10" dirty="0">
                <a:latin typeface="Lucida Sans Unicode"/>
                <a:cs typeface="Lucida Sans Unicode"/>
              </a:rPr>
              <a:t> </a:t>
            </a:r>
            <a:r>
              <a:rPr sz="1300" spc="-65" dirty="0">
                <a:latin typeface="Lucida Sans Unicode"/>
                <a:cs typeface="Lucida Sans Unicode"/>
              </a:rPr>
              <a:t>территориальное </a:t>
            </a:r>
            <a:r>
              <a:rPr sz="1300" spc="-60" dirty="0">
                <a:latin typeface="Lucida Sans Unicode"/>
                <a:cs typeface="Lucida Sans Unicode"/>
              </a:rPr>
              <a:t> </a:t>
            </a:r>
            <a:r>
              <a:rPr sz="1300" spc="-65" dirty="0">
                <a:latin typeface="Lucida Sans Unicode"/>
                <a:cs typeface="Lucida Sans Unicode"/>
              </a:rPr>
              <a:t>подразделение</a:t>
            </a:r>
            <a:r>
              <a:rPr sz="1300" spc="-30" dirty="0">
                <a:latin typeface="Lucida Sans Unicode"/>
                <a:cs typeface="Lucida Sans Unicode"/>
              </a:rPr>
              <a:t> </a:t>
            </a:r>
            <a:r>
              <a:rPr sz="1300" spc="-65" dirty="0">
                <a:latin typeface="Lucida Sans Unicode"/>
                <a:cs typeface="Lucida Sans Unicode"/>
              </a:rPr>
              <a:t>Каменского</a:t>
            </a:r>
            <a:r>
              <a:rPr sz="1300" spc="-20" dirty="0">
                <a:latin typeface="Lucida Sans Unicode"/>
                <a:cs typeface="Lucida Sans Unicode"/>
              </a:rPr>
              <a:t> </a:t>
            </a:r>
            <a:r>
              <a:rPr sz="1300" spc="-65" dirty="0">
                <a:latin typeface="Lucida Sans Unicode"/>
                <a:cs typeface="Lucida Sans Unicode"/>
              </a:rPr>
              <a:t>района</a:t>
            </a:r>
            <a:r>
              <a:rPr sz="1300" spc="-30" dirty="0">
                <a:latin typeface="Lucida Sans Unicode"/>
                <a:cs typeface="Lucida Sans Unicode"/>
              </a:rPr>
              <a:t> </a:t>
            </a:r>
            <a:r>
              <a:rPr sz="1300" spc="-70" dirty="0">
                <a:latin typeface="Lucida Sans Unicode"/>
                <a:cs typeface="Lucida Sans Unicode"/>
              </a:rPr>
              <a:t>Алтайского</a:t>
            </a:r>
            <a:r>
              <a:rPr sz="1300" spc="-30" dirty="0">
                <a:latin typeface="Lucida Sans Unicode"/>
                <a:cs typeface="Lucida Sans Unicode"/>
              </a:rPr>
              <a:t> </a:t>
            </a:r>
            <a:r>
              <a:rPr sz="1300" spc="-35" dirty="0">
                <a:latin typeface="Lucida Sans Unicode"/>
                <a:cs typeface="Lucida Sans Unicode"/>
              </a:rPr>
              <a:t>филиала</a:t>
            </a:r>
            <a:r>
              <a:rPr sz="1300" spc="-25" dirty="0">
                <a:latin typeface="Lucida Sans Unicode"/>
                <a:cs typeface="Lucida Sans Unicode"/>
              </a:rPr>
              <a:t> </a:t>
            </a:r>
            <a:r>
              <a:rPr sz="1300" spc="-15" dirty="0">
                <a:latin typeface="Lucida Sans Unicode"/>
                <a:cs typeface="Lucida Sans Unicode"/>
              </a:rPr>
              <a:t>ОАО</a:t>
            </a:r>
            <a:endParaRPr sz="1300" dirty="0">
              <a:latin typeface="Lucida Sans Unicode"/>
              <a:cs typeface="Lucida Sans Unicode"/>
            </a:endParaRPr>
          </a:p>
          <a:p>
            <a:pPr marL="279400" marR="655320">
              <a:lnSpc>
                <a:spcPct val="100000"/>
              </a:lnSpc>
            </a:pPr>
            <a:r>
              <a:rPr sz="1300" spc="-45" dirty="0">
                <a:latin typeface="Lucida Sans Unicode"/>
                <a:cs typeface="Lucida Sans Unicode"/>
              </a:rPr>
              <a:t>«</a:t>
            </a:r>
            <a:r>
              <a:rPr sz="1300" spc="-45" dirty="0" err="1">
                <a:latin typeface="Lucida Sans Unicode"/>
                <a:cs typeface="Lucida Sans Unicode"/>
              </a:rPr>
              <a:t>Сибирьтелеком</a:t>
            </a:r>
            <a:r>
              <a:rPr sz="1300" spc="-45" dirty="0" smtClean="0">
                <a:latin typeface="Lucida Sans Unicode"/>
                <a:cs typeface="Lucida Sans Unicode"/>
              </a:rPr>
              <a:t>»</a:t>
            </a:r>
            <a:r>
              <a:rPr lang="ru-RU" sz="1300" spc="-45" dirty="0" smtClean="0">
                <a:latin typeface="Lucida Sans Unicode"/>
                <a:cs typeface="Lucida Sans Unicode"/>
              </a:rPr>
              <a:t>.</a:t>
            </a:r>
            <a:endParaRPr sz="1300" dirty="0">
              <a:latin typeface="Lucida Sans Unicode"/>
              <a:cs typeface="Lucida Sans Unicode"/>
            </a:endParaRPr>
          </a:p>
          <a:p>
            <a:pPr marL="279400" marR="255270" indent="-266700">
              <a:lnSpc>
                <a:spcPct val="100000"/>
              </a:lnSpc>
              <a:spcBef>
                <a:spcPts val="1010"/>
              </a:spcBef>
              <a:tabLst>
                <a:tab pos="278765" algn="l"/>
              </a:tabLst>
            </a:pPr>
            <a:r>
              <a:rPr sz="1050" spc="-105" dirty="0">
                <a:solidFill>
                  <a:srgbClr val="FD8537"/>
                </a:solidFill>
                <a:latin typeface="Lucida Sans Unicode"/>
                <a:cs typeface="Lucida Sans Unicode"/>
              </a:rPr>
              <a:t>▶	</a:t>
            </a:r>
            <a:r>
              <a:rPr sz="1300" spc="-20" dirty="0">
                <a:latin typeface="Lucida Sans Unicode"/>
                <a:cs typeface="Lucida Sans Unicode"/>
              </a:rPr>
              <a:t>Общая</a:t>
            </a:r>
            <a:r>
              <a:rPr sz="1300" spc="-45" dirty="0">
                <a:latin typeface="Lucida Sans Unicode"/>
                <a:cs typeface="Lucida Sans Unicode"/>
              </a:rPr>
              <a:t> </a:t>
            </a:r>
            <a:r>
              <a:rPr sz="1300" spc="-60" dirty="0">
                <a:latin typeface="Lucida Sans Unicode"/>
                <a:cs typeface="Lucida Sans Unicode"/>
              </a:rPr>
              <a:t>монтированная</a:t>
            </a:r>
            <a:r>
              <a:rPr sz="1300" spc="-25" dirty="0">
                <a:latin typeface="Lucida Sans Unicode"/>
                <a:cs typeface="Lucida Sans Unicode"/>
              </a:rPr>
              <a:t> </a:t>
            </a:r>
            <a:r>
              <a:rPr sz="1300" spc="-35" dirty="0">
                <a:latin typeface="Lucida Sans Unicode"/>
                <a:cs typeface="Lucida Sans Unicode"/>
              </a:rPr>
              <a:t>телефонная</a:t>
            </a:r>
            <a:r>
              <a:rPr sz="1300" spc="-40" dirty="0">
                <a:latin typeface="Lucida Sans Unicode"/>
                <a:cs typeface="Lucida Sans Unicode"/>
              </a:rPr>
              <a:t> </a:t>
            </a:r>
            <a:r>
              <a:rPr sz="1300" spc="-55" dirty="0">
                <a:latin typeface="Lucida Sans Unicode"/>
                <a:cs typeface="Lucida Sans Unicode"/>
              </a:rPr>
              <a:t>ёмкость</a:t>
            </a:r>
            <a:r>
              <a:rPr sz="1300" spc="-30" dirty="0">
                <a:latin typeface="Lucida Sans Unicode"/>
                <a:cs typeface="Lucida Sans Unicode"/>
              </a:rPr>
              <a:t> </a:t>
            </a:r>
            <a:r>
              <a:rPr sz="1300" spc="-55" dirty="0">
                <a:latin typeface="Lucida Sans Unicode"/>
                <a:cs typeface="Lucida Sans Unicode"/>
              </a:rPr>
              <a:t>телефонных</a:t>
            </a:r>
            <a:r>
              <a:rPr sz="1300" spc="-20" dirty="0">
                <a:latin typeface="Lucida Sans Unicode"/>
                <a:cs typeface="Lucida Sans Unicode"/>
              </a:rPr>
              <a:t> </a:t>
            </a:r>
            <a:r>
              <a:rPr sz="1300" spc="-75" dirty="0">
                <a:latin typeface="Lucida Sans Unicode"/>
                <a:cs typeface="Lucida Sans Unicode"/>
              </a:rPr>
              <a:t>станций </a:t>
            </a:r>
            <a:r>
              <a:rPr sz="1300" spc="-70" dirty="0">
                <a:latin typeface="Lucida Sans Unicode"/>
                <a:cs typeface="Lucida Sans Unicode"/>
              </a:rPr>
              <a:t> </a:t>
            </a:r>
            <a:r>
              <a:rPr sz="1300" spc="-25" dirty="0" err="1">
                <a:latin typeface="Lucida Sans Unicode"/>
                <a:cs typeface="Lucida Sans Unicode"/>
              </a:rPr>
              <a:t>составляет</a:t>
            </a:r>
            <a:r>
              <a:rPr sz="1300" spc="-35" dirty="0">
                <a:latin typeface="Lucida Sans Unicode"/>
                <a:cs typeface="Lucida Sans Unicode"/>
              </a:rPr>
              <a:t> </a:t>
            </a:r>
            <a:r>
              <a:rPr lang="ru-RU" sz="1300" spc="-95" dirty="0" smtClean="0">
                <a:latin typeface="Lucida Sans Unicode"/>
                <a:cs typeface="Lucida Sans Unicode"/>
              </a:rPr>
              <a:t>8</a:t>
            </a:r>
            <a:r>
              <a:rPr sz="1300" spc="-30" dirty="0" smtClean="0">
                <a:latin typeface="Lucida Sans Unicode"/>
                <a:cs typeface="Lucida Sans Unicode"/>
              </a:rPr>
              <a:t> </a:t>
            </a:r>
            <a:r>
              <a:rPr sz="1300" spc="-40" dirty="0">
                <a:latin typeface="Lucida Sans Unicode"/>
                <a:cs typeface="Lucida Sans Unicode"/>
              </a:rPr>
              <a:t>тыс.</a:t>
            </a:r>
            <a:r>
              <a:rPr sz="1300" spc="-20" dirty="0">
                <a:latin typeface="Lucida Sans Unicode"/>
                <a:cs typeface="Lucida Sans Unicode"/>
              </a:rPr>
              <a:t> </a:t>
            </a:r>
            <a:r>
              <a:rPr sz="1300" spc="-65" dirty="0">
                <a:latin typeface="Lucida Sans Unicode"/>
                <a:cs typeface="Lucida Sans Unicode"/>
              </a:rPr>
              <a:t>номеров,</a:t>
            </a:r>
            <a:r>
              <a:rPr sz="1300" spc="-30" dirty="0">
                <a:latin typeface="Lucida Sans Unicode"/>
                <a:cs typeface="Lucida Sans Unicode"/>
              </a:rPr>
              <a:t> </a:t>
            </a:r>
            <a:r>
              <a:rPr sz="1300" spc="-45" dirty="0">
                <a:latin typeface="Lucida Sans Unicode"/>
                <a:cs typeface="Lucida Sans Unicode"/>
              </a:rPr>
              <a:t>число</a:t>
            </a:r>
            <a:r>
              <a:rPr sz="1300" spc="-50" dirty="0">
                <a:latin typeface="Lucida Sans Unicode"/>
                <a:cs typeface="Lucida Sans Unicode"/>
              </a:rPr>
              <a:t> </a:t>
            </a:r>
            <a:r>
              <a:rPr sz="1300" spc="-55" dirty="0">
                <a:latin typeface="Lucida Sans Unicode"/>
                <a:cs typeface="Lucida Sans Unicode"/>
              </a:rPr>
              <a:t>телефонных</a:t>
            </a:r>
            <a:r>
              <a:rPr sz="1300" spc="-20" dirty="0">
                <a:latin typeface="Lucida Sans Unicode"/>
                <a:cs typeface="Lucida Sans Unicode"/>
              </a:rPr>
              <a:t> </a:t>
            </a:r>
            <a:r>
              <a:rPr sz="1300" spc="-55" dirty="0">
                <a:latin typeface="Lucida Sans Unicode"/>
                <a:cs typeface="Lucida Sans Unicode"/>
              </a:rPr>
              <a:t>аппаратов</a:t>
            </a:r>
            <a:r>
              <a:rPr sz="1300" spc="-20" dirty="0">
                <a:latin typeface="Lucida Sans Unicode"/>
                <a:cs typeface="Lucida Sans Unicode"/>
              </a:rPr>
              <a:t> </a:t>
            </a:r>
            <a:r>
              <a:rPr sz="1300" spc="-55" dirty="0">
                <a:latin typeface="Lucida Sans Unicode"/>
                <a:cs typeface="Lucida Sans Unicode"/>
              </a:rPr>
              <a:t>телефонной </a:t>
            </a:r>
            <a:r>
              <a:rPr sz="1300" spc="-395" dirty="0">
                <a:latin typeface="Lucida Sans Unicode"/>
                <a:cs typeface="Lucida Sans Unicode"/>
              </a:rPr>
              <a:t> </a:t>
            </a:r>
            <a:r>
              <a:rPr sz="1300" spc="-25" dirty="0">
                <a:latin typeface="Lucida Sans Unicode"/>
                <a:cs typeface="Lucida Sans Unicode"/>
              </a:rPr>
              <a:t>се</a:t>
            </a:r>
            <a:r>
              <a:rPr sz="1300" spc="-35" dirty="0">
                <a:latin typeface="Lucida Sans Unicode"/>
                <a:cs typeface="Lucida Sans Unicode"/>
              </a:rPr>
              <a:t>т</a:t>
            </a:r>
            <a:r>
              <a:rPr sz="1300" spc="-90" dirty="0">
                <a:latin typeface="Lucida Sans Unicode"/>
                <a:cs typeface="Lucida Sans Unicode"/>
              </a:rPr>
              <a:t>и</a:t>
            </a:r>
            <a:r>
              <a:rPr sz="1300" spc="-45" dirty="0">
                <a:latin typeface="Lucida Sans Unicode"/>
                <a:cs typeface="Lucida Sans Unicode"/>
              </a:rPr>
              <a:t> </a:t>
            </a:r>
            <a:r>
              <a:rPr sz="1300" spc="-80" dirty="0">
                <a:latin typeface="Lucida Sans Unicode"/>
                <a:cs typeface="Lucida Sans Unicode"/>
              </a:rPr>
              <a:t>общег</a:t>
            </a:r>
            <a:r>
              <a:rPr sz="1300" spc="-70" dirty="0">
                <a:latin typeface="Lucida Sans Unicode"/>
                <a:cs typeface="Lucida Sans Unicode"/>
              </a:rPr>
              <a:t>о</a:t>
            </a:r>
            <a:r>
              <a:rPr sz="1300" spc="-25" dirty="0">
                <a:latin typeface="Lucida Sans Unicode"/>
                <a:cs typeface="Lucida Sans Unicode"/>
              </a:rPr>
              <a:t> </a:t>
            </a:r>
            <a:r>
              <a:rPr sz="1300" spc="-114" dirty="0">
                <a:latin typeface="Lucida Sans Unicode"/>
                <a:cs typeface="Lucida Sans Unicode"/>
              </a:rPr>
              <a:t>п</a:t>
            </a:r>
            <a:r>
              <a:rPr sz="1300" spc="-35" dirty="0">
                <a:latin typeface="Lucida Sans Unicode"/>
                <a:cs typeface="Lucida Sans Unicode"/>
              </a:rPr>
              <a:t>ольз</a:t>
            </a:r>
            <a:r>
              <a:rPr sz="1300" spc="-45" dirty="0">
                <a:latin typeface="Lucida Sans Unicode"/>
                <a:cs typeface="Lucida Sans Unicode"/>
              </a:rPr>
              <a:t>ов</a:t>
            </a:r>
            <a:r>
              <a:rPr sz="1300" spc="-55" dirty="0">
                <a:latin typeface="Lucida Sans Unicode"/>
                <a:cs typeface="Lucida Sans Unicode"/>
              </a:rPr>
              <a:t>ан</a:t>
            </a:r>
            <a:r>
              <a:rPr sz="1300" spc="-95" dirty="0">
                <a:latin typeface="Lucida Sans Unicode"/>
                <a:cs typeface="Lucida Sans Unicode"/>
              </a:rPr>
              <a:t>и</a:t>
            </a:r>
            <a:r>
              <a:rPr sz="1300" spc="35" dirty="0">
                <a:latin typeface="Lucida Sans Unicode"/>
                <a:cs typeface="Lucida Sans Unicode"/>
              </a:rPr>
              <a:t>я</a:t>
            </a:r>
            <a:r>
              <a:rPr sz="1300" spc="-40" dirty="0">
                <a:latin typeface="Lucida Sans Unicode"/>
                <a:cs typeface="Lucida Sans Unicode"/>
              </a:rPr>
              <a:t> </a:t>
            </a:r>
            <a:r>
              <a:rPr sz="1300" spc="-95" dirty="0">
                <a:latin typeface="Lucida Sans Unicode"/>
                <a:cs typeface="Lucida Sans Unicode"/>
              </a:rPr>
              <a:t>и</a:t>
            </a:r>
            <a:r>
              <a:rPr sz="1300" spc="-25" dirty="0">
                <a:latin typeface="Lucida Sans Unicode"/>
                <a:cs typeface="Lucida Sans Unicode"/>
              </a:rPr>
              <a:t>л</a:t>
            </a:r>
            <a:r>
              <a:rPr sz="1300" spc="-90" dirty="0">
                <a:latin typeface="Lucida Sans Unicode"/>
                <a:cs typeface="Lucida Sans Unicode"/>
              </a:rPr>
              <a:t>и</a:t>
            </a:r>
            <a:r>
              <a:rPr sz="1300" spc="-45" dirty="0">
                <a:latin typeface="Lucida Sans Unicode"/>
                <a:cs typeface="Lucida Sans Unicode"/>
              </a:rPr>
              <a:t> </a:t>
            </a:r>
            <a:r>
              <a:rPr sz="1300" spc="-95" dirty="0">
                <a:latin typeface="Lucida Sans Unicode"/>
                <a:cs typeface="Lucida Sans Unicode"/>
              </a:rPr>
              <a:t>и</a:t>
            </a:r>
            <a:r>
              <a:rPr sz="1300" spc="-75" dirty="0">
                <a:latin typeface="Lucida Sans Unicode"/>
                <a:cs typeface="Lucida Sans Unicode"/>
              </a:rPr>
              <a:t>меющ</a:t>
            </a:r>
            <a:r>
              <a:rPr sz="1300" spc="-70" dirty="0">
                <a:latin typeface="Lucida Sans Unicode"/>
                <a:cs typeface="Lucida Sans Unicode"/>
              </a:rPr>
              <a:t>и</a:t>
            </a:r>
            <a:r>
              <a:rPr sz="1300" spc="-150" dirty="0">
                <a:latin typeface="Lucida Sans Unicode"/>
                <a:cs typeface="Lucida Sans Unicode"/>
              </a:rPr>
              <a:t>х</a:t>
            </a:r>
            <a:r>
              <a:rPr sz="1300" spc="-30" dirty="0">
                <a:latin typeface="Lucida Sans Unicode"/>
                <a:cs typeface="Lucida Sans Unicode"/>
              </a:rPr>
              <a:t> </a:t>
            </a:r>
            <a:r>
              <a:rPr sz="1300" spc="-100" dirty="0">
                <a:latin typeface="Lucida Sans Unicode"/>
                <a:cs typeface="Lucida Sans Unicode"/>
              </a:rPr>
              <a:t>н</a:t>
            </a:r>
            <a:r>
              <a:rPr sz="1300" dirty="0">
                <a:latin typeface="Lucida Sans Unicode"/>
                <a:cs typeface="Lucida Sans Unicode"/>
              </a:rPr>
              <a:t>а</a:t>
            </a:r>
            <a:r>
              <a:rPr sz="1300" spc="-55" dirty="0">
                <a:latin typeface="Lucida Sans Unicode"/>
                <a:cs typeface="Lucida Sans Unicode"/>
              </a:rPr>
              <a:t> </a:t>
            </a:r>
            <a:r>
              <a:rPr sz="1300" spc="-40" dirty="0">
                <a:latin typeface="Lucida Sans Unicode"/>
                <a:cs typeface="Lucida Sans Unicode"/>
              </a:rPr>
              <a:t>неё </a:t>
            </a:r>
            <a:r>
              <a:rPr sz="1300" dirty="0">
                <a:latin typeface="Lucida Sans Unicode"/>
                <a:cs typeface="Lucida Sans Unicode"/>
              </a:rPr>
              <a:t>в</a:t>
            </a:r>
            <a:r>
              <a:rPr sz="1300" spc="-20" dirty="0">
                <a:latin typeface="Lucida Sans Unicode"/>
                <a:cs typeface="Lucida Sans Unicode"/>
              </a:rPr>
              <a:t>ы</a:t>
            </a:r>
            <a:r>
              <a:rPr sz="1300" spc="-114" dirty="0">
                <a:latin typeface="Lucida Sans Unicode"/>
                <a:cs typeface="Lucida Sans Unicode"/>
              </a:rPr>
              <a:t>ход</a:t>
            </a:r>
            <a:r>
              <a:rPr sz="1300" spc="-30" dirty="0">
                <a:latin typeface="Lucida Sans Unicode"/>
                <a:cs typeface="Lucida Sans Unicode"/>
              </a:rPr>
              <a:t> </a:t>
            </a:r>
            <a:r>
              <a:rPr sz="1300" spc="-110" dirty="0">
                <a:latin typeface="Lucida Sans Unicode"/>
                <a:cs typeface="Lucida Sans Unicode"/>
              </a:rPr>
              <a:t>850</a:t>
            </a:r>
            <a:r>
              <a:rPr sz="1300" spc="-105" dirty="0">
                <a:latin typeface="Lucida Sans Unicode"/>
                <a:cs typeface="Lucida Sans Unicode"/>
              </a:rPr>
              <a:t>9</a:t>
            </a:r>
            <a:r>
              <a:rPr sz="1300" spc="-35" dirty="0">
                <a:latin typeface="Lucida Sans Unicode"/>
                <a:cs typeface="Lucida Sans Unicode"/>
              </a:rPr>
              <a:t> </a:t>
            </a:r>
            <a:r>
              <a:rPr sz="1300" spc="-100" dirty="0">
                <a:latin typeface="Lucida Sans Unicode"/>
                <a:cs typeface="Lucida Sans Unicode"/>
              </a:rPr>
              <a:t>н</a:t>
            </a:r>
            <a:r>
              <a:rPr sz="1300" spc="-60" dirty="0">
                <a:latin typeface="Lucida Sans Unicode"/>
                <a:cs typeface="Lucida Sans Unicode"/>
              </a:rPr>
              <a:t>омеров.</a:t>
            </a:r>
            <a:endParaRPr sz="1300" dirty="0">
              <a:latin typeface="Lucida Sans Unicode"/>
              <a:cs typeface="Lucida Sans Unicode"/>
            </a:endParaRPr>
          </a:p>
          <a:p>
            <a:pPr marL="279400" marR="225425">
              <a:lnSpc>
                <a:spcPct val="100000"/>
              </a:lnSpc>
            </a:pPr>
            <a:r>
              <a:rPr sz="1300" spc="-40" dirty="0">
                <a:latin typeface="Lucida Sans Unicode"/>
                <a:cs typeface="Lucida Sans Unicode"/>
              </a:rPr>
              <a:t>Обеспеченность</a:t>
            </a:r>
            <a:r>
              <a:rPr sz="1300" spc="-50" dirty="0">
                <a:latin typeface="Lucida Sans Unicode"/>
                <a:cs typeface="Lucida Sans Unicode"/>
              </a:rPr>
              <a:t> </a:t>
            </a:r>
            <a:r>
              <a:rPr sz="1300" spc="-40" dirty="0">
                <a:latin typeface="Lucida Sans Unicode"/>
                <a:cs typeface="Lucida Sans Unicode"/>
              </a:rPr>
              <a:t>населения</a:t>
            </a:r>
            <a:r>
              <a:rPr sz="1300" spc="-55" dirty="0">
                <a:latin typeface="Lucida Sans Unicode"/>
                <a:cs typeface="Lucida Sans Unicode"/>
              </a:rPr>
              <a:t> </a:t>
            </a:r>
            <a:r>
              <a:rPr sz="1300" spc="-90" dirty="0">
                <a:latin typeface="Lucida Sans Unicode"/>
                <a:cs typeface="Lucida Sans Unicode"/>
              </a:rPr>
              <a:t>города</a:t>
            </a:r>
            <a:r>
              <a:rPr sz="1300" spc="-20" dirty="0">
                <a:latin typeface="Lucida Sans Unicode"/>
                <a:cs typeface="Lucida Sans Unicode"/>
              </a:rPr>
              <a:t> </a:t>
            </a:r>
            <a:r>
              <a:rPr sz="1300" spc="-50" dirty="0">
                <a:latin typeface="Lucida Sans Unicode"/>
                <a:cs typeface="Lucida Sans Unicode"/>
              </a:rPr>
              <a:t>телефонными</a:t>
            </a:r>
            <a:r>
              <a:rPr sz="1300" spc="-15" dirty="0">
                <a:latin typeface="Lucida Sans Unicode"/>
                <a:cs typeface="Lucida Sans Unicode"/>
              </a:rPr>
              <a:t> </a:t>
            </a:r>
            <a:r>
              <a:rPr sz="1300" spc="-55" dirty="0">
                <a:latin typeface="Lucida Sans Unicode"/>
                <a:cs typeface="Lucida Sans Unicode"/>
              </a:rPr>
              <a:t>аппаратами</a:t>
            </a:r>
            <a:r>
              <a:rPr sz="1300" spc="-30" dirty="0">
                <a:latin typeface="Lucida Sans Unicode"/>
                <a:cs typeface="Lucida Sans Unicode"/>
              </a:rPr>
              <a:t> </a:t>
            </a:r>
            <a:r>
              <a:rPr sz="1300" spc="-50" dirty="0">
                <a:latin typeface="Lucida Sans Unicode"/>
                <a:cs typeface="Lucida Sans Unicode"/>
              </a:rPr>
              <a:t>на</a:t>
            </a:r>
            <a:r>
              <a:rPr sz="1300" spc="-55" dirty="0">
                <a:latin typeface="Lucida Sans Unicode"/>
                <a:cs typeface="Lucida Sans Unicode"/>
              </a:rPr>
              <a:t> </a:t>
            </a:r>
            <a:r>
              <a:rPr sz="1300" spc="-105" dirty="0">
                <a:latin typeface="Lucida Sans Unicode"/>
                <a:cs typeface="Lucida Sans Unicode"/>
              </a:rPr>
              <a:t>100</a:t>
            </a:r>
            <a:r>
              <a:rPr sz="1300" spc="-30" dirty="0">
                <a:latin typeface="Lucida Sans Unicode"/>
                <a:cs typeface="Lucida Sans Unicode"/>
              </a:rPr>
              <a:t> </a:t>
            </a:r>
            <a:r>
              <a:rPr sz="1300" spc="-25" dirty="0">
                <a:latin typeface="Lucida Sans Unicode"/>
                <a:cs typeface="Lucida Sans Unicode"/>
              </a:rPr>
              <a:t>чел. </a:t>
            </a:r>
            <a:r>
              <a:rPr sz="1300" spc="-395" dirty="0">
                <a:latin typeface="Lucida Sans Unicode"/>
                <a:cs typeface="Lucida Sans Unicode"/>
              </a:rPr>
              <a:t> </a:t>
            </a:r>
            <a:r>
              <a:rPr sz="1300" spc="-45" dirty="0" err="1">
                <a:latin typeface="Lucida Sans Unicode"/>
                <a:cs typeface="Lucida Sans Unicode"/>
              </a:rPr>
              <a:t>сос</a:t>
            </a:r>
            <a:r>
              <a:rPr sz="1300" spc="-50" dirty="0" err="1">
                <a:latin typeface="Lucida Sans Unicode"/>
                <a:cs typeface="Lucida Sans Unicode"/>
              </a:rPr>
              <a:t>т</a:t>
            </a:r>
            <a:r>
              <a:rPr sz="1300" spc="-5" dirty="0" err="1">
                <a:latin typeface="Lucida Sans Unicode"/>
                <a:cs typeface="Lucida Sans Unicode"/>
              </a:rPr>
              <a:t>а</a:t>
            </a:r>
            <a:r>
              <a:rPr sz="1300" spc="-10" dirty="0" err="1">
                <a:latin typeface="Lucida Sans Unicode"/>
                <a:cs typeface="Lucida Sans Unicode"/>
              </a:rPr>
              <a:t>в</a:t>
            </a:r>
            <a:r>
              <a:rPr sz="1300" spc="-25" dirty="0" err="1">
                <a:latin typeface="Lucida Sans Unicode"/>
                <a:cs typeface="Lucida Sans Unicode"/>
              </a:rPr>
              <a:t>л</a:t>
            </a:r>
            <a:r>
              <a:rPr sz="1300" spc="35" dirty="0" err="1">
                <a:latin typeface="Lucida Sans Unicode"/>
                <a:cs typeface="Lucida Sans Unicode"/>
              </a:rPr>
              <a:t>я</a:t>
            </a:r>
            <a:r>
              <a:rPr sz="1300" spc="-35" dirty="0" err="1">
                <a:latin typeface="Lucida Sans Unicode"/>
                <a:cs typeface="Lucida Sans Unicode"/>
              </a:rPr>
              <a:t>е</a:t>
            </a:r>
            <a:r>
              <a:rPr sz="1300" spc="-25" dirty="0" err="1">
                <a:latin typeface="Lucida Sans Unicode"/>
                <a:cs typeface="Lucida Sans Unicode"/>
              </a:rPr>
              <a:t>т</a:t>
            </a:r>
            <a:r>
              <a:rPr sz="1300" spc="-40" dirty="0">
                <a:latin typeface="Lucida Sans Unicode"/>
                <a:cs typeface="Lucida Sans Unicode"/>
              </a:rPr>
              <a:t> </a:t>
            </a:r>
            <a:r>
              <a:rPr lang="ru-RU" sz="1300" spc="-110" dirty="0" smtClean="0">
                <a:latin typeface="Lucida Sans Unicode"/>
                <a:cs typeface="Lucida Sans Unicode"/>
              </a:rPr>
              <a:t>18</a:t>
            </a:r>
            <a:r>
              <a:rPr sz="1300" spc="-45" dirty="0" smtClean="0">
                <a:latin typeface="Lucida Sans Unicode"/>
                <a:cs typeface="Lucida Sans Unicode"/>
              </a:rPr>
              <a:t> </a:t>
            </a:r>
            <a:r>
              <a:rPr sz="1300" spc="-75" dirty="0">
                <a:latin typeface="Lucida Sans Unicode"/>
                <a:cs typeface="Lucida Sans Unicode"/>
              </a:rPr>
              <a:t>ед</a:t>
            </a:r>
            <a:r>
              <a:rPr sz="1300" spc="-85" dirty="0">
                <a:latin typeface="Lucida Sans Unicode"/>
                <a:cs typeface="Lucida Sans Unicode"/>
              </a:rPr>
              <a:t>и</a:t>
            </a:r>
            <a:r>
              <a:rPr sz="1300" spc="-100" dirty="0">
                <a:latin typeface="Lucida Sans Unicode"/>
                <a:cs typeface="Lucida Sans Unicode"/>
              </a:rPr>
              <a:t>н</a:t>
            </a:r>
            <a:r>
              <a:rPr sz="1300" spc="-95" dirty="0">
                <a:latin typeface="Lucida Sans Unicode"/>
                <a:cs typeface="Lucida Sans Unicode"/>
              </a:rPr>
              <a:t>и</a:t>
            </a:r>
            <a:r>
              <a:rPr sz="1300" spc="-70" dirty="0">
                <a:latin typeface="Lucida Sans Unicode"/>
                <a:cs typeface="Lucida Sans Unicode"/>
              </a:rPr>
              <a:t>цы.</a:t>
            </a:r>
            <a:endParaRPr sz="1300" dirty="0">
              <a:latin typeface="Lucida Sans Unicode"/>
              <a:cs typeface="Lucida Sans Unicode"/>
            </a:endParaRPr>
          </a:p>
          <a:p>
            <a:pPr marL="279400" marR="367665" indent="-266700">
              <a:lnSpc>
                <a:spcPct val="100000"/>
              </a:lnSpc>
              <a:spcBef>
                <a:spcPts val="1000"/>
              </a:spcBef>
              <a:tabLst>
                <a:tab pos="278765" algn="l"/>
              </a:tabLst>
            </a:pPr>
            <a:r>
              <a:rPr sz="1050" spc="-105" dirty="0">
                <a:solidFill>
                  <a:srgbClr val="FD8537"/>
                </a:solidFill>
                <a:latin typeface="Lucida Sans Unicode"/>
                <a:cs typeface="Lucida Sans Unicode"/>
              </a:rPr>
              <a:t>▶	</a:t>
            </a:r>
            <a:r>
              <a:rPr sz="1300" spc="-20" dirty="0">
                <a:latin typeface="Lucida Sans Unicode"/>
                <a:cs typeface="Lucida Sans Unicode"/>
              </a:rPr>
              <a:t>Большое</a:t>
            </a:r>
            <a:r>
              <a:rPr sz="1300" spc="-55" dirty="0">
                <a:latin typeface="Lucida Sans Unicode"/>
                <a:cs typeface="Lucida Sans Unicode"/>
              </a:rPr>
              <a:t> </a:t>
            </a:r>
            <a:r>
              <a:rPr sz="1300" spc="-65" dirty="0">
                <a:latin typeface="Lucida Sans Unicode"/>
                <a:cs typeface="Lucida Sans Unicode"/>
              </a:rPr>
              <a:t>распространение</a:t>
            </a:r>
            <a:r>
              <a:rPr sz="1300" dirty="0">
                <a:latin typeface="Lucida Sans Unicode"/>
                <a:cs typeface="Lucida Sans Unicode"/>
              </a:rPr>
              <a:t> </a:t>
            </a:r>
            <a:r>
              <a:rPr sz="1300" spc="-50" dirty="0">
                <a:latin typeface="Lucida Sans Unicode"/>
                <a:cs typeface="Lucida Sans Unicode"/>
              </a:rPr>
              <a:t>на</a:t>
            </a:r>
            <a:r>
              <a:rPr sz="1300" spc="-45" dirty="0">
                <a:latin typeface="Lucida Sans Unicode"/>
                <a:cs typeface="Lucida Sans Unicode"/>
              </a:rPr>
              <a:t> </a:t>
            </a:r>
            <a:r>
              <a:rPr sz="1300" spc="-80" dirty="0">
                <a:latin typeface="Lucida Sans Unicode"/>
                <a:cs typeface="Lucida Sans Unicode"/>
              </a:rPr>
              <a:t>территории</a:t>
            </a:r>
            <a:r>
              <a:rPr sz="1300" spc="5" dirty="0">
                <a:latin typeface="Lucida Sans Unicode"/>
                <a:cs typeface="Lucida Sans Unicode"/>
              </a:rPr>
              <a:t> </a:t>
            </a:r>
            <a:r>
              <a:rPr sz="1300" spc="-80" dirty="0">
                <a:latin typeface="Lucida Sans Unicode"/>
                <a:cs typeface="Lucida Sans Unicode"/>
              </a:rPr>
              <a:t>муниципального</a:t>
            </a:r>
            <a:r>
              <a:rPr sz="1300" spc="-35" dirty="0">
                <a:latin typeface="Lucida Sans Unicode"/>
                <a:cs typeface="Lucida Sans Unicode"/>
              </a:rPr>
              <a:t> </a:t>
            </a:r>
            <a:r>
              <a:rPr sz="1300" spc="-50" dirty="0">
                <a:latin typeface="Lucida Sans Unicode"/>
                <a:cs typeface="Lucida Sans Unicode"/>
              </a:rPr>
              <a:t>образования </a:t>
            </a:r>
            <a:r>
              <a:rPr sz="1300" spc="-395" dirty="0">
                <a:latin typeface="Lucida Sans Unicode"/>
                <a:cs typeface="Lucida Sans Unicode"/>
              </a:rPr>
              <a:t> </a:t>
            </a:r>
            <a:r>
              <a:rPr sz="1300" spc="-60" dirty="0">
                <a:latin typeface="Lucida Sans Unicode"/>
                <a:cs typeface="Lucida Sans Unicode"/>
              </a:rPr>
              <a:t>получили</a:t>
            </a:r>
            <a:r>
              <a:rPr sz="1300" spc="-80" dirty="0">
                <a:latin typeface="Lucida Sans Unicode"/>
                <a:cs typeface="Lucida Sans Unicode"/>
              </a:rPr>
              <a:t> </a:t>
            </a:r>
            <a:r>
              <a:rPr sz="1300" spc="-55" dirty="0">
                <a:latin typeface="Lucida Sans Unicode"/>
                <a:cs typeface="Lucida Sans Unicode"/>
              </a:rPr>
              <a:t>основные</a:t>
            </a:r>
            <a:r>
              <a:rPr sz="1300" spc="-25" dirty="0">
                <a:latin typeface="Lucida Sans Unicode"/>
                <a:cs typeface="Lucida Sans Unicode"/>
              </a:rPr>
              <a:t> </a:t>
            </a:r>
            <a:r>
              <a:rPr sz="1300" spc="-65" dirty="0">
                <a:latin typeface="Lucida Sans Unicode"/>
                <a:cs typeface="Lucida Sans Unicode"/>
              </a:rPr>
              <a:t>операторы</a:t>
            </a:r>
            <a:r>
              <a:rPr sz="1300" spc="-15" dirty="0">
                <a:latin typeface="Lucida Sans Unicode"/>
                <a:cs typeface="Lucida Sans Unicode"/>
              </a:rPr>
              <a:t> </a:t>
            </a:r>
            <a:r>
              <a:rPr sz="1300" spc="-65" dirty="0">
                <a:latin typeface="Lucida Sans Unicode"/>
                <a:cs typeface="Lucida Sans Unicode"/>
              </a:rPr>
              <a:t>мобильной</a:t>
            </a:r>
            <a:r>
              <a:rPr sz="1300" spc="-30" dirty="0">
                <a:latin typeface="Lucida Sans Unicode"/>
                <a:cs typeface="Lucida Sans Unicode"/>
              </a:rPr>
              <a:t> </a:t>
            </a:r>
            <a:r>
              <a:rPr sz="1300" spc="-25" dirty="0">
                <a:latin typeface="Lucida Sans Unicode"/>
                <a:cs typeface="Lucida Sans Unicode"/>
              </a:rPr>
              <a:t>связи</a:t>
            </a:r>
            <a:r>
              <a:rPr sz="1300" spc="-40" dirty="0">
                <a:latin typeface="Lucida Sans Unicode"/>
                <a:cs typeface="Lucida Sans Unicode"/>
              </a:rPr>
              <a:t> </a:t>
            </a:r>
            <a:r>
              <a:rPr sz="1300" spc="-20" dirty="0">
                <a:latin typeface="Lucida Sans Unicode"/>
                <a:cs typeface="Lucida Sans Unicode"/>
              </a:rPr>
              <a:t>«Билайн»,</a:t>
            </a:r>
            <a:r>
              <a:rPr sz="1300" spc="-45" dirty="0">
                <a:latin typeface="Lucida Sans Unicode"/>
                <a:cs typeface="Lucida Sans Unicode"/>
              </a:rPr>
              <a:t> </a:t>
            </a:r>
            <a:r>
              <a:rPr sz="1300" spc="-10" dirty="0">
                <a:latin typeface="Lucida Sans Unicode"/>
                <a:cs typeface="Lucida Sans Unicode"/>
              </a:rPr>
              <a:t>«МТС»,</a:t>
            </a:r>
            <a:endParaRPr sz="1300" dirty="0">
              <a:latin typeface="Lucida Sans Unicode"/>
              <a:cs typeface="Lucida Sans Unicode"/>
            </a:endParaRPr>
          </a:p>
          <a:p>
            <a:pPr marL="279400">
              <a:lnSpc>
                <a:spcPct val="100000"/>
              </a:lnSpc>
            </a:pPr>
            <a:r>
              <a:rPr sz="1300" spc="-40" dirty="0">
                <a:latin typeface="Lucida Sans Unicode"/>
                <a:cs typeface="Lucida Sans Unicode"/>
              </a:rPr>
              <a:t>«Мегафон».</a:t>
            </a:r>
            <a:endParaRPr sz="1300" dirty="0">
              <a:latin typeface="Lucida Sans Unicode"/>
              <a:cs typeface="Lucida Sans Unicode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6660260" y="908685"/>
            <a:ext cx="2339975" cy="5346065"/>
            <a:chOff x="6660260" y="908685"/>
            <a:chExt cx="2339975" cy="5346065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660260" y="908685"/>
              <a:ext cx="2268347" cy="151180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660260" y="2855086"/>
              <a:ext cx="2255139" cy="141808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660260" y="4726952"/>
              <a:ext cx="2339721" cy="1527175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8689975" y="6456375"/>
            <a:ext cx="2057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FFFFFF"/>
                </a:solidFill>
                <a:latin typeface="Trebuchet MS"/>
                <a:cs typeface="Trebuchet MS"/>
              </a:rPr>
              <a:t>17</a:t>
            </a:r>
            <a:endParaRPr sz="1200">
              <a:latin typeface="Trebuchet MS"/>
              <a:cs typeface="Trebuchet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6200" y="-35169"/>
            <a:ext cx="8596105" cy="121920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066800"/>
            <a:ext cx="8782756" cy="12192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68780" y="1045409"/>
            <a:ext cx="634039" cy="126198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09600" y="2589772"/>
            <a:ext cx="1133954" cy="4191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02819" y="2700113"/>
            <a:ext cx="75438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данной программы в 2024 году реализовано 12 проектов:</a:t>
            </a:r>
          </a:p>
          <a:p>
            <a:pPr indent="540385" algn="just">
              <a:spcAft>
                <a:spcPts val="0"/>
              </a:spcAft>
              <a:tabLst>
                <a:tab pos="540385" algn="l"/>
              </a:tabLst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г. Камень-на-Оби, проведено обустройство спортивной площадки по адресу ул. Мамонтова, д. 20;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  <a:tabLst>
                <a:tab pos="540385" algn="l"/>
              </a:tabLs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станции Плотинная обустроена зона отдыха;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  <a:tabLst>
                <a:tab pos="540385" algn="l"/>
              </a:tabLs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п. Мыски, п. Октябрьский, п. Филипповский, п. Раздольный – ремонт дорог;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  <a:tabLst>
                <a:tab pos="540385" algn="l"/>
              </a:tabLs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с. Луговое проведен монтаж уличного освещения;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  <a:tabLst>
                <a:tab pos="540385" algn="l"/>
              </a:tabLs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п. Толстовский выполнен ремонт скважины;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  <a:tabLst>
                <a:tab pos="540385" algn="l"/>
              </a:tabLs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п. Тамбовский произведена замена водонапорной башни;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  <a:tabLst>
                <a:tab pos="540385" algn="l"/>
              </a:tabLs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п. Зеленая Дубрава выполнено благоустройство кладбища;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  <a:tabLst>
                <a:tab pos="540385" algn="l"/>
              </a:tabLs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с.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Ветренно-Телеутское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осуществлен ремонт мемориального комплекса воинам, погибшим в годы ВОВ(1941-1945);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  <a:tabLst>
                <a:tab pos="540385" algn="l"/>
              </a:tabLs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с. Ново-Ярки – благоустройство парка отдыха.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04296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433711" y="-22890"/>
            <a:ext cx="6675120" cy="6867525"/>
            <a:chOff x="2474214" y="0"/>
            <a:chExt cx="6675120" cy="6867525"/>
          </a:xfrm>
        </p:grpSpPr>
        <p:sp>
          <p:nvSpPr>
            <p:cNvPr id="3" name="object 3"/>
            <p:cNvSpPr/>
            <p:nvPr/>
          </p:nvSpPr>
          <p:spPr>
            <a:xfrm>
              <a:off x="2483739" y="2852927"/>
              <a:ext cx="3960495" cy="360045"/>
            </a:xfrm>
            <a:custGeom>
              <a:avLst/>
              <a:gdLst/>
              <a:ahLst/>
              <a:cxnLst/>
              <a:rect l="l" t="t" r="r" b="b"/>
              <a:pathLst>
                <a:path w="3960495" h="360044">
                  <a:moveTo>
                    <a:pt x="3900424" y="0"/>
                  </a:moveTo>
                  <a:lnTo>
                    <a:pt x="60071" y="0"/>
                  </a:lnTo>
                  <a:lnTo>
                    <a:pt x="36701" y="4724"/>
                  </a:lnTo>
                  <a:lnTo>
                    <a:pt x="17605" y="17605"/>
                  </a:lnTo>
                  <a:lnTo>
                    <a:pt x="4724" y="36701"/>
                  </a:lnTo>
                  <a:lnTo>
                    <a:pt x="0" y="60071"/>
                  </a:lnTo>
                  <a:lnTo>
                    <a:pt x="0" y="300100"/>
                  </a:lnTo>
                  <a:lnTo>
                    <a:pt x="4724" y="323397"/>
                  </a:lnTo>
                  <a:lnTo>
                    <a:pt x="17605" y="342455"/>
                  </a:lnTo>
                  <a:lnTo>
                    <a:pt x="36701" y="355322"/>
                  </a:lnTo>
                  <a:lnTo>
                    <a:pt x="60071" y="360045"/>
                  </a:lnTo>
                  <a:lnTo>
                    <a:pt x="3900424" y="360045"/>
                  </a:lnTo>
                  <a:lnTo>
                    <a:pt x="3923793" y="355322"/>
                  </a:lnTo>
                  <a:lnTo>
                    <a:pt x="3942889" y="342455"/>
                  </a:lnTo>
                  <a:lnTo>
                    <a:pt x="3955770" y="323397"/>
                  </a:lnTo>
                  <a:lnTo>
                    <a:pt x="3960495" y="300100"/>
                  </a:lnTo>
                  <a:lnTo>
                    <a:pt x="3960495" y="60071"/>
                  </a:lnTo>
                  <a:lnTo>
                    <a:pt x="3955770" y="36701"/>
                  </a:lnTo>
                  <a:lnTo>
                    <a:pt x="3942889" y="17605"/>
                  </a:lnTo>
                  <a:lnTo>
                    <a:pt x="3923793" y="4724"/>
                  </a:lnTo>
                  <a:lnTo>
                    <a:pt x="3900424" y="0"/>
                  </a:lnTo>
                  <a:close/>
                </a:path>
              </a:pathLst>
            </a:custGeom>
            <a:solidFill>
              <a:schemeClr val="accent1"/>
            </a:solidFill>
            <a:ln>
              <a:solidFill>
                <a:schemeClr val="accent2">
                  <a:lumMod val="20000"/>
                  <a:lumOff val="80000"/>
                </a:schemeClr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2483739" y="2852927"/>
              <a:ext cx="3960495" cy="360045"/>
            </a:xfrm>
            <a:custGeom>
              <a:avLst/>
              <a:gdLst/>
              <a:ahLst/>
              <a:cxnLst/>
              <a:rect l="l" t="t" r="r" b="b"/>
              <a:pathLst>
                <a:path w="3960495" h="360044">
                  <a:moveTo>
                    <a:pt x="0" y="60071"/>
                  </a:moveTo>
                  <a:lnTo>
                    <a:pt x="4724" y="36701"/>
                  </a:lnTo>
                  <a:lnTo>
                    <a:pt x="17605" y="17605"/>
                  </a:lnTo>
                  <a:lnTo>
                    <a:pt x="36701" y="4724"/>
                  </a:lnTo>
                  <a:lnTo>
                    <a:pt x="60071" y="0"/>
                  </a:lnTo>
                  <a:lnTo>
                    <a:pt x="3900424" y="0"/>
                  </a:lnTo>
                  <a:lnTo>
                    <a:pt x="3923793" y="4724"/>
                  </a:lnTo>
                  <a:lnTo>
                    <a:pt x="3942889" y="17605"/>
                  </a:lnTo>
                  <a:lnTo>
                    <a:pt x="3955770" y="36701"/>
                  </a:lnTo>
                  <a:lnTo>
                    <a:pt x="3960495" y="60071"/>
                  </a:lnTo>
                  <a:lnTo>
                    <a:pt x="3960495" y="300100"/>
                  </a:lnTo>
                  <a:lnTo>
                    <a:pt x="3955770" y="323397"/>
                  </a:lnTo>
                  <a:lnTo>
                    <a:pt x="3942889" y="342455"/>
                  </a:lnTo>
                  <a:lnTo>
                    <a:pt x="3923793" y="355322"/>
                  </a:lnTo>
                  <a:lnTo>
                    <a:pt x="3900424" y="360045"/>
                  </a:lnTo>
                  <a:lnTo>
                    <a:pt x="60071" y="360045"/>
                  </a:lnTo>
                  <a:lnTo>
                    <a:pt x="36701" y="355322"/>
                  </a:lnTo>
                  <a:lnTo>
                    <a:pt x="17605" y="342455"/>
                  </a:lnTo>
                  <a:lnTo>
                    <a:pt x="4724" y="323397"/>
                  </a:lnTo>
                  <a:lnTo>
                    <a:pt x="0" y="300100"/>
                  </a:lnTo>
                  <a:lnTo>
                    <a:pt x="0" y="60071"/>
                  </a:lnTo>
                  <a:close/>
                </a:path>
              </a:pathLst>
            </a:custGeom>
            <a:ln w="19050">
              <a:solidFill>
                <a:srgbClr val="BA60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449098" y="2860199"/>
            <a:ext cx="3924300" cy="29972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vert="horz" wrap="square" lIns="0" tIns="12700" rIns="0" bIns="0" rtlCol="0">
            <a:spAutoFit/>
          </a:bodyPr>
          <a:lstStyle/>
          <a:p>
            <a:pPr marL="27051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000000"/>
                </a:solidFill>
              </a:rPr>
              <a:t>Прием</a:t>
            </a:r>
            <a:r>
              <a:rPr sz="1800" spc="-35" dirty="0">
                <a:solidFill>
                  <a:srgbClr val="000000"/>
                </a:solidFill>
              </a:rPr>
              <a:t> </a:t>
            </a:r>
            <a:r>
              <a:rPr sz="1800" spc="-5" dirty="0">
                <a:solidFill>
                  <a:srgbClr val="000000"/>
                </a:solidFill>
              </a:rPr>
              <a:t>обращений</a:t>
            </a:r>
            <a:r>
              <a:rPr sz="1800" spc="-25" dirty="0">
                <a:solidFill>
                  <a:srgbClr val="000000"/>
                </a:solidFill>
              </a:rPr>
              <a:t> </a:t>
            </a:r>
            <a:r>
              <a:rPr sz="1800" spc="-5" dirty="0">
                <a:solidFill>
                  <a:srgbClr val="000000"/>
                </a:solidFill>
              </a:rPr>
              <a:t>инвесторов</a:t>
            </a:r>
          </a:p>
        </p:txBody>
      </p:sp>
      <p:pic>
        <p:nvPicPr>
          <p:cNvPr id="6" name="object 6"/>
          <p:cNvPicPr/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35494" y="251840"/>
            <a:ext cx="7295045" cy="464946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8689975" y="6379261"/>
            <a:ext cx="2057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FFFFFF"/>
                </a:solidFill>
                <a:latin typeface="Trebuchet MS"/>
                <a:cs typeface="Trebuchet MS"/>
              </a:rPr>
              <a:t>19</a:t>
            </a:r>
            <a:endParaRPr sz="1200">
              <a:latin typeface="Trebuchet MS"/>
              <a:cs typeface="Trebuchet MS"/>
            </a:endParaRPr>
          </a:p>
        </p:txBody>
      </p:sp>
      <p:graphicFrame>
        <p:nvGraphicFramePr>
          <p:cNvPr id="8" name="object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1432329"/>
              </p:ext>
            </p:extLst>
          </p:nvPr>
        </p:nvGraphicFramePr>
        <p:xfrm>
          <a:off x="702664" y="902335"/>
          <a:ext cx="7679335" cy="1586102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5165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95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918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7533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04063">
                <a:tc>
                  <a:txBody>
                    <a:bodyPr/>
                    <a:lstStyle/>
                    <a:p>
                      <a:pPr marL="91440" marR="148590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300" spc="-5" dirty="0"/>
                        <a:t>№ </a:t>
                      </a:r>
                      <a:r>
                        <a:rPr sz="1300" dirty="0"/>
                        <a:t> </a:t>
                      </a:r>
                      <a:r>
                        <a:rPr sz="1300" spc="-5" dirty="0"/>
                        <a:t>п/</a:t>
                      </a:r>
                      <a:r>
                        <a:rPr sz="1300" dirty="0"/>
                        <a:t>п</a:t>
                      </a:r>
                      <a:endParaRPr sz="1300">
                        <a:latin typeface="Trebuchet MS"/>
                        <a:cs typeface="Trebuchet MS"/>
                      </a:endParaRPr>
                    </a:p>
                  </a:txBody>
                  <a:tcPr marL="0" marR="0" marT="40640" marB="0"/>
                </a:tc>
                <a:tc>
                  <a:txBody>
                    <a:bodyPr/>
                    <a:lstStyle/>
                    <a:p>
                      <a:pPr marL="745490" marR="739775" indent="7620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300" spc="-5" dirty="0"/>
                        <a:t>Инвес</a:t>
                      </a:r>
                      <a:r>
                        <a:rPr sz="1300" spc="5" dirty="0"/>
                        <a:t>т</a:t>
                      </a:r>
                      <a:r>
                        <a:rPr sz="1300" spc="-5" dirty="0"/>
                        <a:t>ици</a:t>
                      </a:r>
                      <a:r>
                        <a:rPr sz="1300" spc="5" dirty="0"/>
                        <a:t>о</a:t>
                      </a:r>
                      <a:r>
                        <a:rPr sz="1300" dirty="0"/>
                        <a:t>нный  </a:t>
                      </a:r>
                      <a:r>
                        <a:rPr sz="1300" spc="-10" dirty="0"/>
                        <a:t>у</a:t>
                      </a:r>
                      <a:r>
                        <a:rPr sz="1300" dirty="0"/>
                        <a:t>по</a:t>
                      </a:r>
                      <a:r>
                        <a:rPr sz="1300" spc="-5" dirty="0"/>
                        <a:t>лн</a:t>
                      </a:r>
                      <a:r>
                        <a:rPr sz="1300" spc="5" dirty="0"/>
                        <a:t>о</a:t>
                      </a:r>
                      <a:r>
                        <a:rPr sz="1300" spc="-5" dirty="0"/>
                        <a:t>м</a:t>
                      </a:r>
                      <a:r>
                        <a:rPr sz="1300" spc="5" dirty="0"/>
                        <a:t>о</a:t>
                      </a:r>
                      <a:r>
                        <a:rPr sz="1300" dirty="0"/>
                        <a:t>ч</a:t>
                      </a:r>
                      <a:r>
                        <a:rPr sz="1300" spc="-10" dirty="0"/>
                        <a:t>е</a:t>
                      </a:r>
                      <a:r>
                        <a:rPr sz="1300" dirty="0"/>
                        <a:t>нный</a:t>
                      </a:r>
                      <a:endParaRPr sz="1300" dirty="0">
                        <a:latin typeface="Trebuchet MS"/>
                        <a:cs typeface="Trebuchet MS"/>
                      </a:endParaRPr>
                    </a:p>
                  </a:txBody>
                  <a:tcPr marL="0" marR="0" marT="4064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300" spc="-5" dirty="0"/>
                        <a:t>Ф.И.О</a:t>
                      </a:r>
                      <a:endParaRPr sz="1300" dirty="0">
                        <a:latin typeface="Trebuchet MS"/>
                        <a:cs typeface="Trebuchet MS"/>
                      </a:endParaRPr>
                    </a:p>
                  </a:txBody>
                  <a:tcPr marL="0" marR="0" marT="40640" marB="0"/>
                </a:tc>
                <a:tc>
                  <a:txBody>
                    <a:bodyPr/>
                    <a:lstStyle/>
                    <a:p>
                      <a:pPr marL="95885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300" spc="-5" dirty="0"/>
                        <a:t>Контактные</a:t>
                      </a:r>
                      <a:r>
                        <a:rPr sz="1300" spc="-20" dirty="0"/>
                        <a:t> </a:t>
                      </a:r>
                      <a:r>
                        <a:rPr sz="1300" spc="-5" dirty="0"/>
                        <a:t>данные</a:t>
                      </a:r>
                      <a:endParaRPr sz="1300" dirty="0">
                        <a:latin typeface="Trebuchet MS"/>
                        <a:cs typeface="Trebuchet MS"/>
                      </a:endParaRPr>
                    </a:p>
                  </a:txBody>
                  <a:tcPr marL="0" marR="0" marT="4064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82039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300" spc="-5" dirty="0"/>
                        <a:t>1.</a:t>
                      </a:r>
                      <a:endParaRPr sz="1300">
                        <a:latin typeface="Trebuchet MS"/>
                        <a:cs typeface="Trebuchet MS"/>
                      </a:endParaRPr>
                    </a:p>
                  </a:txBody>
                  <a:tcPr marL="0" marR="0" marT="40640" marB="0"/>
                </a:tc>
                <a:tc>
                  <a:txBody>
                    <a:bodyPr/>
                    <a:lstStyle/>
                    <a:p>
                      <a:pPr marL="91440" marR="139065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300" spc="-10" dirty="0"/>
                        <a:t>Инвестиционный уполномоченный </a:t>
                      </a:r>
                      <a:r>
                        <a:rPr sz="1300" spc="-380" dirty="0"/>
                        <a:t> </a:t>
                      </a:r>
                      <a:r>
                        <a:rPr sz="1300" spc="-5" dirty="0"/>
                        <a:t>в</a:t>
                      </a:r>
                      <a:r>
                        <a:rPr sz="1300" spc="-15" dirty="0"/>
                        <a:t> </a:t>
                      </a:r>
                      <a:r>
                        <a:rPr sz="1300" spc="-5" dirty="0"/>
                        <a:t>муниципальном</a:t>
                      </a:r>
                      <a:r>
                        <a:rPr sz="1300" spc="10" dirty="0"/>
                        <a:t> </a:t>
                      </a:r>
                      <a:r>
                        <a:rPr sz="1300" spc="-10" dirty="0"/>
                        <a:t>образовании</a:t>
                      </a:r>
                      <a:endParaRPr sz="1300" dirty="0"/>
                    </a:p>
                    <a:p>
                      <a:pPr marL="91440">
                        <a:lnSpc>
                          <a:spcPct val="100000"/>
                        </a:lnSpc>
                      </a:pPr>
                      <a:r>
                        <a:rPr sz="1300" spc="-5" dirty="0"/>
                        <a:t>Каменский</a:t>
                      </a:r>
                      <a:r>
                        <a:rPr sz="1300" spc="-10" dirty="0"/>
                        <a:t> район</a:t>
                      </a:r>
                      <a:r>
                        <a:rPr sz="1300" spc="-5" dirty="0"/>
                        <a:t> </a:t>
                      </a:r>
                      <a:r>
                        <a:rPr sz="1300" spc="-10" dirty="0"/>
                        <a:t>Алтайского</a:t>
                      </a:r>
                      <a:r>
                        <a:rPr sz="1300" spc="10" dirty="0"/>
                        <a:t> </a:t>
                      </a:r>
                      <a:r>
                        <a:rPr sz="1300" spc="-10" dirty="0"/>
                        <a:t>края</a:t>
                      </a:r>
                      <a:endParaRPr sz="1300" dirty="0">
                        <a:latin typeface="Trebuchet MS"/>
                        <a:cs typeface="Trebuchet MS"/>
                      </a:endParaRPr>
                    </a:p>
                  </a:txBody>
                  <a:tcPr marL="0" marR="0" marT="40640" marB="0"/>
                </a:tc>
                <a:tc>
                  <a:txBody>
                    <a:bodyPr/>
                    <a:lstStyle/>
                    <a:p>
                      <a:pPr marL="92075" marR="671195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lang="ru-RU" sz="1300" spc="-5" dirty="0" smtClean="0"/>
                        <a:t>Панченко Иван</a:t>
                      </a:r>
                      <a:r>
                        <a:rPr lang="ru-RU" sz="1300" spc="-5" baseline="0" dirty="0" smtClean="0"/>
                        <a:t> Владимирович</a:t>
                      </a:r>
                      <a:r>
                        <a:rPr sz="1300" dirty="0" smtClean="0"/>
                        <a:t>,</a:t>
                      </a:r>
                      <a:endParaRPr sz="1300" dirty="0"/>
                    </a:p>
                    <a:p>
                      <a:pPr marL="92075" marR="396240">
                        <a:lnSpc>
                          <a:spcPct val="100000"/>
                        </a:lnSpc>
                      </a:pPr>
                      <a:r>
                        <a:rPr lang="ru-RU" sz="1300" spc="-5" dirty="0" smtClean="0"/>
                        <a:t>Глава </a:t>
                      </a:r>
                      <a:r>
                        <a:rPr sz="1300" spc="-10" dirty="0" err="1" smtClean="0"/>
                        <a:t>Администрации</a:t>
                      </a:r>
                      <a:r>
                        <a:rPr sz="1300" spc="-10" dirty="0" smtClean="0"/>
                        <a:t> </a:t>
                      </a:r>
                      <a:r>
                        <a:rPr sz="1300" spc="-5" dirty="0" smtClean="0"/>
                        <a:t> </a:t>
                      </a:r>
                      <a:r>
                        <a:rPr sz="1300" spc="-5" dirty="0"/>
                        <a:t>района</a:t>
                      </a:r>
                      <a:endParaRPr sz="1300" dirty="0">
                        <a:latin typeface="Trebuchet MS"/>
                        <a:cs typeface="Trebuchet MS"/>
                      </a:endParaRPr>
                    </a:p>
                  </a:txBody>
                  <a:tcPr marL="0" marR="0" marT="40640" marB="0"/>
                </a:tc>
                <a:tc>
                  <a:txBody>
                    <a:bodyPr/>
                    <a:lstStyle/>
                    <a:p>
                      <a:pPr marL="92075" marR="500380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300" spc="-10" dirty="0"/>
                        <a:t>Телефон: </a:t>
                      </a:r>
                      <a:r>
                        <a:rPr sz="1300" spc="-5" dirty="0"/>
                        <a:t> </a:t>
                      </a:r>
                      <a:r>
                        <a:rPr sz="1300" dirty="0"/>
                        <a:t>8(38584)2-10-85</a:t>
                      </a:r>
                    </a:p>
                    <a:p>
                      <a:pPr marL="92075">
                        <a:lnSpc>
                          <a:spcPct val="100000"/>
                        </a:lnSpc>
                      </a:pPr>
                      <a:r>
                        <a:rPr sz="1300" spc="-5" dirty="0"/>
                        <a:t>e-mail:</a:t>
                      </a:r>
                      <a:endParaRPr sz="1300" dirty="0"/>
                    </a:p>
                    <a:p>
                      <a:pPr marL="9207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300" spc="-5" dirty="0">
                          <a:hlinkClick r:id="rId3"/>
                        </a:rPr>
                        <a:t>kamenrai@mail.ru</a:t>
                      </a:r>
                      <a:endParaRPr sz="1300" dirty="0">
                        <a:latin typeface="Trebuchet MS"/>
                        <a:cs typeface="Trebuchet MS"/>
                      </a:endParaRPr>
                    </a:p>
                  </a:txBody>
                  <a:tcPr marL="0" marR="0" marT="4064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object 9"/>
          <p:cNvSpPr txBox="1"/>
          <p:nvPr/>
        </p:nvSpPr>
        <p:spPr>
          <a:xfrm>
            <a:off x="702665" y="3349498"/>
            <a:ext cx="7378700" cy="275395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020444" marR="963930" indent="-12700">
              <a:lnSpc>
                <a:spcPct val="100000"/>
              </a:lnSpc>
              <a:spcBef>
                <a:spcPts val="95"/>
              </a:spcBef>
              <a:buAutoNum type="arabicPeriod"/>
              <a:tabLst>
                <a:tab pos="1351280" algn="l"/>
                <a:tab pos="1351915" algn="l"/>
              </a:tabLst>
            </a:pPr>
            <a:r>
              <a:rPr sz="1300" b="1" spc="-10" dirty="0">
                <a:latin typeface="Trebuchet MS"/>
                <a:cs typeface="Trebuchet MS"/>
              </a:rPr>
              <a:t>При </a:t>
            </a:r>
            <a:r>
              <a:rPr sz="1300" b="1" spc="-5" dirty="0">
                <a:latin typeface="Trebuchet MS"/>
                <a:cs typeface="Trebuchet MS"/>
              </a:rPr>
              <a:t>личном</a:t>
            </a:r>
            <a:r>
              <a:rPr sz="1300" b="1" spc="10" dirty="0">
                <a:latin typeface="Trebuchet MS"/>
                <a:cs typeface="Trebuchet MS"/>
              </a:rPr>
              <a:t> </a:t>
            </a:r>
            <a:r>
              <a:rPr sz="1300" b="1" spc="-5" dirty="0">
                <a:latin typeface="Trebuchet MS"/>
                <a:cs typeface="Trebuchet MS"/>
              </a:rPr>
              <a:t>обращении</a:t>
            </a:r>
            <a:r>
              <a:rPr sz="1300" b="1" spc="40" dirty="0">
                <a:latin typeface="Trebuchet MS"/>
                <a:cs typeface="Trebuchet MS"/>
              </a:rPr>
              <a:t> </a:t>
            </a:r>
            <a:r>
              <a:rPr sz="1300" b="1" spc="-5" dirty="0">
                <a:latin typeface="Trebuchet MS"/>
                <a:cs typeface="Trebuchet MS"/>
              </a:rPr>
              <a:t>в администрацию</a:t>
            </a:r>
            <a:r>
              <a:rPr sz="1300" b="1" spc="35" dirty="0">
                <a:latin typeface="Trebuchet MS"/>
                <a:cs typeface="Trebuchet MS"/>
              </a:rPr>
              <a:t> </a:t>
            </a:r>
            <a:r>
              <a:rPr sz="1300" b="1" spc="-5" dirty="0">
                <a:latin typeface="Trebuchet MS"/>
                <a:cs typeface="Trebuchet MS"/>
              </a:rPr>
              <a:t>Каменского</a:t>
            </a:r>
            <a:r>
              <a:rPr sz="1300" b="1" spc="20" dirty="0">
                <a:latin typeface="Trebuchet MS"/>
                <a:cs typeface="Trebuchet MS"/>
              </a:rPr>
              <a:t> </a:t>
            </a:r>
            <a:r>
              <a:rPr sz="1300" b="1" spc="-5" dirty="0">
                <a:latin typeface="Trebuchet MS"/>
                <a:cs typeface="Trebuchet MS"/>
              </a:rPr>
              <a:t>района, </a:t>
            </a:r>
            <a:r>
              <a:rPr sz="1300" b="1" spc="-375" dirty="0">
                <a:latin typeface="Trebuchet MS"/>
                <a:cs typeface="Trebuchet MS"/>
              </a:rPr>
              <a:t> </a:t>
            </a:r>
            <a:r>
              <a:rPr sz="1300" b="1" spc="-5" dirty="0">
                <a:latin typeface="Trebuchet MS"/>
                <a:cs typeface="Trebuchet MS"/>
              </a:rPr>
              <a:t>расположенную</a:t>
            </a:r>
            <a:r>
              <a:rPr sz="1300" b="1" dirty="0">
                <a:latin typeface="Trebuchet MS"/>
                <a:cs typeface="Trebuchet MS"/>
              </a:rPr>
              <a:t> </a:t>
            </a:r>
            <a:r>
              <a:rPr sz="1300" b="1" spc="-5" dirty="0">
                <a:latin typeface="Trebuchet MS"/>
                <a:cs typeface="Trebuchet MS"/>
              </a:rPr>
              <a:t>по</a:t>
            </a:r>
            <a:r>
              <a:rPr sz="1300" b="1" spc="-10" dirty="0">
                <a:latin typeface="Trebuchet MS"/>
                <a:cs typeface="Trebuchet MS"/>
              </a:rPr>
              <a:t> </a:t>
            </a:r>
            <a:r>
              <a:rPr sz="1300" b="1" spc="-5" dirty="0">
                <a:latin typeface="Trebuchet MS"/>
                <a:cs typeface="Trebuchet MS"/>
              </a:rPr>
              <a:t>адресу:</a:t>
            </a:r>
            <a:r>
              <a:rPr sz="1300" b="1" spc="15" dirty="0">
                <a:latin typeface="Trebuchet MS"/>
                <a:cs typeface="Trebuchet MS"/>
              </a:rPr>
              <a:t> </a:t>
            </a:r>
            <a:r>
              <a:rPr sz="1300" b="1" spc="-5" dirty="0">
                <a:latin typeface="Trebuchet MS"/>
                <a:cs typeface="Trebuchet MS"/>
              </a:rPr>
              <a:t>Алтайский</a:t>
            </a:r>
            <a:r>
              <a:rPr sz="1300" b="1" spc="25" dirty="0">
                <a:latin typeface="Trebuchet MS"/>
                <a:cs typeface="Trebuchet MS"/>
              </a:rPr>
              <a:t> </a:t>
            </a:r>
            <a:r>
              <a:rPr sz="1300" b="1" spc="-5" dirty="0">
                <a:latin typeface="Trebuchet MS"/>
                <a:cs typeface="Trebuchet MS"/>
              </a:rPr>
              <a:t>край,</a:t>
            </a:r>
            <a:r>
              <a:rPr sz="1300" b="1" spc="10" dirty="0">
                <a:latin typeface="Trebuchet MS"/>
                <a:cs typeface="Trebuchet MS"/>
              </a:rPr>
              <a:t> </a:t>
            </a:r>
            <a:r>
              <a:rPr sz="1300" b="1" spc="-5" dirty="0">
                <a:latin typeface="Trebuchet MS"/>
                <a:cs typeface="Trebuchet MS"/>
              </a:rPr>
              <a:t>Каменский</a:t>
            </a:r>
            <a:r>
              <a:rPr sz="1300" b="1" spc="35" dirty="0">
                <a:latin typeface="Trebuchet MS"/>
                <a:cs typeface="Trebuchet MS"/>
              </a:rPr>
              <a:t> </a:t>
            </a:r>
            <a:r>
              <a:rPr sz="1300" b="1" spc="-5" dirty="0">
                <a:latin typeface="Trebuchet MS"/>
                <a:cs typeface="Trebuchet MS"/>
              </a:rPr>
              <a:t>район,</a:t>
            </a:r>
            <a:endParaRPr sz="1300" dirty="0">
              <a:latin typeface="Trebuchet MS"/>
              <a:cs typeface="Trebuchet MS"/>
            </a:endParaRPr>
          </a:p>
          <a:p>
            <a:pPr marL="1020444">
              <a:lnSpc>
                <a:spcPct val="100000"/>
              </a:lnSpc>
            </a:pPr>
            <a:r>
              <a:rPr sz="1300" b="1" spc="-5" dirty="0">
                <a:latin typeface="Trebuchet MS"/>
                <a:cs typeface="Trebuchet MS"/>
              </a:rPr>
              <a:t>г.</a:t>
            </a:r>
            <a:r>
              <a:rPr sz="1300" b="1" spc="-20" dirty="0">
                <a:latin typeface="Trebuchet MS"/>
                <a:cs typeface="Trebuchet MS"/>
              </a:rPr>
              <a:t> </a:t>
            </a:r>
            <a:r>
              <a:rPr sz="1300" b="1" spc="-10" dirty="0">
                <a:latin typeface="Trebuchet MS"/>
                <a:cs typeface="Trebuchet MS"/>
              </a:rPr>
              <a:t>Камень-на-Оби,</a:t>
            </a:r>
            <a:r>
              <a:rPr sz="1300" b="1" spc="45" dirty="0">
                <a:latin typeface="Trebuchet MS"/>
                <a:cs typeface="Trebuchet MS"/>
              </a:rPr>
              <a:t> </a:t>
            </a:r>
            <a:r>
              <a:rPr sz="1300" b="1" spc="-10" dirty="0">
                <a:latin typeface="Trebuchet MS"/>
                <a:cs typeface="Trebuchet MS"/>
              </a:rPr>
              <a:t>ул.</a:t>
            </a:r>
            <a:r>
              <a:rPr sz="1300" b="1" dirty="0">
                <a:latin typeface="Trebuchet MS"/>
                <a:cs typeface="Trebuchet MS"/>
              </a:rPr>
              <a:t> </a:t>
            </a:r>
            <a:r>
              <a:rPr sz="1300" b="1" spc="-10" dirty="0">
                <a:latin typeface="Trebuchet MS"/>
                <a:cs typeface="Trebuchet MS"/>
              </a:rPr>
              <a:t>Пушкина,5</a:t>
            </a:r>
            <a:endParaRPr sz="1300" dirty="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300" dirty="0">
              <a:latin typeface="Trebuchet MS"/>
              <a:cs typeface="Trebuchet MS"/>
            </a:endParaRPr>
          </a:p>
          <a:p>
            <a:pPr marL="1212850" indent="-205104">
              <a:lnSpc>
                <a:spcPct val="100000"/>
              </a:lnSpc>
              <a:buAutoNum type="arabicPeriod" startAt="2"/>
              <a:tabLst>
                <a:tab pos="1213485" algn="l"/>
              </a:tabLst>
            </a:pPr>
            <a:r>
              <a:rPr sz="1300" b="1" spc="-5" dirty="0">
                <a:latin typeface="Trebuchet MS"/>
                <a:cs typeface="Trebuchet MS"/>
              </a:rPr>
              <a:t>По адресу</a:t>
            </a:r>
            <a:r>
              <a:rPr sz="1300" b="1" spc="15" dirty="0">
                <a:latin typeface="Trebuchet MS"/>
                <a:cs typeface="Trebuchet MS"/>
              </a:rPr>
              <a:t> </a:t>
            </a:r>
            <a:r>
              <a:rPr sz="1300" b="1" spc="-5" dirty="0">
                <a:latin typeface="Trebuchet MS"/>
                <a:cs typeface="Trebuchet MS"/>
              </a:rPr>
              <a:t>электронной</a:t>
            </a:r>
            <a:r>
              <a:rPr sz="1300" b="1" dirty="0">
                <a:latin typeface="Trebuchet MS"/>
                <a:cs typeface="Trebuchet MS"/>
              </a:rPr>
              <a:t> </a:t>
            </a:r>
            <a:r>
              <a:rPr sz="1300" b="1" spc="-5" dirty="0">
                <a:latin typeface="Trebuchet MS"/>
                <a:cs typeface="Trebuchet MS"/>
              </a:rPr>
              <a:t>почты:</a:t>
            </a:r>
            <a:r>
              <a:rPr sz="1300" b="1" spc="30" dirty="0">
                <a:latin typeface="Trebuchet MS"/>
                <a:cs typeface="Trebuchet MS"/>
              </a:rPr>
              <a:t> </a:t>
            </a:r>
            <a:r>
              <a:rPr sz="1300" b="1" spc="-15" dirty="0">
                <a:latin typeface="Trebuchet MS"/>
                <a:cs typeface="Trebuchet MS"/>
                <a:hlinkClick r:id="rId3"/>
              </a:rPr>
              <a:t>kamenrai@mail.ru</a:t>
            </a:r>
            <a:endParaRPr sz="1300" dirty="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55"/>
              </a:spcBef>
              <a:buFont typeface="Trebuchet MS"/>
              <a:buAutoNum type="arabicPeriod" startAt="2"/>
            </a:pPr>
            <a:endParaRPr sz="1300" dirty="0">
              <a:latin typeface="Trebuchet MS"/>
              <a:cs typeface="Trebuchet MS"/>
            </a:endParaRPr>
          </a:p>
          <a:p>
            <a:pPr marL="1008380" marR="1298575">
              <a:lnSpc>
                <a:spcPct val="100000"/>
              </a:lnSpc>
              <a:buAutoNum type="arabicPeriod" startAt="2"/>
              <a:tabLst>
                <a:tab pos="1213485" algn="l"/>
              </a:tabLst>
            </a:pPr>
            <a:r>
              <a:rPr sz="1300" b="1" spc="-5" dirty="0">
                <a:latin typeface="Trebuchet MS"/>
                <a:cs typeface="Trebuchet MS"/>
              </a:rPr>
              <a:t>Вопросы</a:t>
            </a:r>
            <a:r>
              <a:rPr sz="1300" b="1" dirty="0">
                <a:latin typeface="Trebuchet MS"/>
                <a:cs typeface="Trebuchet MS"/>
              </a:rPr>
              <a:t> </a:t>
            </a:r>
            <a:r>
              <a:rPr sz="1300" b="1" spc="-5" dirty="0">
                <a:latin typeface="Trebuchet MS"/>
                <a:cs typeface="Trebuchet MS"/>
              </a:rPr>
              <a:t>инвестиционному</a:t>
            </a:r>
            <a:r>
              <a:rPr sz="1300" b="1" spc="25" dirty="0">
                <a:latin typeface="Trebuchet MS"/>
                <a:cs typeface="Trebuchet MS"/>
              </a:rPr>
              <a:t> </a:t>
            </a:r>
            <a:r>
              <a:rPr sz="1300" b="1" spc="-5" dirty="0">
                <a:latin typeface="Trebuchet MS"/>
                <a:cs typeface="Trebuchet MS"/>
              </a:rPr>
              <a:t>уполномоченному</a:t>
            </a:r>
            <a:r>
              <a:rPr sz="1300" b="1" dirty="0">
                <a:latin typeface="Trebuchet MS"/>
                <a:cs typeface="Trebuchet MS"/>
              </a:rPr>
              <a:t> </a:t>
            </a:r>
            <a:r>
              <a:rPr sz="1300" b="1" spc="-5" dirty="0">
                <a:latin typeface="Trebuchet MS"/>
                <a:cs typeface="Trebuchet MS"/>
              </a:rPr>
              <a:t>можно</a:t>
            </a:r>
            <a:r>
              <a:rPr sz="1300" b="1" spc="-15" dirty="0">
                <a:latin typeface="Trebuchet MS"/>
                <a:cs typeface="Trebuchet MS"/>
              </a:rPr>
              <a:t> </a:t>
            </a:r>
            <a:r>
              <a:rPr sz="1300" b="1" spc="-5" dirty="0">
                <a:latin typeface="Trebuchet MS"/>
                <a:cs typeface="Trebuchet MS"/>
              </a:rPr>
              <a:t>задать </a:t>
            </a:r>
            <a:r>
              <a:rPr sz="1300" b="1" spc="-380" dirty="0">
                <a:latin typeface="Trebuchet MS"/>
                <a:cs typeface="Trebuchet MS"/>
              </a:rPr>
              <a:t> </a:t>
            </a:r>
            <a:r>
              <a:rPr sz="1300" b="1" spc="-5" dirty="0">
                <a:latin typeface="Trebuchet MS"/>
                <a:cs typeface="Trebuchet MS"/>
              </a:rPr>
              <a:t>по</a:t>
            </a:r>
            <a:r>
              <a:rPr sz="1300" b="1" spc="-25" dirty="0">
                <a:latin typeface="Trebuchet MS"/>
                <a:cs typeface="Trebuchet MS"/>
              </a:rPr>
              <a:t> </a:t>
            </a:r>
            <a:r>
              <a:rPr sz="1300" b="1" spc="-10" dirty="0">
                <a:latin typeface="Trebuchet MS"/>
                <a:cs typeface="Trebuchet MS"/>
              </a:rPr>
              <a:t>телефону</a:t>
            </a:r>
            <a:r>
              <a:rPr sz="1300" b="1" spc="10" dirty="0">
                <a:latin typeface="Trebuchet MS"/>
                <a:cs typeface="Trebuchet MS"/>
              </a:rPr>
              <a:t> </a:t>
            </a:r>
            <a:r>
              <a:rPr sz="1300" b="1" spc="-5" dirty="0">
                <a:latin typeface="Trebuchet MS"/>
                <a:cs typeface="Trebuchet MS"/>
              </a:rPr>
              <a:t>8(38584)21401</a:t>
            </a:r>
            <a:endParaRPr sz="1300" dirty="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650" dirty="0">
              <a:latin typeface="Trebuchet MS"/>
              <a:cs typeface="Trebuchet MS"/>
            </a:endParaRPr>
          </a:p>
          <a:p>
            <a:pPr marL="12065" marR="5080" indent="106045">
              <a:lnSpc>
                <a:spcPct val="100000"/>
              </a:lnSpc>
            </a:pPr>
            <a:r>
              <a:rPr sz="1400" b="1" dirty="0">
                <a:latin typeface="Trebuchet MS"/>
                <a:cs typeface="Trebuchet MS"/>
              </a:rPr>
              <a:t>Для</a:t>
            </a:r>
            <a:r>
              <a:rPr sz="1400" b="1" spc="10" dirty="0">
                <a:latin typeface="Trebuchet MS"/>
                <a:cs typeface="Trebuchet MS"/>
              </a:rPr>
              <a:t> </a:t>
            </a:r>
            <a:r>
              <a:rPr sz="1400" b="1" spc="-5" dirty="0">
                <a:latin typeface="Trebuchet MS"/>
                <a:cs typeface="Trebuchet MS"/>
              </a:rPr>
              <a:t>повышения</a:t>
            </a:r>
            <a:r>
              <a:rPr sz="1400" b="1" spc="-20" dirty="0">
                <a:latin typeface="Trebuchet MS"/>
                <a:cs typeface="Trebuchet MS"/>
              </a:rPr>
              <a:t> </a:t>
            </a:r>
            <a:r>
              <a:rPr sz="1400" b="1" spc="-5" dirty="0">
                <a:latin typeface="Trebuchet MS"/>
                <a:cs typeface="Trebuchet MS"/>
              </a:rPr>
              <a:t>инвестиционной</a:t>
            </a:r>
            <a:r>
              <a:rPr sz="1400" b="1" spc="-20" dirty="0">
                <a:latin typeface="Trebuchet MS"/>
                <a:cs typeface="Trebuchet MS"/>
              </a:rPr>
              <a:t> </a:t>
            </a:r>
            <a:r>
              <a:rPr sz="1400" b="1" spc="-5" dirty="0">
                <a:latin typeface="Trebuchet MS"/>
                <a:cs typeface="Trebuchet MS"/>
              </a:rPr>
              <a:t>привлекательности</a:t>
            </a:r>
            <a:r>
              <a:rPr sz="1400" b="1" spc="-15" dirty="0">
                <a:latin typeface="Trebuchet MS"/>
                <a:cs typeface="Trebuchet MS"/>
              </a:rPr>
              <a:t> </a:t>
            </a:r>
            <a:r>
              <a:rPr sz="1400" b="1" spc="-5" dirty="0">
                <a:latin typeface="Trebuchet MS"/>
                <a:cs typeface="Trebuchet MS"/>
              </a:rPr>
              <a:t>территории</a:t>
            </a:r>
            <a:r>
              <a:rPr sz="1400" b="1" spc="20" dirty="0">
                <a:latin typeface="Trebuchet MS"/>
                <a:cs typeface="Trebuchet MS"/>
              </a:rPr>
              <a:t> </a:t>
            </a:r>
            <a:r>
              <a:rPr sz="1400" b="1" spc="-5" dirty="0">
                <a:latin typeface="Trebuchet MS"/>
                <a:cs typeface="Trebuchet MS"/>
              </a:rPr>
              <a:t>был</a:t>
            </a:r>
            <a:r>
              <a:rPr sz="1400" b="1" spc="10" dirty="0">
                <a:latin typeface="Trebuchet MS"/>
                <a:cs typeface="Trebuchet MS"/>
              </a:rPr>
              <a:t> </a:t>
            </a:r>
            <a:r>
              <a:rPr sz="1400" b="1" dirty="0">
                <a:latin typeface="Trebuchet MS"/>
                <a:cs typeface="Trebuchet MS"/>
              </a:rPr>
              <a:t>внедрен </a:t>
            </a:r>
            <a:r>
              <a:rPr sz="1400" b="1" spc="5" dirty="0">
                <a:latin typeface="Trebuchet MS"/>
                <a:cs typeface="Trebuchet MS"/>
              </a:rPr>
              <a:t> </a:t>
            </a:r>
            <a:r>
              <a:rPr sz="1400" b="1" spc="-5" dirty="0">
                <a:latin typeface="Trebuchet MS"/>
                <a:cs typeface="Trebuchet MS"/>
              </a:rPr>
              <a:t>муниципальный</a:t>
            </a:r>
            <a:r>
              <a:rPr sz="1400" b="1" spc="-15" dirty="0">
                <a:latin typeface="Trebuchet MS"/>
                <a:cs typeface="Trebuchet MS"/>
              </a:rPr>
              <a:t> </a:t>
            </a:r>
            <a:r>
              <a:rPr sz="1400" b="1" spc="-5" dirty="0">
                <a:latin typeface="Trebuchet MS"/>
                <a:cs typeface="Trebuchet MS"/>
              </a:rPr>
              <a:t>инвестиционный</a:t>
            </a:r>
            <a:r>
              <a:rPr sz="1400" b="1" spc="-15" dirty="0">
                <a:latin typeface="Trebuchet MS"/>
                <a:cs typeface="Trebuchet MS"/>
              </a:rPr>
              <a:t> </a:t>
            </a:r>
            <a:r>
              <a:rPr sz="1400" b="1" spc="-5" dirty="0">
                <a:latin typeface="Trebuchet MS"/>
                <a:cs typeface="Trebuchet MS"/>
              </a:rPr>
              <a:t>Стандарт,</a:t>
            </a:r>
            <a:r>
              <a:rPr sz="1400" b="1" spc="30" dirty="0">
                <a:latin typeface="Trebuchet MS"/>
                <a:cs typeface="Trebuchet MS"/>
              </a:rPr>
              <a:t> </a:t>
            </a:r>
            <a:r>
              <a:rPr sz="1400" b="1" spc="-5" dirty="0">
                <a:latin typeface="Trebuchet MS"/>
                <a:cs typeface="Trebuchet MS"/>
              </a:rPr>
              <a:t>информация</a:t>
            </a:r>
            <a:r>
              <a:rPr sz="1400" b="1" spc="10" dirty="0">
                <a:latin typeface="Trebuchet MS"/>
                <a:cs typeface="Trebuchet MS"/>
              </a:rPr>
              <a:t> </a:t>
            </a:r>
            <a:r>
              <a:rPr sz="1400" b="1" dirty="0">
                <a:latin typeface="Trebuchet MS"/>
                <a:cs typeface="Trebuchet MS"/>
              </a:rPr>
              <a:t>о</a:t>
            </a:r>
            <a:r>
              <a:rPr sz="1400" b="1" spc="10" dirty="0">
                <a:latin typeface="Trebuchet MS"/>
                <a:cs typeface="Trebuchet MS"/>
              </a:rPr>
              <a:t> </a:t>
            </a:r>
            <a:r>
              <a:rPr sz="1400" b="1" spc="-5" dirty="0">
                <a:latin typeface="Trebuchet MS"/>
                <a:cs typeface="Trebuchet MS"/>
              </a:rPr>
              <a:t>Стандарте</a:t>
            </a:r>
            <a:r>
              <a:rPr sz="1400" b="1" spc="35" dirty="0">
                <a:latin typeface="Trebuchet MS"/>
                <a:cs typeface="Trebuchet MS"/>
              </a:rPr>
              <a:t> </a:t>
            </a:r>
            <a:r>
              <a:rPr sz="1400" b="1" spc="-5" dirty="0">
                <a:latin typeface="Trebuchet MS"/>
                <a:cs typeface="Trebuchet MS"/>
              </a:rPr>
              <a:t>размещена</a:t>
            </a:r>
            <a:r>
              <a:rPr sz="1400" b="1" spc="10" dirty="0">
                <a:latin typeface="Trebuchet MS"/>
                <a:cs typeface="Trebuchet MS"/>
              </a:rPr>
              <a:t> </a:t>
            </a:r>
            <a:r>
              <a:rPr sz="1400" b="1" spc="-5" dirty="0">
                <a:latin typeface="Trebuchet MS"/>
                <a:cs typeface="Trebuchet MS"/>
              </a:rPr>
              <a:t>на </a:t>
            </a:r>
            <a:r>
              <a:rPr sz="1400" b="1" spc="-405" dirty="0">
                <a:latin typeface="Trebuchet MS"/>
                <a:cs typeface="Trebuchet MS"/>
              </a:rPr>
              <a:t> </a:t>
            </a:r>
            <a:r>
              <a:rPr sz="1400" b="1" spc="-5" dirty="0">
                <a:latin typeface="Trebuchet MS"/>
                <a:cs typeface="Trebuchet MS"/>
              </a:rPr>
              <a:t>официальном</a:t>
            </a:r>
            <a:r>
              <a:rPr sz="1400" b="1" spc="-15" dirty="0">
                <a:latin typeface="Trebuchet MS"/>
                <a:cs typeface="Trebuchet MS"/>
              </a:rPr>
              <a:t> </a:t>
            </a:r>
            <a:r>
              <a:rPr sz="1400" b="1" spc="-5" dirty="0">
                <a:latin typeface="Trebuchet MS"/>
                <a:cs typeface="Trebuchet MS"/>
              </a:rPr>
              <a:t>сайте</a:t>
            </a:r>
            <a:r>
              <a:rPr sz="1400" b="1" spc="15" dirty="0">
                <a:latin typeface="Trebuchet MS"/>
                <a:cs typeface="Trebuchet MS"/>
              </a:rPr>
              <a:t> </a:t>
            </a:r>
            <a:r>
              <a:rPr sz="1400" b="1" spc="-5" dirty="0">
                <a:latin typeface="Trebuchet MS"/>
                <a:cs typeface="Trebuchet MS"/>
              </a:rPr>
              <a:t>Администрации</a:t>
            </a:r>
            <a:r>
              <a:rPr sz="1400" b="1" dirty="0">
                <a:latin typeface="Trebuchet MS"/>
                <a:cs typeface="Trebuchet MS"/>
              </a:rPr>
              <a:t> </a:t>
            </a:r>
            <a:r>
              <a:rPr sz="1400" b="1" spc="-5" dirty="0">
                <a:latin typeface="Trebuchet MS"/>
                <a:cs typeface="Trebuchet MS"/>
              </a:rPr>
              <a:t>Каменского</a:t>
            </a:r>
            <a:r>
              <a:rPr sz="1400" b="1" spc="10" dirty="0">
                <a:latin typeface="Trebuchet MS"/>
                <a:cs typeface="Trebuchet MS"/>
              </a:rPr>
              <a:t> </a:t>
            </a:r>
            <a:r>
              <a:rPr sz="1400" b="1" spc="-5" dirty="0">
                <a:latin typeface="Trebuchet MS"/>
                <a:cs typeface="Trebuchet MS"/>
              </a:rPr>
              <a:t>района</a:t>
            </a:r>
            <a:r>
              <a:rPr sz="1400" b="1" spc="25" dirty="0">
                <a:latin typeface="Trebuchet MS"/>
                <a:cs typeface="Trebuchet MS"/>
              </a:rPr>
              <a:t> </a:t>
            </a:r>
            <a:r>
              <a:rPr sz="1400" b="1" spc="-5" dirty="0">
                <a:latin typeface="Trebuchet MS"/>
                <a:cs typeface="Trebuchet MS"/>
              </a:rPr>
              <a:t>Алтайского края</a:t>
            </a:r>
            <a:r>
              <a:rPr sz="1400" b="1" spc="20" dirty="0">
                <a:latin typeface="Trebuchet MS"/>
                <a:cs typeface="Trebuchet MS"/>
              </a:rPr>
              <a:t> </a:t>
            </a:r>
            <a:r>
              <a:rPr sz="1400" b="1" dirty="0">
                <a:latin typeface="Trebuchet MS"/>
                <a:cs typeface="Trebuchet MS"/>
              </a:rPr>
              <a:t>в</a:t>
            </a:r>
            <a:r>
              <a:rPr sz="1400" b="1" spc="15" dirty="0">
                <a:latin typeface="Trebuchet MS"/>
                <a:cs typeface="Trebuchet MS"/>
              </a:rPr>
              <a:t> </a:t>
            </a:r>
            <a:r>
              <a:rPr sz="1400" b="1" spc="-5" dirty="0" err="1" smtClean="0">
                <a:latin typeface="Trebuchet MS"/>
                <a:cs typeface="Trebuchet MS"/>
              </a:rPr>
              <a:t>разделе</a:t>
            </a:r>
            <a:endParaRPr sz="1400" dirty="0" smtClean="0">
              <a:latin typeface="Trebuchet MS"/>
              <a:cs typeface="Trebuchet MS"/>
            </a:endParaRPr>
          </a:p>
          <a:p>
            <a:pPr marR="3100070">
              <a:lnSpc>
                <a:spcPct val="100000"/>
              </a:lnSpc>
            </a:pPr>
            <a:r>
              <a:rPr sz="1400" b="1" spc="-5" dirty="0" smtClean="0">
                <a:latin typeface="Trebuchet MS"/>
                <a:cs typeface="Trebuchet MS"/>
              </a:rPr>
              <a:t>«</a:t>
            </a:r>
            <a:r>
              <a:rPr sz="1400" b="1" spc="-5" dirty="0" err="1" smtClean="0">
                <a:latin typeface="Trebuchet MS"/>
                <a:cs typeface="Trebuchet MS"/>
              </a:rPr>
              <a:t>Инвесторам</a:t>
            </a:r>
            <a:r>
              <a:rPr sz="1400" b="1" spc="-5" dirty="0" smtClean="0">
                <a:latin typeface="Trebuchet MS"/>
                <a:cs typeface="Trebuchet MS"/>
              </a:rPr>
              <a:t>»</a:t>
            </a:r>
            <a:r>
              <a:rPr sz="1400" b="1" spc="-20" dirty="0" smtClean="0">
                <a:latin typeface="Trebuchet MS"/>
                <a:cs typeface="Trebuchet MS"/>
              </a:rPr>
              <a:t> </a:t>
            </a:r>
            <a:endParaRPr sz="1400" dirty="0">
              <a:latin typeface="Trebuchet MS"/>
              <a:cs typeface="Trebuchet M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905000" y="5795680"/>
            <a:ext cx="70897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https://kamenrai.gosuslugi.ru/deyatelnost/napravleniya-deyatelnosti/investoram/</a:t>
            </a:r>
            <a:endParaRPr lang="ru-RU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23949" y="4114800"/>
            <a:ext cx="2857500" cy="2226118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385310" y="381000"/>
            <a:ext cx="4001135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spc="-5" dirty="0">
                <a:solidFill>
                  <a:srgbClr val="000000"/>
                </a:solidFill>
              </a:rPr>
              <a:t>Уважаемые</a:t>
            </a:r>
            <a:r>
              <a:rPr sz="1600" b="1" spc="-60" dirty="0">
                <a:solidFill>
                  <a:srgbClr val="000000"/>
                </a:solidFill>
              </a:rPr>
              <a:t> </a:t>
            </a:r>
            <a:r>
              <a:rPr sz="1600" b="1" spc="-5" dirty="0">
                <a:solidFill>
                  <a:srgbClr val="000000"/>
                </a:solidFill>
              </a:rPr>
              <a:t>инвесторы</a:t>
            </a:r>
            <a:r>
              <a:rPr sz="1600" b="1" spc="-50" dirty="0">
                <a:solidFill>
                  <a:srgbClr val="000000"/>
                </a:solidFill>
              </a:rPr>
              <a:t> </a:t>
            </a:r>
            <a:r>
              <a:rPr sz="1600" b="1" dirty="0">
                <a:solidFill>
                  <a:srgbClr val="000000"/>
                </a:solidFill>
              </a:rPr>
              <a:t>и</a:t>
            </a:r>
            <a:r>
              <a:rPr sz="1600" b="1" spc="-35" dirty="0">
                <a:solidFill>
                  <a:srgbClr val="000000"/>
                </a:solidFill>
              </a:rPr>
              <a:t> </a:t>
            </a:r>
            <a:r>
              <a:rPr sz="1600" b="1" dirty="0">
                <a:solidFill>
                  <a:srgbClr val="000000"/>
                </a:solidFill>
              </a:rPr>
              <a:t>партнеры!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3200400" y="762000"/>
            <a:ext cx="5186045" cy="346825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4810" marR="5080" indent="429259" algn="just">
              <a:lnSpc>
                <a:spcPct val="100000"/>
              </a:lnSpc>
              <a:spcBef>
                <a:spcPts val="105"/>
              </a:spcBef>
            </a:pPr>
            <a:r>
              <a:rPr sz="1400" spc="-5" dirty="0">
                <a:latin typeface="Trebuchet MS"/>
                <a:cs typeface="Trebuchet MS"/>
              </a:rPr>
              <a:t>Администрация Каменского района Алтайского </a:t>
            </a:r>
            <a:r>
              <a:rPr sz="1400" spc="-10" dirty="0">
                <a:latin typeface="Trebuchet MS"/>
                <a:cs typeface="Trebuchet MS"/>
              </a:rPr>
              <a:t>края </a:t>
            </a:r>
            <a:r>
              <a:rPr sz="1400" spc="-409" dirty="0">
                <a:latin typeface="Trebuchet MS"/>
                <a:cs typeface="Trebuchet MS"/>
              </a:rPr>
              <a:t> </a:t>
            </a:r>
            <a:r>
              <a:rPr sz="1400" spc="-5" dirty="0">
                <a:latin typeface="Trebuchet MS"/>
                <a:cs typeface="Trebuchet MS"/>
              </a:rPr>
              <a:t>приглашает</a:t>
            </a:r>
            <a:r>
              <a:rPr sz="1400" dirty="0">
                <a:latin typeface="Trebuchet MS"/>
                <a:cs typeface="Trebuchet MS"/>
              </a:rPr>
              <a:t> </a:t>
            </a:r>
            <a:r>
              <a:rPr sz="1400" spc="-5" dirty="0">
                <a:latin typeface="Trebuchet MS"/>
                <a:cs typeface="Trebuchet MS"/>
              </a:rPr>
              <a:t>Вас</a:t>
            </a:r>
            <a:r>
              <a:rPr sz="1400" dirty="0">
                <a:latin typeface="Trebuchet MS"/>
                <a:cs typeface="Trebuchet MS"/>
              </a:rPr>
              <a:t> к</a:t>
            </a:r>
            <a:r>
              <a:rPr sz="1400" spc="5" dirty="0">
                <a:latin typeface="Trebuchet MS"/>
                <a:cs typeface="Trebuchet MS"/>
              </a:rPr>
              <a:t> </a:t>
            </a:r>
            <a:r>
              <a:rPr sz="1400" spc="-5" dirty="0">
                <a:latin typeface="Trebuchet MS"/>
                <a:cs typeface="Trebuchet MS"/>
              </a:rPr>
              <a:t>долгосрочному</a:t>
            </a:r>
            <a:r>
              <a:rPr sz="1400" dirty="0">
                <a:latin typeface="Trebuchet MS"/>
                <a:cs typeface="Trebuchet MS"/>
              </a:rPr>
              <a:t> и</a:t>
            </a:r>
            <a:r>
              <a:rPr sz="1400" spc="5" dirty="0">
                <a:latin typeface="Trebuchet MS"/>
                <a:cs typeface="Trebuchet MS"/>
              </a:rPr>
              <a:t> </a:t>
            </a:r>
            <a:r>
              <a:rPr sz="1400" spc="-5" dirty="0">
                <a:latin typeface="Trebuchet MS"/>
                <a:cs typeface="Trebuchet MS"/>
              </a:rPr>
              <a:t>взаимовыгодному </a:t>
            </a:r>
            <a:r>
              <a:rPr sz="1400" dirty="0">
                <a:latin typeface="Trebuchet MS"/>
                <a:cs typeface="Trebuchet MS"/>
              </a:rPr>
              <a:t> </a:t>
            </a:r>
            <a:r>
              <a:rPr sz="1400" spc="-5" dirty="0">
                <a:latin typeface="Trebuchet MS"/>
                <a:cs typeface="Trebuchet MS"/>
              </a:rPr>
              <a:t>сотрудничеству</a:t>
            </a:r>
            <a:r>
              <a:rPr sz="1400" dirty="0">
                <a:latin typeface="Trebuchet MS"/>
                <a:cs typeface="Trebuchet MS"/>
              </a:rPr>
              <a:t> в</a:t>
            </a:r>
            <a:r>
              <a:rPr sz="1400" spc="5" dirty="0">
                <a:latin typeface="Trebuchet MS"/>
                <a:cs typeface="Trebuchet MS"/>
              </a:rPr>
              <a:t> </a:t>
            </a:r>
            <a:r>
              <a:rPr sz="1400" spc="-5" dirty="0">
                <a:latin typeface="Trebuchet MS"/>
                <a:cs typeface="Trebuchet MS"/>
              </a:rPr>
              <a:t>развитии</a:t>
            </a:r>
            <a:r>
              <a:rPr sz="1400" dirty="0">
                <a:latin typeface="Trebuchet MS"/>
                <a:cs typeface="Trebuchet MS"/>
              </a:rPr>
              <a:t> </a:t>
            </a:r>
            <a:r>
              <a:rPr sz="1400" spc="-10" dirty="0">
                <a:latin typeface="Trebuchet MS"/>
                <a:cs typeface="Trebuchet MS"/>
              </a:rPr>
              <a:t>застроенных</a:t>
            </a:r>
            <a:r>
              <a:rPr sz="1400" spc="-5" dirty="0">
                <a:latin typeface="Trebuchet MS"/>
                <a:cs typeface="Trebuchet MS"/>
              </a:rPr>
              <a:t> </a:t>
            </a:r>
            <a:r>
              <a:rPr sz="1400" dirty="0">
                <a:latin typeface="Trebuchet MS"/>
                <a:cs typeface="Trebuchet MS"/>
              </a:rPr>
              <a:t>и</a:t>
            </a:r>
            <a:r>
              <a:rPr sz="1400" spc="5" dirty="0">
                <a:latin typeface="Trebuchet MS"/>
                <a:cs typeface="Trebuchet MS"/>
              </a:rPr>
              <a:t> </a:t>
            </a:r>
            <a:r>
              <a:rPr sz="1400" spc="-5" dirty="0">
                <a:latin typeface="Trebuchet MS"/>
                <a:cs typeface="Trebuchet MS"/>
              </a:rPr>
              <a:t>освоению </a:t>
            </a:r>
            <a:r>
              <a:rPr sz="1400" dirty="0">
                <a:latin typeface="Trebuchet MS"/>
                <a:cs typeface="Trebuchet MS"/>
              </a:rPr>
              <a:t> </a:t>
            </a:r>
            <a:r>
              <a:rPr sz="1400" spc="-5" dirty="0">
                <a:latin typeface="Trebuchet MS"/>
                <a:cs typeface="Trebuchet MS"/>
              </a:rPr>
              <a:t>новых территорий</a:t>
            </a:r>
            <a:r>
              <a:rPr sz="1400" spc="-40" dirty="0">
                <a:latin typeface="Trebuchet MS"/>
                <a:cs typeface="Trebuchet MS"/>
              </a:rPr>
              <a:t> </a:t>
            </a:r>
            <a:r>
              <a:rPr sz="1400" spc="-5" dirty="0">
                <a:latin typeface="Trebuchet MS"/>
                <a:cs typeface="Trebuchet MS"/>
              </a:rPr>
              <a:t>нашего</a:t>
            </a:r>
            <a:r>
              <a:rPr sz="1400" spc="-10" dirty="0">
                <a:latin typeface="Trebuchet MS"/>
                <a:cs typeface="Trebuchet MS"/>
              </a:rPr>
              <a:t> </a:t>
            </a:r>
            <a:r>
              <a:rPr sz="1400" spc="-5" dirty="0">
                <a:latin typeface="Trebuchet MS"/>
                <a:cs typeface="Trebuchet MS"/>
              </a:rPr>
              <a:t>города</a:t>
            </a:r>
            <a:r>
              <a:rPr sz="1400" spc="-25" dirty="0">
                <a:latin typeface="Trebuchet MS"/>
                <a:cs typeface="Trebuchet MS"/>
              </a:rPr>
              <a:t> </a:t>
            </a:r>
            <a:r>
              <a:rPr sz="1400" dirty="0">
                <a:latin typeface="Trebuchet MS"/>
                <a:cs typeface="Trebuchet MS"/>
              </a:rPr>
              <a:t>и</a:t>
            </a:r>
            <a:r>
              <a:rPr sz="1400" spc="-5" dirty="0">
                <a:latin typeface="Trebuchet MS"/>
                <a:cs typeface="Trebuchet MS"/>
              </a:rPr>
              <a:t> района.</a:t>
            </a:r>
            <a:endParaRPr sz="1400" dirty="0">
              <a:latin typeface="Trebuchet MS"/>
              <a:cs typeface="Trebuchet MS"/>
            </a:endParaRPr>
          </a:p>
          <a:p>
            <a:pPr marL="384810" marR="5080" indent="375920" algn="just">
              <a:lnSpc>
                <a:spcPct val="100000"/>
              </a:lnSpc>
            </a:pPr>
            <a:r>
              <a:rPr sz="1400" spc="-5" dirty="0">
                <a:latin typeface="Trebuchet MS"/>
                <a:cs typeface="Trebuchet MS"/>
              </a:rPr>
              <a:t>Администрация</a:t>
            </a:r>
            <a:r>
              <a:rPr sz="1400" dirty="0">
                <a:latin typeface="Trebuchet MS"/>
                <a:cs typeface="Trebuchet MS"/>
              </a:rPr>
              <a:t> </a:t>
            </a:r>
            <a:r>
              <a:rPr sz="1400" spc="-5" dirty="0">
                <a:latin typeface="Trebuchet MS"/>
                <a:cs typeface="Trebuchet MS"/>
              </a:rPr>
              <a:t>Каменского</a:t>
            </a:r>
            <a:r>
              <a:rPr sz="1400" dirty="0">
                <a:latin typeface="Trebuchet MS"/>
                <a:cs typeface="Trebuchet MS"/>
              </a:rPr>
              <a:t> </a:t>
            </a:r>
            <a:r>
              <a:rPr sz="1400" spc="-5" dirty="0">
                <a:latin typeface="Trebuchet MS"/>
                <a:cs typeface="Trebuchet MS"/>
              </a:rPr>
              <a:t>района</a:t>
            </a:r>
            <a:r>
              <a:rPr sz="1400" dirty="0">
                <a:latin typeface="Trebuchet MS"/>
                <a:cs typeface="Trebuchet MS"/>
              </a:rPr>
              <a:t> </a:t>
            </a:r>
            <a:r>
              <a:rPr sz="1400" spc="-5" dirty="0">
                <a:latin typeface="Trebuchet MS"/>
                <a:cs typeface="Trebuchet MS"/>
              </a:rPr>
              <a:t>работает</a:t>
            </a:r>
            <a:r>
              <a:rPr sz="1400" dirty="0">
                <a:latin typeface="Trebuchet MS"/>
                <a:cs typeface="Trebuchet MS"/>
              </a:rPr>
              <a:t> </a:t>
            </a:r>
            <a:r>
              <a:rPr sz="1400" spc="-5" dirty="0">
                <a:latin typeface="Trebuchet MS"/>
                <a:cs typeface="Trebuchet MS"/>
              </a:rPr>
              <a:t>над </a:t>
            </a:r>
            <a:r>
              <a:rPr sz="1400" dirty="0">
                <a:latin typeface="Trebuchet MS"/>
                <a:cs typeface="Trebuchet MS"/>
              </a:rPr>
              <a:t> </a:t>
            </a:r>
            <a:r>
              <a:rPr sz="1400" spc="-5" dirty="0">
                <a:latin typeface="Trebuchet MS"/>
                <a:cs typeface="Trebuchet MS"/>
              </a:rPr>
              <a:t>созданием</a:t>
            </a:r>
            <a:r>
              <a:rPr sz="1400" dirty="0">
                <a:latin typeface="Trebuchet MS"/>
                <a:cs typeface="Trebuchet MS"/>
              </a:rPr>
              <a:t> </a:t>
            </a:r>
            <a:r>
              <a:rPr sz="1400" spc="-5" dirty="0">
                <a:latin typeface="Trebuchet MS"/>
                <a:cs typeface="Trebuchet MS"/>
              </a:rPr>
              <a:t>условий</a:t>
            </a:r>
            <a:r>
              <a:rPr sz="1400" dirty="0">
                <a:latin typeface="Trebuchet MS"/>
                <a:cs typeface="Trebuchet MS"/>
              </a:rPr>
              <a:t> для</a:t>
            </a:r>
            <a:r>
              <a:rPr sz="1400" spc="5" dirty="0">
                <a:latin typeface="Trebuchet MS"/>
                <a:cs typeface="Trebuchet MS"/>
              </a:rPr>
              <a:t> </a:t>
            </a:r>
            <a:r>
              <a:rPr sz="1400" spc="-5" dirty="0">
                <a:latin typeface="Trebuchet MS"/>
                <a:cs typeface="Trebuchet MS"/>
              </a:rPr>
              <a:t>успешного</a:t>
            </a:r>
            <a:r>
              <a:rPr sz="1400" dirty="0">
                <a:latin typeface="Trebuchet MS"/>
                <a:cs typeface="Trebuchet MS"/>
              </a:rPr>
              <a:t> ведения</a:t>
            </a:r>
            <a:r>
              <a:rPr sz="1400" spc="5" dirty="0">
                <a:latin typeface="Trebuchet MS"/>
                <a:cs typeface="Trebuchet MS"/>
              </a:rPr>
              <a:t> </a:t>
            </a:r>
            <a:r>
              <a:rPr sz="1400" dirty="0">
                <a:latin typeface="Trebuchet MS"/>
                <a:cs typeface="Trebuchet MS"/>
              </a:rPr>
              <a:t>бизнеса: </a:t>
            </a:r>
            <a:r>
              <a:rPr sz="1400" spc="5" dirty="0">
                <a:latin typeface="Trebuchet MS"/>
                <a:cs typeface="Trebuchet MS"/>
              </a:rPr>
              <a:t> </a:t>
            </a:r>
            <a:r>
              <a:rPr sz="1400" spc="-5" dirty="0">
                <a:latin typeface="Trebuchet MS"/>
                <a:cs typeface="Trebuchet MS"/>
              </a:rPr>
              <a:t>оперативное</a:t>
            </a:r>
            <a:r>
              <a:rPr sz="1400" dirty="0">
                <a:latin typeface="Trebuchet MS"/>
                <a:cs typeface="Trebuchet MS"/>
              </a:rPr>
              <a:t> </a:t>
            </a:r>
            <a:r>
              <a:rPr sz="1400" spc="-5" dirty="0">
                <a:latin typeface="Trebuchet MS"/>
                <a:cs typeface="Trebuchet MS"/>
              </a:rPr>
              <a:t>решение</a:t>
            </a:r>
            <a:r>
              <a:rPr sz="1400" dirty="0">
                <a:latin typeface="Trebuchet MS"/>
                <a:cs typeface="Trebuchet MS"/>
              </a:rPr>
              <a:t> </a:t>
            </a:r>
            <a:r>
              <a:rPr sz="1400" spc="-5" dirty="0">
                <a:latin typeface="Trebuchet MS"/>
                <a:cs typeface="Trebuchet MS"/>
              </a:rPr>
              <a:t>вопросов,</a:t>
            </a:r>
            <a:r>
              <a:rPr sz="1400" spc="415" dirty="0">
                <a:latin typeface="Trebuchet MS"/>
                <a:cs typeface="Trebuchet MS"/>
              </a:rPr>
              <a:t> </a:t>
            </a:r>
            <a:r>
              <a:rPr sz="1400" spc="-5" dirty="0">
                <a:latin typeface="Trebuchet MS"/>
                <a:cs typeface="Trebuchet MS"/>
              </a:rPr>
              <a:t>прозрачность </a:t>
            </a:r>
            <a:r>
              <a:rPr sz="1400" dirty="0">
                <a:latin typeface="Trebuchet MS"/>
                <a:cs typeface="Trebuchet MS"/>
              </a:rPr>
              <a:t> </a:t>
            </a:r>
            <a:r>
              <a:rPr sz="1400" spc="-5" dirty="0">
                <a:latin typeface="Trebuchet MS"/>
                <a:cs typeface="Trebuchet MS"/>
              </a:rPr>
              <a:t>процессов, открытый </a:t>
            </a:r>
            <a:r>
              <a:rPr sz="1400" dirty="0">
                <a:latin typeface="Trebuchet MS"/>
                <a:cs typeface="Trebuchet MS"/>
              </a:rPr>
              <a:t>диалог. Мы </a:t>
            </a:r>
            <a:r>
              <a:rPr sz="1400" spc="-5" dirty="0">
                <a:latin typeface="Trebuchet MS"/>
                <a:cs typeface="Trebuchet MS"/>
              </a:rPr>
              <a:t>заинтересованы </a:t>
            </a:r>
            <a:r>
              <a:rPr sz="1400" dirty="0">
                <a:latin typeface="Trebuchet MS"/>
                <a:cs typeface="Trebuchet MS"/>
              </a:rPr>
              <a:t>в том, </a:t>
            </a:r>
            <a:r>
              <a:rPr sz="1400" spc="5" dirty="0">
                <a:latin typeface="Trebuchet MS"/>
                <a:cs typeface="Trebuchet MS"/>
              </a:rPr>
              <a:t> </a:t>
            </a:r>
            <a:r>
              <a:rPr sz="1400" dirty="0">
                <a:latin typeface="Trebuchet MS"/>
                <a:cs typeface="Trebuchet MS"/>
              </a:rPr>
              <a:t>чтобы</a:t>
            </a:r>
            <a:r>
              <a:rPr sz="1400" spc="5" dirty="0">
                <a:latin typeface="Trebuchet MS"/>
                <a:cs typeface="Trebuchet MS"/>
              </a:rPr>
              <a:t> </a:t>
            </a:r>
            <a:r>
              <a:rPr sz="1400" spc="-5" dirty="0">
                <a:latin typeface="Trebuchet MS"/>
                <a:cs typeface="Trebuchet MS"/>
              </a:rPr>
              <a:t>Ваш</a:t>
            </a:r>
            <a:r>
              <a:rPr sz="1400" dirty="0">
                <a:latin typeface="Trebuchet MS"/>
                <a:cs typeface="Trebuchet MS"/>
              </a:rPr>
              <a:t> бизнес</a:t>
            </a:r>
            <a:r>
              <a:rPr sz="1400" spc="5" dirty="0">
                <a:latin typeface="Trebuchet MS"/>
                <a:cs typeface="Trebuchet MS"/>
              </a:rPr>
              <a:t> </a:t>
            </a:r>
            <a:r>
              <a:rPr sz="1400" spc="-5" dirty="0">
                <a:latin typeface="Trebuchet MS"/>
                <a:cs typeface="Trebuchet MS"/>
              </a:rPr>
              <a:t>был</a:t>
            </a:r>
            <a:r>
              <a:rPr sz="1400" dirty="0">
                <a:latin typeface="Trebuchet MS"/>
                <a:cs typeface="Trebuchet MS"/>
              </a:rPr>
              <a:t> </a:t>
            </a:r>
            <a:r>
              <a:rPr sz="1400" spc="-5" dirty="0">
                <a:latin typeface="Trebuchet MS"/>
                <a:cs typeface="Trebuchet MS"/>
              </a:rPr>
              <a:t>эффективным,</a:t>
            </a:r>
            <a:r>
              <a:rPr sz="1400" dirty="0">
                <a:latin typeface="Trebuchet MS"/>
                <a:cs typeface="Trebuchet MS"/>
              </a:rPr>
              <a:t> </a:t>
            </a:r>
            <a:r>
              <a:rPr sz="1400" spc="-5" dirty="0">
                <a:latin typeface="Trebuchet MS"/>
                <a:cs typeface="Trebuchet MS"/>
              </a:rPr>
              <a:t>стабильным</a:t>
            </a:r>
            <a:r>
              <a:rPr sz="1400" dirty="0">
                <a:latin typeface="Trebuchet MS"/>
                <a:cs typeface="Trebuchet MS"/>
              </a:rPr>
              <a:t> и </a:t>
            </a:r>
            <a:r>
              <a:rPr sz="1400" spc="5" dirty="0">
                <a:latin typeface="Trebuchet MS"/>
                <a:cs typeface="Trebuchet MS"/>
              </a:rPr>
              <a:t> </a:t>
            </a:r>
            <a:r>
              <a:rPr sz="1400" spc="-5" dirty="0">
                <a:latin typeface="Trebuchet MS"/>
                <a:cs typeface="Trebuchet MS"/>
              </a:rPr>
              <a:t>безопасным.</a:t>
            </a:r>
            <a:r>
              <a:rPr sz="1400" dirty="0">
                <a:latin typeface="Trebuchet MS"/>
                <a:cs typeface="Trebuchet MS"/>
              </a:rPr>
              <a:t> Мы </a:t>
            </a:r>
            <a:r>
              <a:rPr sz="1400" spc="-5" dirty="0">
                <a:latin typeface="Trebuchet MS"/>
                <a:cs typeface="Trebuchet MS"/>
              </a:rPr>
              <a:t>заинтересованы</a:t>
            </a:r>
            <a:r>
              <a:rPr sz="1400" dirty="0">
                <a:latin typeface="Trebuchet MS"/>
                <a:cs typeface="Trebuchet MS"/>
              </a:rPr>
              <a:t> в</a:t>
            </a:r>
            <a:r>
              <a:rPr sz="1400" spc="5" dirty="0">
                <a:latin typeface="Trebuchet MS"/>
                <a:cs typeface="Trebuchet MS"/>
              </a:rPr>
              <a:t> </a:t>
            </a:r>
            <a:r>
              <a:rPr sz="1400" spc="-5" dirty="0">
                <a:latin typeface="Trebuchet MS"/>
                <a:cs typeface="Trebuchet MS"/>
              </a:rPr>
              <a:t>том,</a:t>
            </a:r>
            <a:r>
              <a:rPr sz="1400" dirty="0">
                <a:latin typeface="Trebuchet MS"/>
                <a:cs typeface="Trebuchet MS"/>
              </a:rPr>
              <a:t> чтобы</a:t>
            </a:r>
            <a:r>
              <a:rPr sz="1400" spc="5" dirty="0">
                <a:latin typeface="Trebuchet MS"/>
                <a:cs typeface="Trebuchet MS"/>
              </a:rPr>
              <a:t> </a:t>
            </a:r>
            <a:r>
              <a:rPr sz="1400" spc="-5" dirty="0">
                <a:latin typeface="Trebuchet MS"/>
                <a:cs typeface="Trebuchet MS"/>
              </a:rPr>
              <a:t>налоги </a:t>
            </a:r>
            <a:r>
              <a:rPr sz="1400" dirty="0">
                <a:latin typeface="Trebuchet MS"/>
                <a:cs typeface="Trebuchet MS"/>
              </a:rPr>
              <a:t> поступали</a:t>
            </a:r>
            <a:r>
              <a:rPr sz="1400" spc="5" dirty="0">
                <a:latin typeface="Trebuchet MS"/>
                <a:cs typeface="Trebuchet MS"/>
              </a:rPr>
              <a:t> </a:t>
            </a:r>
            <a:r>
              <a:rPr sz="1400" dirty="0">
                <a:latin typeface="Trebuchet MS"/>
                <a:cs typeface="Trebuchet MS"/>
              </a:rPr>
              <a:t>в</a:t>
            </a:r>
            <a:r>
              <a:rPr sz="1400" spc="5" dirty="0">
                <a:latin typeface="Trebuchet MS"/>
                <a:cs typeface="Trebuchet MS"/>
              </a:rPr>
              <a:t> </a:t>
            </a:r>
            <a:r>
              <a:rPr sz="1400" spc="-5" dirty="0">
                <a:latin typeface="Trebuchet MS"/>
                <a:cs typeface="Trebuchet MS"/>
              </a:rPr>
              <a:t>местный</a:t>
            </a:r>
            <a:r>
              <a:rPr sz="1400" dirty="0">
                <a:latin typeface="Trebuchet MS"/>
                <a:cs typeface="Trebuchet MS"/>
              </a:rPr>
              <a:t> </a:t>
            </a:r>
            <a:r>
              <a:rPr sz="1400" spc="-5" dirty="0">
                <a:latin typeface="Trebuchet MS"/>
                <a:cs typeface="Trebuchet MS"/>
              </a:rPr>
              <a:t>бюджет,</a:t>
            </a:r>
            <a:r>
              <a:rPr sz="1400" dirty="0">
                <a:latin typeface="Trebuchet MS"/>
                <a:cs typeface="Trebuchet MS"/>
              </a:rPr>
              <a:t> чтобы</a:t>
            </a:r>
            <a:r>
              <a:rPr sz="1400" spc="5" dirty="0">
                <a:latin typeface="Trebuchet MS"/>
                <a:cs typeface="Trebuchet MS"/>
              </a:rPr>
              <a:t> </a:t>
            </a:r>
            <a:r>
              <a:rPr sz="1400" spc="-5" dirty="0">
                <a:latin typeface="Trebuchet MS"/>
                <a:cs typeface="Trebuchet MS"/>
              </a:rPr>
              <a:t>развивалась </a:t>
            </a:r>
            <a:r>
              <a:rPr sz="1400" dirty="0">
                <a:latin typeface="Trebuchet MS"/>
                <a:cs typeface="Trebuchet MS"/>
              </a:rPr>
              <a:t> </a:t>
            </a:r>
            <a:r>
              <a:rPr sz="1400" spc="-5" dirty="0">
                <a:latin typeface="Trebuchet MS"/>
                <a:cs typeface="Trebuchet MS"/>
              </a:rPr>
              <a:t>экономика</a:t>
            </a:r>
            <a:r>
              <a:rPr sz="1400" dirty="0">
                <a:latin typeface="Trebuchet MS"/>
                <a:cs typeface="Trebuchet MS"/>
              </a:rPr>
              <a:t> </a:t>
            </a:r>
            <a:r>
              <a:rPr sz="1400" spc="-10" dirty="0">
                <a:latin typeface="Trebuchet MS"/>
                <a:cs typeface="Trebuchet MS"/>
              </a:rPr>
              <a:t>района,</a:t>
            </a:r>
            <a:r>
              <a:rPr sz="1400" spc="-5" dirty="0">
                <a:latin typeface="Trebuchet MS"/>
                <a:cs typeface="Trebuchet MS"/>
              </a:rPr>
              <a:t> улучшалось</a:t>
            </a:r>
            <a:r>
              <a:rPr sz="1400" dirty="0">
                <a:latin typeface="Trebuchet MS"/>
                <a:cs typeface="Trebuchet MS"/>
              </a:rPr>
              <a:t> </a:t>
            </a:r>
            <a:r>
              <a:rPr sz="1400" spc="-5" dirty="0">
                <a:latin typeface="Trebuchet MS"/>
                <a:cs typeface="Trebuchet MS"/>
              </a:rPr>
              <a:t>качество</a:t>
            </a:r>
            <a:r>
              <a:rPr sz="1400" dirty="0">
                <a:latin typeface="Trebuchet MS"/>
                <a:cs typeface="Trebuchet MS"/>
              </a:rPr>
              <a:t> жизни</a:t>
            </a:r>
            <a:r>
              <a:rPr sz="1400" spc="5" dirty="0">
                <a:latin typeface="Trebuchet MS"/>
                <a:cs typeface="Trebuchet MS"/>
              </a:rPr>
              <a:t> </a:t>
            </a:r>
            <a:r>
              <a:rPr sz="1400" dirty="0">
                <a:latin typeface="Trebuchet MS"/>
                <a:cs typeface="Trebuchet MS"/>
              </a:rPr>
              <a:t>его </a:t>
            </a:r>
            <a:r>
              <a:rPr sz="1400" spc="5" dirty="0">
                <a:latin typeface="Trebuchet MS"/>
                <a:cs typeface="Trebuchet MS"/>
              </a:rPr>
              <a:t> </a:t>
            </a:r>
            <a:r>
              <a:rPr sz="1400" dirty="0">
                <a:latin typeface="Trebuchet MS"/>
                <a:cs typeface="Trebuchet MS"/>
              </a:rPr>
              <a:t>жителей.</a:t>
            </a:r>
          </a:p>
          <a:p>
            <a:pPr>
              <a:lnSpc>
                <a:spcPct val="100000"/>
              </a:lnSpc>
            </a:pPr>
            <a:endParaRPr sz="1450" dirty="0">
              <a:latin typeface="Trebuchet MS"/>
              <a:cs typeface="Trebuchet MS"/>
            </a:endParaRPr>
          </a:p>
          <a:p>
            <a:pPr marL="1066165" marR="427990" indent="-260985">
              <a:lnSpc>
                <a:spcPct val="100000"/>
              </a:lnSpc>
            </a:pPr>
            <a:r>
              <a:rPr sz="1400" dirty="0">
                <a:latin typeface="Trebuchet MS"/>
                <a:cs typeface="Trebuchet MS"/>
              </a:rPr>
              <a:t>Надеемся,</a:t>
            </a:r>
            <a:r>
              <a:rPr sz="1400" spc="-50" dirty="0">
                <a:latin typeface="Trebuchet MS"/>
                <a:cs typeface="Trebuchet MS"/>
              </a:rPr>
              <a:t> </a:t>
            </a:r>
            <a:r>
              <a:rPr sz="1400" dirty="0">
                <a:latin typeface="Trebuchet MS"/>
                <a:cs typeface="Trebuchet MS"/>
              </a:rPr>
              <a:t>что</a:t>
            </a:r>
            <a:r>
              <a:rPr sz="1400" spc="-10" dirty="0">
                <a:latin typeface="Trebuchet MS"/>
                <a:cs typeface="Trebuchet MS"/>
              </a:rPr>
              <a:t> </a:t>
            </a:r>
            <a:r>
              <a:rPr sz="1400" dirty="0">
                <a:latin typeface="Trebuchet MS"/>
                <a:cs typeface="Trebuchet MS"/>
              </a:rPr>
              <a:t>Каменский</a:t>
            </a:r>
            <a:r>
              <a:rPr sz="1400" spc="-20" dirty="0">
                <a:latin typeface="Trebuchet MS"/>
                <a:cs typeface="Trebuchet MS"/>
              </a:rPr>
              <a:t> </a:t>
            </a:r>
            <a:r>
              <a:rPr sz="1400" spc="-5" dirty="0">
                <a:latin typeface="Trebuchet MS"/>
                <a:cs typeface="Trebuchet MS"/>
              </a:rPr>
              <a:t>район</a:t>
            </a:r>
            <a:r>
              <a:rPr sz="1400" spc="-30" dirty="0">
                <a:latin typeface="Trebuchet MS"/>
                <a:cs typeface="Trebuchet MS"/>
              </a:rPr>
              <a:t> </a:t>
            </a:r>
            <a:r>
              <a:rPr sz="1400" spc="-5" dirty="0">
                <a:latin typeface="Trebuchet MS"/>
                <a:cs typeface="Trebuchet MS"/>
              </a:rPr>
              <a:t>откроет</a:t>
            </a:r>
            <a:r>
              <a:rPr sz="1400" spc="-20" dirty="0">
                <a:latin typeface="Trebuchet MS"/>
                <a:cs typeface="Trebuchet MS"/>
              </a:rPr>
              <a:t> </a:t>
            </a:r>
            <a:r>
              <a:rPr sz="1400" spc="-5" dirty="0">
                <a:latin typeface="Trebuchet MS"/>
                <a:cs typeface="Trebuchet MS"/>
              </a:rPr>
              <a:t>новые </a:t>
            </a:r>
            <a:r>
              <a:rPr sz="1400" spc="-409" dirty="0">
                <a:latin typeface="Trebuchet MS"/>
                <a:cs typeface="Trebuchet MS"/>
              </a:rPr>
              <a:t> </a:t>
            </a:r>
            <a:r>
              <a:rPr sz="1400" spc="-5" dirty="0">
                <a:latin typeface="Trebuchet MS"/>
                <a:cs typeface="Trebuchet MS"/>
              </a:rPr>
              <a:t>горизонты</a:t>
            </a:r>
            <a:r>
              <a:rPr sz="1400" spc="-20" dirty="0">
                <a:latin typeface="Trebuchet MS"/>
                <a:cs typeface="Trebuchet MS"/>
              </a:rPr>
              <a:t> </a:t>
            </a:r>
            <a:r>
              <a:rPr sz="1400" dirty="0">
                <a:latin typeface="Trebuchet MS"/>
                <a:cs typeface="Trebuchet MS"/>
              </a:rPr>
              <a:t>для</a:t>
            </a:r>
            <a:r>
              <a:rPr sz="1400" spc="-5" dirty="0">
                <a:latin typeface="Trebuchet MS"/>
                <a:cs typeface="Trebuchet MS"/>
              </a:rPr>
              <a:t> развития</a:t>
            </a:r>
            <a:r>
              <a:rPr sz="1400" dirty="0">
                <a:latin typeface="Trebuchet MS"/>
                <a:cs typeface="Trebuchet MS"/>
              </a:rPr>
              <a:t> </a:t>
            </a:r>
            <a:r>
              <a:rPr sz="1400" spc="-5" dirty="0">
                <a:latin typeface="Trebuchet MS"/>
                <a:cs typeface="Trebuchet MS"/>
              </a:rPr>
              <a:t>Вашего</a:t>
            </a:r>
            <a:r>
              <a:rPr sz="1400" spc="-15" dirty="0">
                <a:latin typeface="Trebuchet MS"/>
                <a:cs typeface="Trebuchet MS"/>
              </a:rPr>
              <a:t> </a:t>
            </a:r>
            <a:r>
              <a:rPr sz="1400" spc="-5" dirty="0" err="1">
                <a:latin typeface="Trebuchet MS"/>
                <a:cs typeface="Trebuchet MS"/>
              </a:rPr>
              <a:t>бизнеса</a:t>
            </a:r>
            <a:r>
              <a:rPr sz="1400" spc="-5" dirty="0" smtClean="0">
                <a:latin typeface="Trebuchet MS"/>
                <a:cs typeface="Trebuchet MS"/>
              </a:rPr>
              <a:t>.</a:t>
            </a:r>
            <a:endParaRPr sz="1400" dirty="0">
              <a:latin typeface="Trebuchet MS"/>
              <a:cs typeface="Trebuchet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531306" y="5863919"/>
            <a:ext cx="5093335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100" b="1" spc="-5" dirty="0">
                <a:latin typeface="Trebuchet MS"/>
                <a:cs typeface="Trebuchet MS"/>
              </a:rPr>
              <a:t>Администрация</a:t>
            </a:r>
            <a:r>
              <a:rPr sz="1100" b="1" spc="-55" dirty="0">
                <a:latin typeface="Trebuchet MS"/>
                <a:cs typeface="Trebuchet MS"/>
              </a:rPr>
              <a:t> </a:t>
            </a:r>
            <a:r>
              <a:rPr sz="1100" b="1" spc="-5" dirty="0">
                <a:latin typeface="Trebuchet MS"/>
                <a:cs typeface="Trebuchet MS"/>
              </a:rPr>
              <a:t>Каменского</a:t>
            </a:r>
            <a:r>
              <a:rPr sz="1100" b="1" spc="-15" dirty="0">
                <a:latin typeface="Trebuchet MS"/>
                <a:cs typeface="Trebuchet MS"/>
              </a:rPr>
              <a:t> </a:t>
            </a:r>
            <a:r>
              <a:rPr sz="1100" b="1" dirty="0">
                <a:latin typeface="Trebuchet MS"/>
                <a:cs typeface="Trebuchet MS"/>
              </a:rPr>
              <a:t>района</a:t>
            </a:r>
            <a:r>
              <a:rPr sz="1100" b="1" spc="-10" dirty="0">
                <a:latin typeface="Trebuchet MS"/>
                <a:cs typeface="Trebuchet MS"/>
              </a:rPr>
              <a:t> </a:t>
            </a:r>
            <a:r>
              <a:rPr sz="1100" b="1" spc="-5" dirty="0">
                <a:latin typeface="Trebuchet MS"/>
                <a:cs typeface="Trebuchet MS"/>
              </a:rPr>
              <a:t>Алтайского </a:t>
            </a:r>
            <a:r>
              <a:rPr sz="1100" b="1" dirty="0">
                <a:latin typeface="Trebuchet MS"/>
                <a:cs typeface="Trebuchet MS"/>
              </a:rPr>
              <a:t>края</a:t>
            </a:r>
            <a:endParaRPr sz="1100" dirty="0">
              <a:latin typeface="Trebuchet MS"/>
              <a:cs typeface="Trebuchet MS"/>
            </a:endParaRPr>
          </a:p>
          <a:p>
            <a:pPr marL="12065" marR="5080" algn="ctr">
              <a:lnSpc>
                <a:spcPct val="100000"/>
              </a:lnSpc>
            </a:pPr>
            <a:r>
              <a:rPr sz="1100" spc="-5" dirty="0">
                <a:latin typeface="Trebuchet MS"/>
                <a:cs typeface="Trebuchet MS"/>
              </a:rPr>
              <a:t>658700, </a:t>
            </a:r>
            <a:r>
              <a:rPr sz="1100" dirty="0">
                <a:latin typeface="Trebuchet MS"/>
                <a:cs typeface="Trebuchet MS"/>
              </a:rPr>
              <a:t>Алтайский </a:t>
            </a:r>
            <a:r>
              <a:rPr sz="1100" spc="-5" dirty="0">
                <a:latin typeface="Trebuchet MS"/>
                <a:cs typeface="Trebuchet MS"/>
              </a:rPr>
              <a:t>край, Каменский район, г. Камень-на-Оби, </a:t>
            </a:r>
            <a:r>
              <a:rPr sz="1100" dirty="0">
                <a:latin typeface="Trebuchet MS"/>
                <a:cs typeface="Trebuchet MS"/>
              </a:rPr>
              <a:t>ул. </a:t>
            </a:r>
            <a:r>
              <a:rPr sz="1100" spc="-5" dirty="0">
                <a:latin typeface="Trebuchet MS"/>
                <a:cs typeface="Trebuchet MS"/>
              </a:rPr>
              <a:t>Пушкина, </a:t>
            </a:r>
            <a:r>
              <a:rPr sz="1100" dirty="0">
                <a:latin typeface="Trebuchet MS"/>
                <a:cs typeface="Trebuchet MS"/>
              </a:rPr>
              <a:t>5 </a:t>
            </a:r>
            <a:r>
              <a:rPr sz="1100" spc="-320" dirty="0">
                <a:latin typeface="Trebuchet MS"/>
                <a:cs typeface="Trebuchet MS"/>
              </a:rPr>
              <a:t> </a:t>
            </a:r>
            <a:r>
              <a:rPr sz="1100" spc="-5" dirty="0">
                <a:latin typeface="Trebuchet MS"/>
                <a:cs typeface="Trebuchet MS"/>
              </a:rPr>
              <a:t>тел./факс</a:t>
            </a:r>
            <a:r>
              <a:rPr sz="1100" spc="-25" dirty="0">
                <a:latin typeface="Trebuchet MS"/>
                <a:cs typeface="Trebuchet MS"/>
              </a:rPr>
              <a:t> </a:t>
            </a:r>
            <a:r>
              <a:rPr sz="1100" spc="-5" dirty="0">
                <a:latin typeface="Trebuchet MS"/>
                <a:cs typeface="Trebuchet MS"/>
              </a:rPr>
              <a:t>(838584)21401</a:t>
            </a:r>
            <a:endParaRPr sz="1100" dirty="0">
              <a:latin typeface="Trebuchet MS"/>
              <a:cs typeface="Trebuchet MS"/>
            </a:endParaRPr>
          </a:p>
          <a:p>
            <a:pPr marL="635" algn="ctr">
              <a:lnSpc>
                <a:spcPct val="100000"/>
              </a:lnSpc>
            </a:pPr>
            <a:r>
              <a:rPr sz="1100" spc="-5" dirty="0">
                <a:latin typeface="Trebuchet MS"/>
                <a:cs typeface="Trebuchet MS"/>
              </a:rPr>
              <a:t>e-mail:</a:t>
            </a:r>
            <a:r>
              <a:rPr sz="1100" spc="-40" dirty="0">
                <a:solidFill>
                  <a:srgbClr val="D2601C"/>
                </a:solidFill>
                <a:latin typeface="Trebuchet MS"/>
                <a:cs typeface="Trebuchet MS"/>
              </a:rPr>
              <a:t> </a:t>
            </a:r>
            <a:r>
              <a:rPr sz="1100" u="sng" spc="-5" dirty="0">
                <a:solidFill>
                  <a:srgbClr val="D2601C"/>
                </a:solidFill>
                <a:uFill>
                  <a:solidFill>
                    <a:srgbClr val="D2601C"/>
                  </a:solidFill>
                </a:uFill>
                <a:latin typeface="Trebuchet MS"/>
                <a:cs typeface="Trebuchet MS"/>
                <a:hlinkClick r:id="rId3"/>
              </a:rPr>
              <a:t>kamenrai@mail.ru</a:t>
            </a:r>
            <a:endParaRPr sz="1100" dirty="0">
              <a:latin typeface="Trebuchet MS"/>
              <a:cs typeface="Trebuchet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779891" y="6456375"/>
            <a:ext cx="11493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FFFFFF"/>
                </a:solidFill>
                <a:latin typeface="Trebuchet MS"/>
                <a:cs typeface="Trebuchet MS"/>
              </a:rPr>
              <a:t>2</a:t>
            </a:r>
            <a:endParaRPr sz="1200">
              <a:latin typeface="Trebuchet MS"/>
              <a:cs typeface="Trebuchet MS"/>
            </a:endParaRPr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762000"/>
            <a:ext cx="2857500" cy="287654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7998" y="4572000"/>
            <a:ext cx="6059949" cy="7742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58267" y="1009268"/>
            <a:ext cx="5317490" cy="20072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marR="5080" indent="-342900" algn="just">
              <a:lnSpc>
                <a:spcPct val="100000"/>
              </a:lnSpc>
              <a:spcBef>
                <a:spcPts val="95"/>
              </a:spcBef>
            </a:pPr>
            <a:r>
              <a:rPr sz="1050" spc="-105" dirty="0">
                <a:solidFill>
                  <a:srgbClr val="FD8537"/>
                </a:solidFill>
                <a:latin typeface="Lucida Sans Unicode"/>
                <a:cs typeface="Lucida Sans Unicode"/>
              </a:rPr>
              <a:t>▶</a:t>
            </a:r>
            <a:r>
              <a:rPr sz="1050" spc="95" dirty="0">
                <a:solidFill>
                  <a:srgbClr val="FD8537"/>
                </a:solidFill>
                <a:latin typeface="Lucida Sans Unicode"/>
                <a:cs typeface="Lucida Sans Unicode"/>
              </a:rPr>
              <a:t> </a:t>
            </a:r>
            <a:r>
              <a:rPr sz="1300" spc="-5" dirty="0">
                <a:latin typeface="Trebuchet MS"/>
                <a:cs typeface="Trebuchet MS"/>
              </a:rPr>
              <a:t>Каменский</a:t>
            </a:r>
            <a:r>
              <a:rPr sz="1300" spc="310" dirty="0">
                <a:latin typeface="Trebuchet MS"/>
                <a:cs typeface="Trebuchet MS"/>
              </a:rPr>
              <a:t> </a:t>
            </a:r>
            <a:r>
              <a:rPr sz="1300" spc="-10" dirty="0">
                <a:latin typeface="Trebuchet MS"/>
                <a:cs typeface="Trebuchet MS"/>
              </a:rPr>
              <a:t>район</a:t>
            </a:r>
            <a:r>
              <a:rPr sz="1300" spc="305" dirty="0">
                <a:latin typeface="Trebuchet MS"/>
                <a:cs typeface="Trebuchet MS"/>
              </a:rPr>
              <a:t> </a:t>
            </a:r>
            <a:r>
              <a:rPr sz="1300" spc="-10" dirty="0">
                <a:latin typeface="Trebuchet MS"/>
                <a:cs typeface="Trebuchet MS"/>
              </a:rPr>
              <a:t>обладает</a:t>
            </a:r>
            <a:r>
              <a:rPr sz="1300" spc="305" dirty="0">
                <a:latin typeface="Trebuchet MS"/>
                <a:cs typeface="Trebuchet MS"/>
              </a:rPr>
              <a:t> </a:t>
            </a:r>
            <a:r>
              <a:rPr sz="1300" spc="-5" dirty="0">
                <a:latin typeface="Trebuchet MS"/>
                <a:cs typeface="Trebuchet MS"/>
              </a:rPr>
              <a:t>достаточно</a:t>
            </a:r>
            <a:r>
              <a:rPr sz="1300" spc="325" dirty="0">
                <a:latin typeface="Trebuchet MS"/>
                <a:cs typeface="Trebuchet MS"/>
              </a:rPr>
              <a:t> </a:t>
            </a:r>
            <a:r>
              <a:rPr sz="1300" spc="-5" dirty="0">
                <a:latin typeface="Trebuchet MS"/>
                <a:cs typeface="Trebuchet MS"/>
              </a:rPr>
              <a:t>высоким</a:t>
            </a:r>
            <a:r>
              <a:rPr sz="1300" spc="305" dirty="0">
                <a:latin typeface="Trebuchet MS"/>
                <a:cs typeface="Trebuchet MS"/>
              </a:rPr>
              <a:t> </a:t>
            </a:r>
            <a:r>
              <a:rPr sz="1300" spc="-5" dirty="0">
                <a:latin typeface="Trebuchet MS"/>
                <a:cs typeface="Trebuchet MS"/>
              </a:rPr>
              <a:t>потенциалом </a:t>
            </a:r>
            <a:r>
              <a:rPr sz="1300" spc="-380" dirty="0">
                <a:latin typeface="Trebuchet MS"/>
                <a:cs typeface="Trebuchet MS"/>
              </a:rPr>
              <a:t> </a:t>
            </a:r>
            <a:r>
              <a:rPr sz="1300" spc="-10" dirty="0">
                <a:latin typeface="Trebuchet MS"/>
                <a:cs typeface="Trebuchet MS"/>
              </a:rPr>
              <a:t>для</a:t>
            </a:r>
            <a:r>
              <a:rPr sz="1300" spc="-5" dirty="0">
                <a:latin typeface="Trebuchet MS"/>
                <a:cs typeface="Trebuchet MS"/>
              </a:rPr>
              <a:t> комплексного</a:t>
            </a:r>
            <a:r>
              <a:rPr sz="1300" dirty="0">
                <a:latin typeface="Trebuchet MS"/>
                <a:cs typeface="Trebuchet MS"/>
              </a:rPr>
              <a:t> </a:t>
            </a:r>
            <a:r>
              <a:rPr sz="1300" spc="-10" dirty="0">
                <a:latin typeface="Trebuchet MS"/>
                <a:cs typeface="Trebuchet MS"/>
              </a:rPr>
              <a:t>развития</a:t>
            </a:r>
            <a:r>
              <a:rPr sz="1300" spc="-5" dirty="0">
                <a:latin typeface="Trebuchet MS"/>
                <a:cs typeface="Trebuchet MS"/>
              </a:rPr>
              <a:t> сферы</a:t>
            </a:r>
            <a:r>
              <a:rPr sz="1300" dirty="0">
                <a:latin typeface="Trebuchet MS"/>
                <a:cs typeface="Trebuchet MS"/>
              </a:rPr>
              <a:t> </a:t>
            </a:r>
            <a:r>
              <a:rPr sz="1300" spc="-10" dirty="0">
                <a:latin typeface="Trebuchet MS"/>
                <a:cs typeface="Trebuchet MS"/>
              </a:rPr>
              <a:t>туризма.</a:t>
            </a:r>
            <a:r>
              <a:rPr sz="1300" spc="-5" dirty="0">
                <a:latin typeface="Trebuchet MS"/>
                <a:cs typeface="Trebuchet MS"/>
              </a:rPr>
              <a:t> Через</a:t>
            </a:r>
            <a:r>
              <a:rPr sz="1300" dirty="0">
                <a:latin typeface="Trebuchet MS"/>
                <a:cs typeface="Trebuchet MS"/>
              </a:rPr>
              <a:t> </a:t>
            </a:r>
            <a:r>
              <a:rPr sz="1300" spc="-10" dirty="0">
                <a:latin typeface="Trebuchet MS"/>
                <a:cs typeface="Trebuchet MS"/>
              </a:rPr>
              <a:t>район </a:t>
            </a:r>
            <a:r>
              <a:rPr sz="1300" spc="-5" dirty="0">
                <a:latin typeface="Trebuchet MS"/>
                <a:cs typeface="Trebuchet MS"/>
              </a:rPr>
              <a:t> проходит</a:t>
            </a:r>
            <a:r>
              <a:rPr sz="1300" dirty="0">
                <a:latin typeface="Trebuchet MS"/>
                <a:cs typeface="Trebuchet MS"/>
              </a:rPr>
              <a:t> </a:t>
            </a:r>
            <a:r>
              <a:rPr sz="1300" spc="-10" dirty="0">
                <a:latin typeface="Trebuchet MS"/>
                <a:cs typeface="Trebuchet MS"/>
              </a:rPr>
              <a:t>туристический</a:t>
            </a:r>
            <a:r>
              <a:rPr sz="1300" spc="-5" dirty="0">
                <a:latin typeface="Trebuchet MS"/>
                <a:cs typeface="Trebuchet MS"/>
              </a:rPr>
              <a:t> </a:t>
            </a:r>
            <a:r>
              <a:rPr sz="1300" spc="-10" dirty="0">
                <a:latin typeface="Trebuchet MS"/>
                <a:cs typeface="Trebuchet MS"/>
              </a:rPr>
              <a:t>маршрут</a:t>
            </a:r>
            <a:r>
              <a:rPr sz="1300" spc="-5" dirty="0">
                <a:latin typeface="Trebuchet MS"/>
                <a:cs typeface="Trebuchet MS"/>
              </a:rPr>
              <a:t> «Большое</a:t>
            </a:r>
            <a:r>
              <a:rPr sz="1300" dirty="0">
                <a:latin typeface="Trebuchet MS"/>
                <a:cs typeface="Trebuchet MS"/>
              </a:rPr>
              <a:t> </a:t>
            </a:r>
            <a:r>
              <a:rPr sz="1300" spc="-5" dirty="0">
                <a:latin typeface="Trebuchet MS"/>
                <a:cs typeface="Trebuchet MS"/>
              </a:rPr>
              <a:t>Золотое</a:t>
            </a:r>
            <a:r>
              <a:rPr sz="1300" dirty="0">
                <a:latin typeface="Trebuchet MS"/>
                <a:cs typeface="Trebuchet MS"/>
              </a:rPr>
              <a:t> </a:t>
            </a:r>
            <a:r>
              <a:rPr sz="1300" spc="-5" dirty="0">
                <a:latin typeface="Trebuchet MS"/>
                <a:cs typeface="Trebuchet MS"/>
              </a:rPr>
              <a:t>кольцо </a:t>
            </a:r>
            <a:r>
              <a:rPr sz="1300" dirty="0">
                <a:latin typeface="Trebuchet MS"/>
                <a:cs typeface="Trebuchet MS"/>
              </a:rPr>
              <a:t> </a:t>
            </a:r>
            <a:r>
              <a:rPr sz="1300" spc="-10" dirty="0">
                <a:latin typeface="Trebuchet MS"/>
                <a:cs typeface="Trebuchet MS"/>
              </a:rPr>
              <a:t>Алтая», </a:t>
            </a:r>
            <a:r>
              <a:rPr sz="1300" spc="-5" dirty="0">
                <a:latin typeface="Trebuchet MS"/>
                <a:cs typeface="Trebuchet MS"/>
              </a:rPr>
              <a:t>поток туристов по которому увеличивается с </a:t>
            </a:r>
            <a:r>
              <a:rPr sz="1300" spc="-10" dirty="0">
                <a:latin typeface="Trebuchet MS"/>
                <a:cs typeface="Trebuchet MS"/>
              </a:rPr>
              <a:t>каждым </a:t>
            </a:r>
            <a:r>
              <a:rPr sz="1300" spc="-5" dirty="0">
                <a:latin typeface="Trebuchet MS"/>
                <a:cs typeface="Trebuchet MS"/>
              </a:rPr>
              <a:t> </a:t>
            </a:r>
            <a:r>
              <a:rPr sz="1300" spc="-10" dirty="0">
                <a:latin typeface="Trebuchet MS"/>
                <a:cs typeface="Trebuchet MS"/>
              </a:rPr>
              <a:t>годом.</a:t>
            </a:r>
            <a:r>
              <a:rPr sz="1300" spc="-5" dirty="0">
                <a:latin typeface="Trebuchet MS"/>
                <a:cs typeface="Trebuchet MS"/>
              </a:rPr>
              <a:t> </a:t>
            </a:r>
            <a:r>
              <a:rPr sz="1300" spc="-10" dirty="0">
                <a:latin typeface="Trebuchet MS"/>
                <a:cs typeface="Trebuchet MS"/>
              </a:rPr>
              <a:t>Район</a:t>
            </a:r>
            <a:r>
              <a:rPr sz="1300" spc="-5" dirty="0">
                <a:latin typeface="Trebuchet MS"/>
                <a:cs typeface="Trebuchet MS"/>
              </a:rPr>
              <a:t> </a:t>
            </a:r>
            <a:r>
              <a:rPr sz="1300" spc="-10" dirty="0">
                <a:latin typeface="Trebuchet MS"/>
                <a:cs typeface="Trebuchet MS"/>
              </a:rPr>
              <a:t>обладает</a:t>
            </a:r>
            <a:r>
              <a:rPr sz="1300" spc="-5" dirty="0">
                <a:latin typeface="Trebuchet MS"/>
                <a:cs typeface="Trebuchet MS"/>
              </a:rPr>
              <a:t> большим</a:t>
            </a:r>
            <a:r>
              <a:rPr sz="1300" dirty="0">
                <a:latin typeface="Trebuchet MS"/>
                <a:cs typeface="Trebuchet MS"/>
              </a:rPr>
              <a:t> </a:t>
            </a:r>
            <a:r>
              <a:rPr sz="1300" spc="-5" dirty="0">
                <a:latin typeface="Trebuchet MS"/>
                <a:cs typeface="Trebuchet MS"/>
              </a:rPr>
              <a:t>количеством</a:t>
            </a:r>
            <a:r>
              <a:rPr sz="1300" dirty="0">
                <a:latin typeface="Trebuchet MS"/>
                <a:cs typeface="Trebuchet MS"/>
              </a:rPr>
              <a:t> </a:t>
            </a:r>
            <a:r>
              <a:rPr sz="1300" spc="-5" dirty="0">
                <a:latin typeface="Trebuchet MS"/>
                <a:cs typeface="Trebuchet MS"/>
              </a:rPr>
              <a:t>природных </a:t>
            </a:r>
            <a:r>
              <a:rPr sz="1300" dirty="0">
                <a:latin typeface="Trebuchet MS"/>
                <a:cs typeface="Trebuchet MS"/>
              </a:rPr>
              <a:t> </a:t>
            </a:r>
            <a:r>
              <a:rPr sz="1300" spc="-5" dirty="0">
                <a:latin typeface="Trebuchet MS"/>
                <a:cs typeface="Trebuchet MS"/>
              </a:rPr>
              <a:t>объектов,</a:t>
            </a:r>
            <a:r>
              <a:rPr sz="1300" dirty="0">
                <a:latin typeface="Trebuchet MS"/>
                <a:cs typeface="Trebuchet MS"/>
              </a:rPr>
              <a:t> </a:t>
            </a:r>
            <a:r>
              <a:rPr sz="1300" spc="-5" dirty="0">
                <a:latin typeface="Trebuchet MS"/>
                <a:cs typeface="Trebuchet MS"/>
              </a:rPr>
              <a:t>наибольшей</a:t>
            </a:r>
            <a:r>
              <a:rPr sz="1300" dirty="0">
                <a:latin typeface="Trebuchet MS"/>
                <a:cs typeface="Trebuchet MS"/>
              </a:rPr>
              <a:t> </a:t>
            </a:r>
            <a:r>
              <a:rPr sz="1300" spc="-5" dirty="0">
                <a:latin typeface="Trebuchet MS"/>
                <a:cs typeface="Trebuchet MS"/>
              </a:rPr>
              <a:t>популярностью</a:t>
            </a:r>
            <a:r>
              <a:rPr sz="1300" dirty="0">
                <a:latin typeface="Trebuchet MS"/>
                <a:cs typeface="Trebuchet MS"/>
              </a:rPr>
              <a:t> </a:t>
            </a:r>
            <a:r>
              <a:rPr sz="1300" spc="-10" dirty="0">
                <a:latin typeface="Trebuchet MS"/>
                <a:cs typeface="Trebuchet MS"/>
              </a:rPr>
              <a:t>среди</a:t>
            </a:r>
            <a:r>
              <a:rPr sz="1300" spc="-5" dirty="0">
                <a:latin typeface="Trebuchet MS"/>
                <a:cs typeface="Trebuchet MS"/>
              </a:rPr>
              <a:t> </a:t>
            </a:r>
            <a:r>
              <a:rPr sz="1300" spc="-10" dirty="0">
                <a:latin typeface="Trebuchet MS"/>
                <a:cs typeface="Trebuchet MS"/>
              </a:rPr>
              <a:t>туристов </a:t>
            </a:r>
            <a:r>
              <a:rPr sz="1300" spc="-5" dirty="0">
                <a:latin typeface="Trebuchet MS"/>
                <a:cs typeface="Trebuchet MS"/>
              </a:rPr>
              <a:t> пользуются </a:t>
            </a:r>
            <a:r>
              <a:rPr sz="1300" spc="-10" dirty="0">
                <a:latin typeface="Trebuchet MS"/>
                <a:cs typeface="Trebuchet MS"/>
              </a:rPr>
              <a:t>озера </a:t>
            </a:r>
            <a:r>
              <a:rPr sz="1300" spc="-5" dirty="0">
                <a:latin typeface="Trebuchet MS"/>
                <a:cs typeface="Trebuchet MS"/>
              </a:rPr>
              <a:t>и береговая </a:t>
            </a:r>
            <a:r>
              <a:rPr sz="1300" spc="-10" dirty="0">
                <a:latin typeface="Trebuchet MS"/>
                <a:cs typeface="Trebuchet MS"/>
              </a:rPr>
              <a:t>зона </a:t>
            </a:r>
            <a:r>
              <a:rPr sz="1300" spc="-5" dirty="0">
                <a:latin typeface="Trebuchet MS"/>
                <a:cs typeface="Trebuchet MS"/>
              </a:rPr>
              <a:t>р.Обь. </a:t>
            </a:r>
            <a:r>
              <a:rPr sz="1300" spc="-10" dirty="0">
                <a:latin typeface="Trebuchet MS"/>
                <a:cs typeface="Trebuchet MS"/>
              </a:rPr>
              <a:t>Активными </a:t>
            </a:r>
            <a:r>
              <a:rPr sz="1300" spc="-5" dirty="0">
                <a:latin typeface="Trebuchet MS"/>
                <a:cs typeface="Trebuchet MS"/>
              </a:rPr>
              <a:t>темпами </a:t>
            </a:r>
            <a:r>
              <a:rPr sz="1300" dirty="0">
                <a:latin typeface="Trebuchet MS"/>
                <a:cs typeface="Trebuchet MS"/>
              </a:rPr>
              <a:t> </a:t>
            </a:r>
            <a:r>
              <a:rPr sz="1300" spc="-10" dirty="0">
                <a:latin typeface="Trebuchet MS"/>
                <a:cs typeface="Trebuchet MS"/>
              </a:rPr>
              <a:t>развивается</a:t>
            </a:r>
            <a:r>
              <a:rPr sz="1300" spc="-5" dirty="0">
                <a:latin typeface="Trebuchet MS"/>
                <a:cs typeface="Trebuchet MS"/>
              </a:rPr>
              <a:t> туризм,</a:t>
            </a:r>
            <a:r>
              <a:rPr sz="1300" dirty="0">
                <a:latin typeface="Trebuchet MS"/>
                <a:cs typeface="Trebuchet MS"/>
              </a:rPr>
              <a:t> </a:t>
            </a:r>
            <a:r>
              <a:rPr sz="1300" spc="-10" dirty="0">
                <a:latin typeface="Trebuchet MS"/>
                <a:cs typeface="Trebuchet MS"/>
              </a:rPr>
              <a:t>связанный</a:t>
            </a:r>
            <a:r>
              <a:rPr sz="1300" spc="-5" dirty="0">
                <a:latin typeface="Trebuchet MS"/>
                <a:cs typeface="Trebuchet MS"/>
              </a:rPr>
              <a:t> с</a:t>
            </a:r>
            <a:r>
              <a:rPr sz="1300" dirty="0">
                <a:latin typeface="Trebuchet MS"/>
                <a:cs typeface="Trebuchet MS"/>
              </a:rPr>
              <a:t> </a:t>
            </a:r>
            <a:r>
              <a:rPr sz="1300" spc="-10" dirty="0">
                <a:latin typeface="Trebuchet MS"/>
                <a:cs typeface="Trebuchet MS"/>
              </a:rPr>
              <a:t>рыбалкой</a:t>
            </a:r>
            <a:r>
              <a:rPr sz="1300" spc="-5" dirty="0">
                <a:latin typeface="Trebuchet MS"/>
                <a:cs typeface="Trebuchet MS"/>
              </a:rPr>
              <a:t> и</a:t>
            </a:r>
            <a:r>
              <a:rPr sz="1300" dirty="0">
                <a:latin typeface="Trebuchet MS"/>
                <a:cs typeface="Trebuchet MS"/>
              </a:rPr>
              <a:t> </a:t>
            </a:r>
            <a:r>
              <a:rPr sz="1300" spc="-10" dirty="0">
                <a:latin typeface="Trebuchet MS"/>
                <a:cs typeface="Trebuchet MS"/>
              </a:rPr>
              <a:t>охотой.</a:t>
            </a:r>
            <a:r>
              <a:rPr sz="1300" spc="-5" dirty="0">
                <a:latin typeface="Trebuchet MS"/>
                <a:cs typeface="Trebuchet MS"/>
              </a:rPr>
              <a:t> На </a:t>
            </a:r>
            <a:r>
              <a:rPr sz="1300" dirty="0">
                <a:latin typeface="Trebuchet MS"/>
                <a:cs typeface="Trebuchet MS"/>
              </a:rPr>
              <a:t> </a:t>
            </a:r>
            <a:r>
              <a:rPr sz="1300" spc="-10" dirty="0">
                <a:latin typeface="Trebuchet MS"/>
                <a:cs typeface="Trebuchet MS"/>
              </a:rPr>
              <a:t>территории</a:t>
            </a:r>
            <a:r>
              <a:rPr sz="1300" spc="-5" dirty="0">
                <a:latin typeface="Trebuchet MS"/>
                <a:cs typeface="Trebuchet MS"/>
              </a:rPr>
              <a:t> района</a:t>
            </a:r>
            <a:r>
              <a:rPr sz="1300" dirty="0">
                <a:latin typeface="Trebuchet MS"/>
                <a:cs typeface="Trebuchet MS"/>
              </a:rPr>
              <a:t> </a:t>
            </a:r>
            <a:r>
              <a:rPr sz="1300" spc="-5" dirty="0">
                <a:latin typeface="Trebuchet MS"/>
                <a:cs typeface="Trebuchet MS"/>
              </a:rPr>
              <a:t>действует</a:t>
            </a:r>
            <a:r>
              <a:rPr sz="1300" dirty="0">
                <a:latin typeface="Trebuchet MS"/>
                <a:cs typeface="Trebuchet MS"/>
              </a:rPr>
              <a:t> </a:t>
            </a:r>
            <a:r>
              <a:rPr sz="1300" spc="-10" dirty="0">
                <a:latin typeface="Trebuchet MS"/>
                <a:cs typeface="Trebuchet MS"/>
              </a:rPr>
              <a:t>два</a:t>
            </a:r>
            <a:r>
              <a:rPr sz="1300" spc="-5" dirty="0">
                <a:latin typeface="Trebuchet MS"/>
                <a:cs typeface="Trebuchet MS"/>
              </a:rPr>
              <a:t> охотхозяйства,</a:t>
            </a:r>
            <a:r>
              <a:rPr sz="1300" dirty="0">
                <a:latin typeface="Trebuchet MS"/>
                <a:cs typeface="Trebuchet MS"/>
              </a:rPr>
              <a:t> </a:t>
            </a:r>
            <a:r>
              <a:rPr sz="1300" spc="-5" dirty="0">
                <a:latin typeface="Trebuchet MS"/>
                <a:cs typeface="Trebuchet MS"/>
              </a:rPr>
              <a:t>услугами </a:t>
            </a:r>
            <a:r>
              <a:rPr sz="1300" dirty="0">
                <a:latin typeface="Trebuchet MS"/>
                <a:cs typeface="Trebuchet MS"/>
              </a:rPr>
              <a:t> </a:t>
            </a:r>
            <a:r>
              <a:rPr sz="1300" spc="-10" dirty="0">
                <a:latin typeface="Trebuchet MS"/>
                <a:cs typeface="Trebuchet MS"/>
              </a:rPr>
              <a:t>которых</a:t>
            </a:r>
            <a:r>
              <a:rPr sz="1300" spc="5" dirty="0">
                <a:latin typeface="Trebuchet MS"/>
                <a:cs typeface="Trebuchet MS"/>
              </a:rPr>
              <a:t> </a:t>
            </a:r>
            <a:r>
              <a:rPr sz="1300" spc="-5" dirty="0">
                <a:latin typeface="Trebuchet MS"/>
                <a:cs typeface="Trebuchet MS"/>
              </a:rPr>
              <a:t>пользуется</a:t>
            </a:r>
            <a:r>
              <a:rPr sz="1300" spc="10" dirty="0">
                <a:latin typeface="Trebuchet MS"/>
                <a:cs typeface="Trebuchet MS"/>
              </a:rPr>
              <a:t> </a:t>
            </a:r>
            <a:r>
              <a:rPr sz="1300" spc="-10" dirty="0">
                <a:latin typeface="Trebuchet MS"/>
                <a:cs typeface="Trebuchet MS"/>
              </a:rPr>
              <a:t>до</a:t>
            </a:r>
            <a:r>
              <a:rPr sz="1300" dirty="0">
                <a:latin typeface="Trebuchet MS"/>
                <a:cs typeface="Trebuchet MS"/>
              </a:rPr>
              <a:t> </a:t>
            </a:r>
            <a:r>
              <a:rPr sz="1300" spc="-5" dirty="0">
                <a:latin typeface="Trebuchet MS"/>
                <a:cs typeface="Trebuchet MS"/>
              </a:rPr>
              <a:t>3000</a:t>
            </a:r>
            <a:r>
              <a:rPr sz="1300" spc="15" dirty="0">
                <a:latin typeface="Trebuchet MS"/>
                <a:cs typeface="Trebuchet MS"/>
              </a:rPr>
              <a:t> </a:t>
            </a:r>
            <a:r>
              <a:rPr sz="1300" spc="-5" dirty="0">
                <a:latin typeface="Trebuchet MS"/>
                <a:cs typeface="Trebuchet MS"/>
              </a:rPr>
              <a:t>человек</a:t>
            </a:r>
            <a:r>
              <a:rPr sz="1300" spc="30" dirty="0">
                <a:latin typeface="Trebuchet MS"/>
                <a:cs typeface="Trebuchet MS"/>
              </a:rPr>
              <a:t> </a:t>
            </a:r>
            <a:r>
              <a:rPr sz="1300" spc="-5" dirty="0">
                <a:latin typeface="Trebuchet MS"/>
                <a:cs typeface="Trebuchet MS"/>
              </a:rPr>
              <a:t>ежегодно.</a:t>
            </a:r>
            <a:endParaRPr sz="1300" dirty="0">
              <a:latin typeface="Trebuchet MS"/>
              <a:cs typeface="Trebuchet MS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467537" y="156210"/>
            <a:ext cx="8065134" cy="5879465"/>
            <a:chOff x="467537" y="156210"/>
            <a:chExt cx="8065134" cy="5879465"/>
          </a:xfrm>
        </p:grpSpPr>
        <p:pic>
          <p:nvPicPr>
            <p:cNvPr id="4" name="object 4"/>
            <p:cNvPicPr/>
            <p:nvPr/>
          </p:nvPicPr>
          <p:blipFill>
            <a:blip r:embed="rId2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593595" y="189611"/>
              <a:ext cx="2022983" cy="383413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3642613" y="156210"/>
              <a:ext cx="3245612" cy="41681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3222625" y="750443"/>
              <a:ext cx="2049399" cy="30099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724144" y="836676"/>
              <a:ext cx="2808351" cy="2808351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67537" y="3357016"/>
              <a:ext cx="4932045" cy="2678430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8689975" y="6456375"/>
            <a:ext cx="2057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FFFFFF"/>
                </a:solidFill>
                <a:latin typeface="Trebuchet MS"/>
                <a:cs typeface="Trebuchet MS"/>
              </a:rPr>
              <a:t>20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587746" y="3746068"/>
            <a:ext cx="3011170" cy="22174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394335" algn="just">
              <a:lnSpc>
                <a:spcPct val="100000"/>
              </a:lnSpc>
              <a:spcBef>
                <a:spcPts val="95"/>
              </a:spcBef>
            </a:pPr>
            <a:r>
              <a:rPr sz="1300" spc="-5" dirty="0">
                <a:latin typeface="Trebuchet MS"/>
                <a:cs typeface="Trebuchet MS"/>
              </a:rPr>
              <a:t>В</a:t>
            </a:r>
            <a:r>
              <a:rPr sz="1300" dirty="0">
                <a:latin typeface="Trebuchet MS"/>
                <a:cs typeface="Trebuchet MS"/>
              </a:rPr>
              <a:t> </a:t>
            </a:r>
            <a:r>
              <a:rPr sz="1300" spc="-5" dirty="0">
                <a:latin typeface="Trebuchet MS"/>
                <a:cs typeface="Trebuchet MS"/>
              </a:rPr>
              <a:t>районе</a:t>
            </a:r>
            <a:r>
              <a:rPr sz="1300" dirty="0">
                <a:latin typeface="Trebuchet MS"/>
                <a:cs typeface="Trebuchet MS"/>
              </a:rPr>
              <a:t> </a:t>
            </a:r>
            <a:r>
              <a:rPr sz="1300" spc="-5" dirty="0">
                <a:latin typeface="Trebuchet MS"/>
                <a:cs typeface="Trebuchet MS"/>
              </a:rPr>
              <a:t>функционирует </a:t>
            </a:r>
            <a:r>
              <a:rPr sz="1300" dirty="0">
                <a:latin typeface="Trebuchet MS"/>
                <a:cs typeface="Trebuchet MS"/>
              </a:rPr>
              <a:t> </a:t>
            </a:r>
            <a:r>
              <a:rPr sz="1300" spc="-10" dirty="0">
                <a:latin typeface="Trebuchet MS"/>
                <a:cs typeface="Trebuchet MS"/>
              </a:rPr>
              <a:t>загородный</a:t>
            </a:r>
            <a:r>
              <a:rPr sz="1300" spc="-5" dirty="0">
                <a:latin typeface="Trebuchet MS"/>
                <a:cs typeface="Trebuchet MS"/>
              </a:rPr>
              <a:t> </a:t>
            </a:r>
            <a:r>
              <a:rPr sz="1300" spc="-10" dirty="0">
                <a:latin typeface="Trebuchet MS"/>
                <a:cs typeface="Trebuchet MS"/>
              </a:rPr>
              <a:t>оздоровительный</a:t>
            </a:r>
            <a:r>
              <a:rPr sz="1300" spc="-5" dirty="0">
                <a:latin typeface="Trebuchet MS"/>
                <a:cs typeface="Trebuchet MS"/>
              </a:rPr>
              <a:t> лагерь </a:t>
            </a:r>
            <a:r>
              <a:rPr sz="1300" dirty="0">
                <a:latin typeface="Trebuchet MS"/>
                <a:cs typeface="Trebuchet MS"/>
              </a:rPr>
              <a:t> </a:t>
            </a:r>
            <a:r>
              <a:rPr sz="1300" spc="-10" dirty="0">
                <a:latin typeface="Trebuchet MS"/>
                <a:cs typeface="Trebuchet MS"/>
              </a:rPr>
              <a:t>для </a:t>
            </a:r>
            <a:r>
              <a:rPr sz="1300" spc="-5" dirty="0">
                <a:latin typeface="Trebuchet MS"/>
                <a:cs typeface="Trebuchet MS"/>
              </a:rPr>
              <a:t>детей «Солнечный берег», на 120 </a:t>
            </a:r>
            <a:r>
              <a:rPr sz="1300" dirty="0">
                <a:latin typeface="Trebuchet MS"/>
                <a:cs typeface="Trebuchet MS"/>
              </a:rPr>
              <a:t> </a:t>
            </a:r>
            <a:r>
              <a:rPr sz="1300" spc="-5" dirty="0">
                <a:latin typeface="Trebuchet MS"/>
                <a:cs typeface="Trebuchet MS"/>
              </a:rPr>
              <a:t>мест.</a:t>
            </a:r>
            <a:r>
              <a:rPr sz="1300" dirty="0">
                <a:latin typeface="Trebuchet MS"/>
                <a:cs typeface="Trebuchet MS"/>
              </a:rPr>
              <a:t> </a:t>
            </a:r>
            <a:r>
              <a:rPr sz="1300" spc="-10" dirty="0">
                <a:latin typeface="Trebuchet MS"/>
                <a:cs typeface="Trebuchet MS"/>
              </a:rPr>
              <a:t>Лагерь</a:t>
            </a:r>
            <a:r>
              <a:rPr sz="1300" spc="-5" dirty="0">
                <a:latin typeface="Trebuchet MS"/>
                <a:cs typeface="Trebuchet MS"/>
              </a:rPr>
              <a:t> расположен</a:t>
            </a:r>
            <a:r>
              <a:rPr sz="1300" dirty="0">
                <a:latin typeface="Trebuchet MS"/>
                <a:cs typeface="Trebuchet MS"/>
              </a:rPr>
              <a:t> </a:t>
            </a:r>
            <a:r>
              <a:rPr sz="1300" spc="-5" dirty="0">
                <a:latin typeface="Trebuchet MS"/>
                <a:cs typeface="Trebuchet MS"/>
              </a:rPr>
              <a:t>в </a:t>
            </a:r>
            <a:r>
              <a:rPr sz="1300" dirty="0">
                <a:latin typeface="Trebuchet MS"/>
                <a:cs typeface="Trebuchet MS"/>
              </a:rPr>
              <a:t> </a:t>
            </a:r>
            <a:r>
              <a:rPr sz="1300" spc="-5" dirty="0">
                <a:latin typeface="Trebuchet MS"/>
                <a:cs typeface="Trebuchet MS"/>
              </a:rPr>
              <a:t>живописном</a:t>
            </a:r>
            <a:r>
              <a:rPr sz="1300" dirty="0">
                <a:latin typeface="Trebuchet MS"/>
                <a:cs typeface="Trebuchet MS"/>
              </a:rPr>
              <a:t> </a:t>
            </a:r>
            <a:r>
              <a:rPr sz="1300" spc="-5" dirty="0">
                <a:latin typeface="Trebuchet MS"/>
                <a:cs typeface="Trebuchet MS"/>
              </a:rPr>
              <a:t>месте</a:t>
            </a:r>
            <a:r>
              <a:rPr sz="1300" dirty="0">
                <a:latin typeface="Trebuchet MS"/>
                <a:cs typeface="Trebuchet MS"/>
              </a:rPr>
              <a:t> </a:t>
            </a:r>
            <a:r>
              <a:rPr sz="1300" spc="-5" dirty="0">
                <a:latin typeface="Trebuchet MS"/>
                <a:cs typeface="Trebuchet MS"/>
              </a:rPr>
              <a:t>на</a:t>
            </a:r>
            <a:r>
              <a:rPr sz="1300" dirty="0">
                <a:latin typeface="Trebuchet MS"/>
                <a:cs typeface="Trebuchet MS"/>
              </a:rPr>
              <a:t> </a:t>
            </a:r>
            <a:r>
              <a:rPr sz="1300" spc="-5" dirty="0">
                <a:latin typeface="Trebuchet MS"/>
                <a:cs typeface="Trebuchet MS"/>
              </a:rPr>
              <a:t>берегу</a:t>
            </a:r>
            <a:r>
              <a:rPr sz="1300" spc="380" dirty="0">
                <a:latin typeface="Trebuchet MS"/>
                <a:cs typeface="Trebuchet MS"/>
              </a:rPr>
              <a:t> </a:t>
            </a:r>
            <a:r>
              <a:rPr sz="1300" spc="-5" dirty="0">
                <a:latin typeface="Trebuchet MS"/>
                <a:cs typeface="Trebuchet MS"/>
              </a:rPr>
              <a:t>реки </a:t>
            </a:r>
            <a:r>
              <a:rPr sz="1300" dirty="0">
                <a:latin typeface="Trebuchet MS"/>
                <a:cs typeface="Trebuchet MS"/>
              </a:rPr>
              <a:t> </a:t>
            </a:r>
            <a:r>
              <a:rPr sz="1300" spc="-5" dirty="0">
                <a:latin typeface="Trebuchet MS"/>
                <a:cs typeface="Trebuchet MS"/>
              </a:rPr>
              <a:t>Обь. За последние 3 </a:t>
            </a:r>
            <a:r>
              <a:rPr sz="1300" spc="-10" dirty="0">
                <a:latin typeface="Trebuchet MS"/>
                <a:cs typeface="Trebuchet MS"/>
              </a:rPr>
              <a:t>года благодаря </a:t>
            </a:r>
            <a:r>
              <a:rPr sz="1300" spc="-5" dirty="0">
                <a:latin typeface="Trebuchet MS"/>
                <a:cs typeface="Trebuchet MS"/>
              </a:rPr>
              <a:t> вложениям</a:t>
            </a:r>
            <a:r>
              <a:rPr sz="1300" dirty="0">
                <a:latin typeface="Trebuchet MS"/>
                <a:cs typeface="Trebuchet MS"/>
              </a:rPr>
              <a:t> </a:t>
            </a:r>
            <a:r>
              <a:rPr sz="1300" spc="-10" dirty="0">
                <a:latin typeface="Trebuchet MS"/>
                <a:cs typeface="Trebuchet MS"/>
              </a:rPr>
              <a:t>районных</a:t>
            </a:r>
            <a:r>
              <a:rPr sz="1300" spc="-5" dirty="0">
                <a:latin typeface="Trebuchet MS"/>
                <a:cs typeface="Trebuchet MS"/>
              </a:rPr>
              <a:t> властей</a:t>
            </a:r>
            <a:r>
              <a:rPr sz="1300" dirty="0">
                <a:latin typeface="Trebuchet MS"/>
                <a:cs typeface="Trebuchet MS"/>
              </a:rPr>
              <a:t> </a:t>
            </a:r>
            <a:r>
              <a:rPr sz="1300" spc="-5" dirty="0">
                <a:latin typeface="Trebuchet MS"/>
                <a:cs typeface="Trebuchet MS"/>
              </a:rPr>
              <a:t>и </a:t>
            </a:r>
            <a:r>
              <a:rPr sz="1300" dirty="0">
                <a:latin typeface="Trebuchet MS"/>
                <a:cs typeface="Trebuchet MS"/>
              </a:rPr>
              <a:t> </a:t>
            </a:r>
            <a:r>
              <a:rPr sz="1300" spc="-5" dirty="0">
                <a:latin typeface="Trebuchet MS"/>
                <a:cs typeface="Trebuchet MS"/>
              </a:rPr>
              <a:t>внебюджетных</a:t>
            </a:r>
            <a:r>
              <a:rPr sz="1300" dirty="0">
                <a:latin typeface="Trebuchet MS"/>
                <a:cs typeface="Trebuchet MS"/>
              </a:rPr>
              <a:t> </a:t>
            </a:r>
            <a:r>
              <a:rPr sz="1300" spc="-5" dirty="0">
                <a:latin typeface="Trebuchet MS"/>
                <a:cs typeface="Trebuchet MS"/>
              </a:rPr>
              <a:t>источников</a:t>
            </a:r>
            <a:r>
              <a:rPr sz="1300" dirty="0">
                <a:latin typeface="Trebuchet MS"/>
                <a:cs typeface="Trebuchet MS"/>
              </a:rPr>
              <a:t> </a:t>
            </a:r>
            <a:r>
              <a:rPr sz="1300" spc="-5" dirty="0">
                <a:latin typeface="Trebuchet MS"/>
                <a:cs typeface="Trebuchet MS"/>
              </a:rPr>
              <a:t>в</a:t>
            </a:r>
            <a:r>
              <a:rPr sz="1300" dirty="0">
                <a:latin typeface="Trebuchet MS"/>
                <a:cs typeface="Trebuchet MS"/>
              </a:rPr>
              <a:t> </a:t>
            </a:r>
            <a:r>
              <a:rPr sz="1300" spc="-5" dirty="0">
                <a:latin typeface="Trebuchet MS"/>
                <a:cs typeface="Trebuchet MS"/>
              </a:rPr>
              <a:t>лагере </a:t>
            </a:r>
            <a:r>
              <a:rPr sz="1300" dirty="0">
                <a:latin typeface="Trebuchet MS"/>
                <a:cs typeface="Trebuchet MS"/>
              </a:rPr>
              <a:t> </a:t>
            </a:r>
            <a:r>
              <a:rPr sz="1300" spc="-5" dirty="0">
                <a:latin typeface="Trebuchet MS"/>
                <a:cs typeface="Trebuchet MS"/>
              </a:rPr>
              <a:t>значительно обновлена материально- </a:t>
            </a:r>
            <a:r>
              <a:rPr sz="1300" dirty="0">
                <a:latin typeface="Trebuchet MS"/>
                <a:cs typeface="Trebuchet MS"/>
              </a:rPr>
              <a:t> </a:t>
            </a:r>
            <a:r>
              <a:rPr sz="1300" spc="-5" dirty="0">
                <a:latin typeface="Trebuchet MS"/>
                <a:cs typeface="Trebuchet MS"/>
              </a:rPr>
              <a:t>техническая</a:t>
            </a:r>
            <a:r>
              <a:rPr sz="1300" spc="-10" dirty="0">
                <a:latin typeface="Trebuchet MS"/>
                <a:cs typeface="Trebuchet MS"/>
              </a:rPr>
              <a:t> база.</a:t>
            </a:r>
            <a:endParaRPr sz="1300">
              <a:latin typeface="Trebuchet MS"/>
              <a:cs typeface="Trebuchet MS"/>
            </a:endParaRPr>
          </a:p>
          <a:p>
            <a:pPr marL="334010" algn="just">
              <a:lnSpc>
                <a:spcPct val="100000"/>
              </a:lnSpc>
              <a:spcBef>
                <a:spcPts val="100"/>
              </a:spcBef>
            </a:pPr>
            <a:r>
              <a:rPr sz="1300" spc="-5" dirty="0">
                <a:latin typeface="Trebuchet MS"/>
                <a:cs typeface="Trebuchet MS"/>
              </a:rPr>
              <a:t>Сторонников</a:t>
            </a:r>
            <a:r>
              <a:rPr sz="1300" spc="545" dirty="0">
                <a:latin typeface="Trebuchet MS"/>
                <a:cs typeface="Trebuchet MS"/>
              </a:rPr>
              <a:t>    </a:t>
            </a:r>
            <a:r>
              <a:rPr sz="1300" spc="-5" dirty="0">
                <a:latin typeface="Trebuchet MS"/>
                <a:cs typeface="Trebuchet MS"/>
              </a:rPr>
              <a:t>экологического</a:t>
            </a:r>
            <a:endParaRPr sz="1300">
              <a:latin typeface="Trebuchet MS"/>
              <a:cs typeface="Trebuchet M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019035" y="5941263"/>
            <a:ext cx="563880" cy="2235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300" spc="-20" dirty="0">
                <a:latin typeface="Trebuchet MS"/>
                <a:cs typeface="Trebuchet MS"/>
              </a:rPr>
              <a:t>р</a:t>
            </a:r>
            <a:r>
              <a:rPr sz="1300" spc="-15" dirty="0">
                <a:latin typeface="Trebuchet MS"/>
                <a:cs typeface="Trebuchet MS"/>
              </a:rPr>
              <a:t>а</a:t>
            </a:r>
            <a:r>
              <a:rPr sz="1300" spc="-5" dirty="0">
                <a:latin typeface="Trebuchet MS"/>
                <a:cs typeface="Trebuchet MS"/>
              </a:rPr>
              <a:t>йоне</a:t>
            </a:r>
            <a:endParaRPr sz="1300">
              <a:latin typeface="Trebuchet MS"/>
              <a:cs typeface="Trebuchet M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898383" y="5941263"/>
            <a:ext cx="698500" cy="4216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24130">
              <a:lnSpc>
                <a:spcPct val="100000"/>
              </a:lnSpc>
              <a:spcBef>
                <a:spcPts val="95"/>
              </a:spcBef>
            </a:pPr>
            <a:r>
              <a:rPr sz="1300" spc="-10" dirty="0">
                <a:latin typeface="Trebuchet MS"/>
                <a:cs typeface="Trebuchet MS"/>
              </a:rPr>
              <a:t>о</a:t>
            </a:r>
            <a:r>
              <a:rPr sz="1300" spc="-5" dirty="0">
                <a:latin typeface="Trebuchet MS"/>
                <a:cs typeface="Trebuchet MS"/>
              </a:rPr>
              <a:t>жид</a:t>
            </a:r>
            <a:r>
              <a:rPr sz="1300" spc="-15" dirty="0">
                <a:latin typeface="Trebuchet MS"/>
                <a:cs typeface="Trebuchet MS"/>
              </a:rPr>
              <a:t>а</a:t>
            </a:r>
            <a:r>
              <a:rPr sz="1300" spc="-5" dirty="0">
                <a:latin typeface="Trebuchet MS"/>
                <a:cs typeface="Trebuchet MS"/>
              </a:rPr>
              <a:t>ет  </a:t>
            </a:r>
            <a:r>
              <a:rPr sz="1300" spc="-10" dirty="0">
                <a:latin typeface="Trebuchet MS"/>
                <a:cs typeface="Trebuchet MS"/>
              </a:rPr>
              <a:t>з</a:t>
            </a:r>
            <a:r>
              <a:rPr sz="1300" spc="-15" dirty="0">
                <a:latin typeface="Trebuchet MS"/>
                <a:cs typeface="Trebuchet MS"/>
              </a:rPr>
              <a:t>а</a:t>
            </a:r>
            <a:r>
              <a:rPr sz="1300" spc="-10" dirty="0">
                <a:latin typeface="Trebuchet MS"/>
                <a:cs typeface="Trebuchet MS"/>
              </a:rPr>
              <a:t>каз</a:t>
            </a:r>
            <a:r>
              <a:rPr sz="1300" spc="-15" dirty="0">
                <a:latin typeface="Trebuchet MS"/>
                <a:cs typeface="Trebuchet MS"/>
              </a:rPr>
              <a:t>н</a:t>
            </a:r>
            <a:r>
              <a:rPr sz="1300" spc="-5" dirty="0">
                <a:latin typeface="Trebuchet MS"/>
                <a:cs typeface="Trebuchet MS"/>
              </a:rPr>
              <a:t>ик</a:t>
            </a:r>
            <a:endParaRPr sz="1300">
              <a:latin typeface="Trebuchet MS"/>
              <a:cs typeface="Trebuchet M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587746" y="5941263"/>
            <a:ext cx="1405890" cy="619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992505" algn="l"/>
              </a:tabLst>
            </a:pPr>
            <a:r>
              <a:rPr sz="1300" spc="-5" dirty="0">
                <a:latin typeface="Trebuchet MS"/>
                <a:cs typeface="Trebuchet MS"/>
              </a:rPr>
              <a:t>туризма	в</a:t>
            </a:r>
            <a:endParaRPr sz="13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1300" spc="-5" dirty="0">
                <a:latin typeface="Trebuchet MS"/>
                <a:cs typeface="Trebuchet MS"/>
              </a:rPr>
              <a:t>природоохранный</a:t>
            </a:r>
            <a:endParaRPr sz="13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1300" spc="-5" dirty="0">
                <a:latin typeface="Trebuchet MS"/>
                <a:cs typeface="Trebuchet MS"/>
              </a:rPr>
              <a:t>«Корниловский».</a:t>
            </a:r>
            <a:endParaRPr sz="1300">
              <a:latin typeface="Trebuchet MS"/>
              <a:cs typeface="Trebuchet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50132" y="3329559"/>
            <a:ext cx="5293867" cy="3528438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6734682" y="6140907"/>
            <a:ext cx="14478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5" dirty="0">
                <a:solidFill>
                  <a:srgbClr val="FD8537"/>
                </a:solidFill>
                <a:latin typeface="Trebuchet MS"/>
                <a:cs typeface="Trebuchet MS"/>
              </a:rPr>
              <a:t>21</a:t>
            </a:r>
            <a:endParaRPr sz="900">
              <a:latin typeface="Trebuchet MS"/>
              <a:cs typeface="Trebuchet MS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449577" y="156210"/>
            <a:ext cx="5294630" cy="895350"/>
            <a:chOff x="1449577" y="156210"/>
            <a:chExt cx="5294630" cy="895350"/>
          </a:xfrm>
        </p:grpSpPr>
        <p:pic>
          <p:nvPicPr>
            <p:cNvPr id="5" name="object 5"/>
            <p:cNvPicPr/>
            <p:nvPr/>
          </p:nvPicPr>
          <p:blipFill>
            <a:blip r:embed="rId3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449577" y="189611"/>
              <a:ext cx="2022983" cy="38341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3498595" y="156210"/>
              <a:ext cx="3245612" cy="41681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3078607" y="750443"/>
              <a:ext cx="2049399" cy="300990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258267" y="4520565"/>
            <a:ext cx="3441700" cy="1016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24765" indent="294005">
              <a:lnSpc>
                <a:spcPct val="100000"/>
              </a:lnSpc>
              <a:spcBef>
                <a:spcPts val="95"/>
              </a:spcBef>
            </a:pPr>
            <a:r>
              <a:rPr sz="1300" spc="-5" dirty="0">
                <a:latin typeface="Trebuchet MS"/>
                <a:cs typeface="Trebuchet MS"/>
              </a:rPr>
              <a:t>В</a:t>
            </a:r>
            <a:r>
              <a:rPr sz="1300" spc="-20" dirty="0">
                <a:latin typeface="Trebuchet MS"/>
                <a:cs typeface="Trebuchet MS"/>
              </a:rPr>
              <a:t> </a:t>
            </a:r>
            <a:r>
              <a:rPr sz="1300" spc="-10" dirty="0">
                <a:latin typeface="Trebuchet MS"/>
                <a:cs typeface="Trebuchet MS"/>
              </a:rPr>
              <a:t>городе</a:t>
            </a:r>
            <a:r>
              <a:rPr sz="1300" spc="25" dirty="0">
                <a:latin typeface="Trebuchet MS"/>
                <a:cs typeface="Trebuchet MS"/>
              </a:rPr>
              <a:t> </a:t>
            </a:r>
            <a:r>
              <a:rPr sz="1300" spc="-5" dirty="0">
                <a:latin typeface="Trebuchet MS"/>
                <a:cs typeface="Trebuchet MS"/>
              </a:rPr>
              <a:t>имеется</a:t>
            </a:r>
            <a:r>
              <a:rPr sz="1300" spc="-15" dirty="0">
                <a:latin typeface="Trebuchet MS"/>
                <a:cs typeface="Trebuchet MS"/>
              </a:rPr>
              <a:t> </a:t>
            </a:r>
            <a:r>
              <a:rPr sz="1300" spc="-5" dirty="0">
                <a:latin typeface="Trebuchet MS"/>
                <a:cs typeface="Trebuchet MS"/>
              </a:rPr>
              <a:t>несколько</a:t>
            </a:r>
            <a:r>
              <a:rPr sz="1300" spc="35" dirty="0">
                <a:latin typeface="Trebuchet MS"/>
                <a:cs typeface="Trebuchet MS"/>
              </a:rPr>
              <a:t> </a:t>
            </a:r>
            <a:r>
              <a:rPr sz="1300" spc="-5" dirty="0">
                <a:latin typeface="Trebuchet MS"/>
                <a:cs typeface="Trebuchet MS"/>
              </a:rPr>
              <a:t>мест </a:t>
            </a:r>
            <a:r>
              <a:rPr sz="1300" dirty="0">
                <a:latin typeface="Trebuchet MS"/>
                <a:cs typeface="Trebuchet MS"/>
              </a:rPr>
              <a:t> </a:t>
            </a:r>
            <a:r>
              <a:rPr sz="1300" spc="-10" dirty="0">
                <a:latin typeface="Trebuchet MS"/>
                <a:cs typeface="Trebuchet MS"/>
              </a:rPr>
              <a:t>отдыха</a:t>
            </a:r>
            <a:r>
              <a:rPr sz="1300" spc="-20" dirty="0">
                <a:latin typeface="Trebuchet MS"/>
                <a:cs typeface="Trebuchet MS"/>
              </a:rPr>
              <a:t> </a:t>
            </a:r>
            <a:r>
              <a:rPr sz="1300" spc="-10" dirty="0">
                <a:latin typeface="Trebuchet MS"/>
                <a:cs typeface="Trebuchet MS"/>
              </a:rPr>
              <a:t>для</a:t>
            </a:r>
            <a:r>
              <a:rPr sz="1300" spc="5" dirty="0">
                <a:latin typeface="Trebuchet MS"/>
                <a:cs typeface="Trebuchet MS"/>
              </a:rPr>
              <a:t> </a:t>
            </a:r>
            <a:r>
              <a:rPr sz="1300" spc="-5" dirty="0">
                <a:latin typeface="Trebuchet MS"/>
                <a:cs typeface="Trebuchet MS"/>
              </a:rPr>
              <a:t>населения:</a:t>
            </a:r>
            <a:r>
              <a:rPr sz="1300" spc="5" dirty="0">
                <a:latin typeface="Trebuchet MS"/>
                <a:cs typeface="Trebuchet MS"/>
              </a:rPr>
              <a:t> </a:t>
            </a:r>
            <a:r>
              <a:rPr sz="1300" spc="-10" dirty="0">
                <a:latin typeface="Trebuchet MS"/>
                <a:cs typeface="Trebuchet MS"/>
              </a:rPr>
              <a:t>Парк</a:t>
            </a:r>
            <a:r>
              <a:rPr sz="1300" spc="-5" dirty="0">
                <a:latin typeface="Trebuchet MS"/>
                <a:cs typeface="Trebuchet MS"/>
              </a:rPr>
              <a:t> культуры,</a:t>
            </a:r>
            <a:r>
              <a:rPr sz="1300" dirty="0">
                <a:latin typeface="Trebuchet MS"/>
                <a:cs typeface="Trebuchet MS"/>
              </a:rPr>
              <a:t> </a:t>
            </a:r>
            <a:r>
              <a:rPr sz="1300" spc="-10" dirty="0">
                <a:latin typeface="Trebuchet MS"/>
                <a:cs typeface="Trebuchet MS"/>
              </a:rPr>
              <a:t>зона </a:t>
            </a:r>
            <a:r>
              <a:rPr sz="1300" spc="-375" dirty="0">
                <a:latin typeface="Trebuchet MS"/>
                <a:cs typeface="Trebuchet MS"/>
              </a:rPr>
              <a:t> </a:t>
            </a:r>
            <a:r>
              <a:rPr sz="1300" spc="-10" dirty="0">
                <a:latin typeface="Trebuchet MS"/>
                <a:cs typeface="Trebuchet MS"/>
              </a:rPr>
              <a:t>отдыха</a:t>
            </a:r>
            <a:r>
              <a:rPr sz="1300" spc="-20" dirty="0">
                <a:latin typeface="Trebuchet MS"/>
                <a:cs typeface="Trebuchet MS"/>
              </a:rPr>
              <a:t> </a:t>
            </a:r>
            <a:r>
              <a:rPr sz="1300" spc="-5" dirty="0">
                <a:latin typeface="Trebuchet MS"/>
                <a:cs typeface="Trebuchet MS"/>
              </a:rPr>
              <a:t>Набережной</a:t>
            </a:r>
            <a:r>
              <a:rPr sz="1300" spc="20" dirty="0">
                <a:latin typeface="Trebuchet MS"/>
                <a:cs typeface="Trebuchet MS"/>
              </a:rPr>
              <a:t> </a:t>
            </a:r>
            <a:r>
              <a:rPr sz="1300" spc="-5" dirty="0">
                <a:latin typeface="Trebuchet MS"/>
                <a:cs typeface="Trebuchet MS"/>
              </a:rPr>
              <a:t>р.</a:t>
            </a:r>
            <a:r>
              <a:rPr sz="1300" spc="-10" dirty="0">
                <a:latin typeface="Trebuchet MS"/>
                <a:cs typeface="Trebuchet MS"/>
              </a:rPr>
              <a:t> </a:t>
            </a:r>
            <a:r>
              <a:rPr sz="1300" spc="-5" dirty="0">
                <a:latin typeface="Trebuchet MS"/>
                <a:cs typeface="Trebuchet MS"/>
              </a:rPr>
              <a:t>Обь,</a:t>
            </a:r>
            <a:r>
              <a:rPr sz="1300" spc="-10" dirty="0">
                <a:latin typeface="Trebuchet MS"/>
                <a:cs typeface="Trebuchet MS"/>
              </a:rPr>
              <a:t> зона</a:t>
            </a:r>
            <a:r>
              <a:rPr sz="1300" dirty="0">
                <a:latin typeface="Trebuchet MS"/>
                <a:cs typeface="Trebuchet MS"/>
              </a:rPr>
              <a:t> </a:t>
            </a:r>
            <a:r>
              <a:rPr sz="1300" spc="-10" dirty="0">
                <a:latin typeface="Trebuchet MS"/>
                <a:cs typeface="Trebuchet MS"/>
              </a:rPr>
              <a:t>отдыха</a:t>
            </a:r>
            <a:endParaRPr sz="13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1300" spc="-5" dirty="0">
                <a:latin typeface="Trebuchet MS"/>
                <a:cs typeface="Trebuchet MS"/>
              </a:rPr>
              <a:t>«Каменские</a:t>
            </a:r>
            <a:r>
              <a:rPr sz="1300" spc="-30" dirty="0">
                <a:latin typeface="Trebuchet MS"/>
                <a:cs typeface="Trebuchet MS"/>
              </a:rPr>
              <a:t> </a:t>
            </a:r>
            <a:r>
              <a:rPr sz="1300" spc="-5" dirty="0">
                <a:latin typeface="Trebuchet MS"/>
                <a:cs typeface="Trebuchet MS"/>
              </a:rPr>
              <a:t>плесы».</a:t>
            </a:r>
            <a:endParaRPr sz="1300">
              <a:latin typeface="Trebuchet MS"/>
              <a:cs typeface="Trebuchet MS"/>
            </a:endParaRPr>
          </a:p>
          <a:p>
            <a:pPr marL="309880">
              <a:lnSpc>
                <a:spcPct val="100000"/>
              </a:lnSpc>
              <a:tabLst>
                <a:tab pos="746760" algn="l"/>
                <a:tab pos="1646555" algn="l"/>
                <a:tab pos="2458720" algn="l"/>
                <a:tab pos="2888615" algn="l"/>
              </a:tabLst>
            </a:pPr>
            <a:r>
              <a:rPr sz="1300" spc="-5" dirty="0">
                <a:latin typeface="Trebuchet MS"/>
                <a:cs typeface="Trebuchet MS"/>
              </a:rPr>
              <a:t>В	</a:t>
            </a:r>
            <a:r>
              <a:rPr sz="1300" spc="-10" dirty="0">
                <a:latin typeface="Trebuchet MS"/>
                <a:cs typeface="Trebuchet MS"/>
              </a:rPr>
              <a:t>зи</a:t>
            </a:r>
            <a:r>
              <a:rPr sz="1300" dirty="0">
                <a:latin typeface="Trebuchet MS"/>
                <a:cs typeface="Trebuchet MS"/>
              </a:rPr>
              <a:t>м</a:t>
            </a:r>
            <a:r>
              <a:rPr sz="1300" spc="-10" dirty="0">
                <a:latin typeface="Trebuchet MS"/>
                <a:cs typeface="Trebuchet MS"/>
              </a:rPr>
              <a:t>н</a:t>
            </a:r>
            <a:r>
              <a:rPr sz="1300" spc="-5" dirty="0">
                <a:latin typeface="Trebuchet MS"/>
                <a:cs typeface="Trebuchet MS"/>
              </a:rPr>
              <a:t>ее</a:t>
            </a:r>
            <a:r>
              <a:rPr sz="1300" dirty="0">
                <a:latin typeface="Trebuchet MS"/>
                <a:cs typeface="Trebuchet MS"/>
              </a:rPr>
              <a:t>	</a:t>
            </a:r>
            <a:r>
              <a:rPr sz="1300" spc="-10" dirty="0">
                <a:latin typeface="Trebuchet MS"/>
                <a:cs typeface="Trebuchet MS"/>
              </a:rPr>
              <a:t>вре</a:t>
            </a:r>
            <a:r>
              <a:rPr sz="1300" spc="-5" dirty="0">
                <a:latin typeface="Trebuchet MS"/>
                <a:cs typeface="Trebuchet MS"/>
              </a:rPr>
              <a:t>мя</a:t>
            </a:r>
            <a:r>
              <a:rPr sz="1300" dirty="0">
                <a:latin typeface="Trebuchet MS"/>
                <a:cs typeface="Trebuchet MS"/>
              </a:rPr>
              <a:t>	</a:t>
            </a:r>
            <a:r>
              <a:rPr sz="1300" spc="-5" dirty="0">
                <a:latin typeface="Trebuchet MS"/>
                <a:cs typeface="Trebuchet MS"/>
              </a:rPr>
              <a:t>в</a:t>
            </a:r>
            <a:r>
              <a:rPr sz="1300" dirty="0">
                <a:latin typeface="Trebuchet MS"/>
                <a:cs typeface="Trebuchet MS"/>
              </a:rPr>
              <a:t>	</a:t>
            </a:r>
            <a:r>
              <a:rPr sz="1300" spc="-10" dirty="0">
                <a:latin typeface="Trebuchet MS"/>
                <a:cs typeface="Trebuchet MS"/>
              </a:rPr>
              <a:t>р</a:t>
            </a:r>
            <a:r>
              <a:rPr sz="1300" spc="-15" dirty="0">
                <a:latin typeface="Trebuchet MS"/>
                <a:cs typeface="Trebuchet MS"/>
              </a:rPr>
              <a:t>а</a:t>
            </a:r>
            <a:r>
              <a:rPr sz="1300" spc="-5" dirty="0">
                <a:latin typeface="Trebuchet MS"/>
                <a:cs typeface="Trebuchet MS"/>
              </a:rPr>
              <a:t>йоне</a:t>
            </a:r>
            <a:endParaRPr sz="1300">
              <a:latin typeface="Trebuchet MS"/>
              <a:cs typeface="Trebuchet M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58267" y="5511494"/>
            <a:ext cx="3442970" cy="8178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95"/>
              </a:spcBef>
            </a:pPr>
            <a:r>
              <a:rPr sz="1300" spc="-5" dirty="0">
                <a:latin typeface="Trebuchet MS"/>
                <a:cs typeface="Trebuchet MS"/>
              </a:rPr>
              <a:t>функционирует</a:t>
            </a:r>
            <a:r>
              <a:rPr sz="1300" dirty="0">
                <a:latin typeface="Trebuchet MS"/>
                <a:cs typeface="Trebuchet MS"/>
              </a:rPr>
              <a:t> </a:t>
            </a:r>
            <a:r>
              <a:rPr sz="1300" spc="-5" dirty="0">
                <a:latin typeface="Trebuchet MS"/>
                <a:cs typeface="Trebuchet MS"/>
              </a:rPr>
              <a:t>лыжная</a:t>
            </a:r>
            <a:r>
              <a:rPr sz="1300" dirty="0">
                <a:latin typeface="Trebuchet MS"/>
                <a:cs typeface="Trebuchet MS"/>
              </a:rPr>
              <a:t> </a:t>
            </a:r>
            <a:r>
              <a:rPr sz="1300" spc="-10" dirty="0">
                <a:latin typeface="Trebuchet MS"/>
                <a:cs typeface="Trebuchet MS"/>
              </a:rPr>
              <a:t>база,</a:t>
            </a:r>
            <a:r>
              <a:rPr sz="1300" spc="-5" dirty="0">
                <a:latin typeface="Trebuchet MS"/>
                <a:cs typeface="Trebuchet MS"/>
              </a:rPr>
              <a:t> хоккейные </a:t>
            </a:r>
            <a:r>
              <a:rPr sz="1300" dirty="0">
                <a:latin typeface="Trebuchet MS"/>
                <a:cs typeface="Trebuchet MS"/>
              </a:rPr>
              <a:t> </a:t>
            </a:r>
            <a:r>
              <a:rPr sz="1300" spc="-5" dirty="0">
                <a:latin typeface="Trebuchet MS"/>
                <a:cs typeface="Trebuchet MS"/>
              </a:rPr>
              <a:t>коробки,</a:t>
            </a:r>
            <a:r>
              <a:rPr sz="1300" dirty="0">
                <a:latin typeface="Trebuchet MS"/>
                <a:cs typeface="Trebuchet MS"/>
              </a:rPr>
              <a:t> </a:t>
            </a:r>
            <a:r>
              <a:rPr sz="1300" spc="-10" dirty="0">
                <a:latin typeface="Trebuchet MS"/>
                <a:cs typeface="Trebuchet MS"/>
              </a:rPr>
              <a:t>катки,</a:t>
            </a:r>
            <a:r>
              <a:rPr sz="1300" spc="-5" dirty="0">
                <a:latin typeface="Trebuchet MS"/>
                <a:cs typeface="Trebuchet MS"/>
              </a:rPr>
              <a:t> </a:t>
            </a:r>
            <a:r>
              <a:rPr sz="1300" spc="-10" dirty="0">
                <a:latin typeface="Trebuchet MS"/>
                <a:cs typeface="Trebuchet MS"/>
              </a:rPr>
              <a:t>которые</a:t>
            </a:r>
            <a:r>
              <a:rPr sz="1300" spc="-5" dirty="0">
                <a:latin typeface="Trebuchet MS"/>
                <a:cs typeface="Trebuchet MS"/>
              </a:rPr>
              <a:t> пользуются </a:t>
            </a:r>
            <a:r>
              <a:rPr sz="1300" spc="-380" dirty="0">
                <a:latin typeface="Trebuchet MS"/>
                <a:cs typeface="Trebuchet MS"/>
              </a:rPr>
              <a:t> </a:t>
            </a:r>
            <a:r>
              <a:rPr sz="1300" spc="-5" dirty="0">
                <a:latin typeface="Trebuchet MS"/>
                <a:cs typeface="Trebuchet MS"/>
              </a:rPr>
              <a:t>большой популярностью у жителей и </a:t>
            </a:r>
            <a:r>
              <a:rPr sz="1300" spc="-10" dirty="0">
                <a:latin typeface="Trebuchet MS"/>
                <a:cs typeface="Trebuchet MS"/>
              </a:rPr>
              <a:t>гостей </a:t>
            </a:r>
            <a:r>
              <a:rPr sz="1300" spc="-380" dirty="0">
                <a:latin typeface="Trebuchet MS"/>
                <a:cs typeface="Trebuchet MS"/>
              </a:rPr>
              <a:t> </a:t>
            </a:r>
            <a:r>
              <a:rPr sz="1300" spc="-10" dirty="0">
                <a:latin typeface="Trebuchet MS"/>
                <a:cs typeface="Trebuchet MS"/>
              </a:rPr>
              <a:t>района.</a:t>
            </a:r>
            <a:endParaRPr sz="1300">
              <a:latin typeface="Trebuchet MS"/>
              <a:cs typeface="Trebuchet M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867402" y="937386"/>
            <a:ext cx="3948429" cy="2402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149225" algn="just">
              <a:lnSpc>
                <a:spcPct val="100000"/>
              </a:lnSpc>
              <a:spcBef>
                <a:spcPts val="95"/>
              </a:spcBef>
            </a:pPr>
            <a:r>
              <a:rPr sz="1300" spc="-5" dirty="0">
                <a:latin typeface="Trebuchet MS"/>
                <a:cs typeface="Trebuchet MS"/>
              </a:rPr>
              <a:t>В </a:t>
            </a:r>
            <a:r>
              <a:rPr sz="1300" spc="-10" dirty="0">
                <a:latin typeface="Trebuchet MS"/>
                <a:cs typeface="Trebuchet MS"/>
              </a:rPr>
              <a:t>состав</a:t>
            </a:r>
            <a:r>
              <a:rPr sz="1300" spc="-5" dirty="0">
                <a:latin typeface="Trebuchet MS"/>
                <a:cs typeface="Trebuchet MS"/>
              </a:rPr>
              <a:t> района </a:t>
            </a:r>
            <a:r>
              <a:rPr sz="1300" spc="-10" dirty="0">
                <a:latin typeface="Trebuchet MS"/>
                <a:cs typeface="Trebuchet MS"/>
              </a:rPr>
              <a:t>входит</a:t>
            </a:r>
            <a:r>
              <a:rPr sz="1300" spc="-5" dirty="0">
                <a:latin typeface="Trebuchet MS"/>
                <a:cs typeface="Trebuchet MS"/>
              </a:rPr>
              <a:t> город Камень-на-Оби, </a:t>
            </a:r>
            <a:r>
              <a:rPr sz="1300" dirty="0">
                <a:latin typeface="Trebuchet MS"/>
                <a:cs typeface="Trebuchet MS"/>
              </a:rPr>
              <a:t> </a:t>
            </a:r>
            <a:r>
              <a:rPr sz="1300" spc="-5" dirty="0">
                <a:latin typeface="Trebuchet MS"/>
                <a:cs typeface="Trebuchet MS"/>
              </a:rPr>
              <a:t>обладающий </a:t>
            </a:r>
            <a:r>
              <a:rPr sz="1300" spc="-10" dirty="0">
                <a:latin typeface="Trebuchet MS"/>
                <a:cs typeface="Trebuchet MS"/>
              </a:rPr>
              <a:t>богатой исторической значимостью. </a:t>
            </a:r>
            <a:r>
              <a:rPr sz="1300" spc="-5" dirty="0">
                <a:latin typeface="Trebuchet MS"/>
                <a:cs typeface="Trebuchet MS"/>
              </a:rPr>
              <a:t> Город является </a:t>
            </a:r>
            <a:r>
              <a:rPr sz="1300" spc="-10" dirty="0">
                <a:latin typeface="Trebuchet MS"/>
                <a:cs typeface="Trebuchet MS"/>
              </a:rPr>
              <a:t>родиной </a:t>
            </a:r>
            <a:r>
              <a:rPr sz="1300" spc="-5" dirty="0">
                <a:latin typeface="Trebuchet MS"/>
                <a:cs typeface="Trebuchet MS"/>
              </a:rPr>
              <a:t>знаменитого советского </a:t>
            </a:r>
            <a:r>
              <a:rPr sz="1300" dirty="0">
                <a:latin typeface="Trebuchet MS"/>
                <a:cs typeface="Trebuchet MS"/>
              </a:rPr>
              <a:t> </a:t>
            </a:r>
            <a:r>
              <a:rPr sz="1300" spc="-5" dirty="0">
                <a:latin typeface="Trebuchet MS"/>
                <a:cs typeface="Trebuchet MS"/>
              </a:rPr>
              <a:t>режиссера И.А. </a:t>
            </a:r>
            <a:r>
              <a:rPr sz="1300" spc="-10" dirty="0">
                <a:latin typeface="Trebuchet MS"/>
                <a:cs typeface="Trebuchet MS"/>
              </a:rPr>
              <a:t>Пырьева. </a:t>
            </a:r>
            <a:r>
              <a:rPr sz="1300" spc="-5" dirty="0">
                <a:latin typeface="Trebuchet MS"/>
                <a:cs typeface="Trebuchet MS"/>
              </a:rPr>
              <a:t>На </a:t>
            </a:r>
            <a:r>
              <a:rPr sz="1300" spc="-10" dirty="0">
                <a:latin typeface="Trebuchet MS"/>
                <a:cs typeface="Trebuchet MS"/>
              </a:rPr>
              <a:t>территории города </a:t>
            </a:r>
            <a:r>
              <a:rPr sz="1300" spc="-5" dirty="0">
                <a:latin typeface="Trebuchet MS"/>
                <a:cs typeface="Trebuchet MS"/>
              </a:rPr>
              <a:t> жил и </a:t>
            </a:r>
            <a:r>
              <a:rPr sz="1300" spc="-10" dirty="0">
                <a:latin typeface="Trebuchet MS"/>
                <a:cs typeface="Trebuchet MS"/>
              </a:rPr>
              <a:t>работал </a:t>
            </a:r>
            <a:r>
              <a:rPr sz="1300" spc="-5" dirty="0">
                <a:latin typeface="Trebuchet MS"/>
                <a:cs typeface="Trebuchet MS"/>
              </a:rPr>
              <a:t>известный советский </a:t>
            </a:r>
            <a:r>
              <a:rPr sz="1300" spc="-10" dirty="0">
                <a:latin typeface="Trebuchet MS"/>
                <a:cs typeface="Trebuchet MS"/>
              </a:rPr>
              <a:t>изобретатель </a:t>
            </a:r>
            <a:r>
              <a:rPr sz="1300" spc="-5" dirty="0">
                <a:latin typeface="Trebuchet MS"/>
                <a:cs typeface="Trebuchet MS"/>
              </a:rPr>
              <a:t> </a:t>
            </a:r>
            <a:r>
              <a:rPr sz="1300" spc="-10" dirty="0">
                <a:latin typeface="Trebuchet MS"/>
                <a:cs typeface="Trebuchet MS"/>
              </a:rPr>
              <a:t>Ю.В.</a:t>
            </a:r>
            <a:r>
              <a:rPr sz="1300" spc="-5" dirty="0">
                <a:latin typeface="Trebuchet MS"/>
                <a:cs typeface="Trebuchet MS"/>
              </a:rPr>
              <a:t> Кондратюк.</a:t>
            </a:r>
            <a:r>
              <a:rPr sz="1300" dirty="0">
                <a:latin typeface="Trebuchet MS"/>
                <a:cs typeface="Trebuchet MS"/>
              </a:rPr>
              <a:t> </a:t>
            </a:r>
            <a:r>
              <a:rPr sz="1300" spc="-5" dirty="0">
                <a:latin typeface="Trebuchet MS"/>
                <a:cs typeface="Trebuchet MS"/>
              </a:rPr>
              <a:t>На</a:t>
            </a:r>
            <a:r>
              <a:rPr sz="1300" dirty="0">
                <a:latin typeface="Trebuchet MS"/>
                <a:cs typeface="Trebuchet MS"/>
              </a:rPr>
              <a:t> </a:t>
            </a:r>
            <a:r>
              <a:rPr sz="1300" spc="-10" dirty="0">
                <a:latin typeface="Trebuchet MS"/>
                <a:cs typeface="Trebuchet MS"/>
              </a:rPr>
              <a:t>территории</a:t>
            </a:r>
            <a:r>
              <a:rPr sz="1300" spc="-5" dirty="0">
                <a:latin typeface="Trebuchet MS"/>
                <a:cs typeface="Trebuchet MS"/>
              </a:rPr>
              <a:t> </a:t>
            </a:r>
            <a:r>
              <a:rPr sz="1300" spc="-10" dirty="0">
                <a:latin typeface="Trebuchet MS"/>
                <a:cs typeface="Trebuchet MS"/>
              </a:rPr>
              <a:t>города </a:t>
            </a:r>
            <a:r>
              <a:rPr sz="1300" spc="-5" dirty="0">
                <a:latin typeface="Trebuchet MS"/>
                <a:cs typeface="Trebuchet MS"/>
              </a:rPr>
              <a:t> расположены памятники </a:t>
            </a:r>
            <a:r>
              <a:rPr sz="1300" spc="-10" dirty="0">
                <a:latin typeface="Trebuchet MS"/>
                <a:cs typeface="Trebuchet MS"/>
              </a:rPr>
              <a:t>архитектуры </a:t>
            </a:r>
            <a:r>
              <a:rPr sz="1300" spc="-5" dirty="0">
                <a:latin typeface="Trebuchet MS"/>
                <a:cs typeface="Trebuchet MS"/>
              </a:rPr>
              <a:t>и истории. </a:t>
            </a:r>
            <a:r>
              <a:rPr sz="1300" dirty="0">
                <a:latin typeface="Trebuchet MS"/>
                <a:cs typeface="Trebuchet MS"/>
              </a:rPr>
              <a:t> </a:t>
            </a:r>
            <a:r>
              <a:rPr sz="1300" spc="-10" dirty="0">
                <a:latin typeface="Trebuchet MS"/>
                <a:cs typeface="Trebuchet MS"/>
              </a:rPr>
              <a:t>Богатой</a:t>
            </a:r>
            <a:r>
              <a:rPr sz="1300" spc="-5" dirty="0">
                <a:latin typeface="Trebuchet MS"/>
                <a:cs typeface="Trebuchet MS"/>
              </a:rPr>
              <a:t> экспозицией</a:t>
            </a:r>
            <a:r>
              <a:rPr sz="1300" dirty="0">
                <a:latin typeface="Trebuchet MS"/>
                <a:cs typeface="Trebuchet MS"/>
              </a:rPr>
              <a:t> </a:t>
            </a:r>
            <a:r>
              <a:rPr sz="1300" spc="-10" dirty="0">
                <a:latin typeface="Trebuchet MS"/>
                <a:cs typeface="Trebuchet MS"/>
              </a:rPr>
              <a:t>обладает</a:t>
            </a:r>
            <a:r>
              <a:rPr sz="1300" spc="-5" dirty="0">
                <a:latin typeface="Trebuchet MS"/>
                <a:cs typeface="Trebuchet MS"/>
              </a:rPr>
              <a:t> Каменский </a:t>
            </a:r>
            <a:r>
              <a:rPr sz="1300" dirty="0">
                <a:latin typeface="Trebuchet MS"/>
                <a:cs typeface="Trebuchet MS"/>
              </a:rPr>
              <a:t> </a:t>
            </a:r>
            <a:r>
              <a:rPr sz="1300" spc="-5" dirty="0">
                <a:latin typeface="Trebuchet MS"/>
                <a:cs typeface="Trebuchet MS"/>
              </a:rPr>
              <a:t>краеведческий</a:t>
            </a:r>
            <a:r>
              <a:rPr sz="1300" dirty="0">
                <a:latin typeface="Trebuchet MS"/>
                <a:cs typeface="Trebuchet MS"/>
              </a:rPr>
              <a:t> </a:t>
            </a:r>
            <a:r>
              <a:rPr sz="1300" spc="-5" dirty="0">
                <a:latin typeface="Trebuchet MS"/>
                <a:cs typeface="Trebuchet MS"/>
              </a:rPr>
              <a:t>музей.</a:t>
            </a:r>
            <a:r>
              <a:rPr sz="1300" dirty="0">
                <a:latin typeface="Trebuchet MS"/>
                <a:cs typeface="Trebuchet MS"/>
              </a:rPr>
              <a:t> </a:t>
            </a:r>
            <a:r>
              <a:rPr sz="1300" spc="-5" dirty="0">
                <a:latin typeface="Trebuchet MS"/>
                <a:cs typeface="Trebuchet MS"/>
              </a:rPr>
              <a:t>Помимо</a:t>
            </a:r>
            <a:r>
              <a:rPr sz="1300" dirty="0">
                <a:latin typeface="Trebuchet MS"/>
                <a:cs typeface="Trebuchet MS"/>
              </a:rPr>
              <a:t> </a:t>
            </a:r>
            <a:r>
              <a:rPr sz="1300" spc="-10" dirty="0">
                <a:latin typeface="Trebuchet MS"/>
                <a:cs typeface="Trebuchet MS"/>
              </a:rPr>
              <a:t>этого</a:t>
            </a:r>
            <a:r>
              <a:rPr sz="1300" spc="-5" dirty="0">
                <a:latin typeface="Trebuchet MS"/>
                <a:cs typeface="Trebuchet MS"/>
              </a:rPr>
              <a:t> имеется </a:t>
            </a:r>
            <a:r>
              <a:rPr sz="1300" dirty="0">
                <a:latin typeface="Trebuchet MS"/>
                <a:cs typeface="Trebuchet MS"/>
              </a:rPr>
              <a:t> </a:t>
            </a:r>
            <a:r>
              <a:rPr sz="1300" spc="-5" dirty="0">
                <a:latin typeface="Trebuchet MS"/>
                <a:cs typeface="Trebuchet MS"/>
              </a:rPr>
              <a:t>несколько</a:t>
            </a:r>
            <a:r>
              <a:rPr sz="1300" dirty="0">
                <a:latin typeface="Trebuchet MS"/>
                <a:cs typeface="Trebuchet MS"/>
              </a:rPr>
              <a:t> </a:t>
            </a:r>
            <a:r>
              <a:rPr sz="1300" spc="-5" dirty="0">
                <a:latin typeface="Trebuchet MS"/>
                <a:cs typeface="Trebuchet MS"/>
              </a:rPr>
              <a:t>мест</a:t>
            </a:r>
            <a:r>
              <a:rPr sz="1300" dirty="0">
                <a:latin typeface="Trebuchet MS"/>
                <a:cs typeface="Trebuchet MS"/>
              </a:rPr>
              <a:t> </a:t>
            </a:r>
            <a:r>
              <a:rPr sz="1300" spc="-5" dirty="0">
                <a:latin typeface="Trebuchet MS"/>
                <a:cs typeface="Trebuchet MS"/>
              </a:rPr>
              <a:t>отдыха</a:t>
            </a:r>
            <a:r>
              <a:rPr sz="1300" dirty="0">
                <a:latin typeface="Trebuchet MS"/>
                <a:cs typeface="Trebuchet MS"/>
              </a:rPr>
              <a:t> </a:t>
            </a:r>
            <a:r>
              <a:rPr sz="1300" spc="-5" dirty="0">
                <a:latin typeface="Trebuchet MS"/>
                <a:cs typeface="Trebuchet MS"/>
              </a:rPr>
              <a:t>для</a:t>
            </a:r>
            <a:r>
              <a:rPr sz="1300" dirty="0">
                <a:latin typeface="Trebuchet MS"/>
                <a:cs typeface="Trebuchet MS"/>
              </a:rPr>
              <a:t> </a:t>
            </a:r>
            <a:r>
              <a:rPr sz="1300" spc="-5" dirty="0">
                <a:latin typeface="Trebuchet MS"/>
                <a:cs typeface="Trebuchet MS"/>
              </a:rPr>
              <a:t>населения:</a:t>
            </a:r>
            <a:r>
              <a:rPr sz="1300" dirty="0">
                <a:latin typeface="Trebuchet MS"/>
                <a:cs typeface="Trebuchet MS"/>
              </a:rPr>
              <a:t> </a:t>
            </a:r>
            <a:r>
              <a:rPr sz="1300" spc="-10" dirty="0">
                <a:latin typeface="Trebuchet MS"/>
                <a:cs typeface="Trebuchet MS"/>
              </a:rPr>
              <a:t>Парк </a:t>
            </a:r>
            <a:r>
              <a:rPr sz="1300" spc="-380" dirty="0">
                <a:latin typeface="Trebuchet MS"/>
                <a:cs typeface="Trebuchet MS"/>
              </a:rPr>
              <a:t> </a:t>
            </a:r>
            <a:r>
              <a:rPr sz="1300" spc="-5" dirty="0">
                <a:latin typeface="Trebuchet MS"/>
                <a:cs typeface="Trebuchet MS"/>
              </a:rPr>
              <a:t>культуры, </a:t>
            </a:r>
            <a:r>
              <a:rPr sz="1300" spc="-10" dirty="0">
                <a:latin typeface="Trebuchet MS"/>
                <a:cs typeface="Trebuchet MS"/>
              </a:rPr>
              <a:t>зона </a:t>
            </a:r>
            <a:r>
              <a:rPr sz="1300" spc="-5" dirty="0">
                <a:latin typeface="Trebuchet MS"/>
                <a:cs typeface="Trebuchet MS"/>
              </a:rPr>
              <a:t>отдыха Набережной р. Обь, </a:t>
            </a:r>
            <a:r>
              <a:rPr sz="1300" spc="-10" dirty="0">
                <a:latin typeface="Trebuchet MS"/>
                <a:cs typeface="Trebuchet MS"/>
              </a:rPr>
              <a:t>зона </a:t>
            </a:r>
            <a:r>
              <a:rPr sz="1300" spc="-5" dirty="0">
                <a:latin typeface="Trebuchet MS"/>
                <a:cs typeface="Trebuchet MS"/>
              </a:rPr>
              <a:t> </a:t>
            </a:r>
            <a:r>
              <a:rPr sz="1300" spc="-10" dirty="0">
                <a:latin typeface="Trebuchet MS"/>
                <a:cs typeface="Trebuchet MS"/>
              </a:rPr>
              <a:t>отдыха</a:t>
            </a:r>
            <a:r>
              <a:rPr sz="1300" spc="-20" dirty="0">
                <a:latin typeface="Trebuchet MS"/>
                <a:cs typeface="Trebuchet MS"/>
              </a:rPr>
              <a:t> </a:t>
            </a:r>
            <a:r>
              <a:rPr sz="1300" spc="-5" dirty="0">
                <a:latin typeface="Trebuchet MS"/>
                <a:cs typeface="Trebuchet MS"/>
              </a:rPr>
              <a:t>«Каменские</a:t>
            </a:r>
            <a:r>
              <a:rPr sz="1300" spc="35" dirty="0">
                <a:latin typeface="Trebuchet MS"/>
                <a:cs typeface="Trebuchet MS"/>
              </a:rPr>
              <a:t> </a:t>
            </a:r>
            <a:r>
              <a:rPr sz="1300" spc="-5" dirty="0">
                <a:latin typeface="Trebuchet MS"/>
                <a:cs typeface="Trebuchet MS"/>
              </a:rPr>
              <a:t>плесы».</a:t>
            </a:r>
            <a:endParaRPr sz="1300">
              <a:latin typeface="Trebuchet MS"/>
              <a:cs typeface="Trebuchet MS"/>
            </a:endParaRPr>
          </a:p>
        </p:txBody>
      </p:sp>
      <p:pic>
        <p:nvPicPr>
          <p:cNvPr id="11" name="object 1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79514" y="1196721"/>
            <a:ext cx="4488561" cy="29523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864565" y="139572"/>
            <a:ext cx="1222375" cy="310515"/>
            <a:chOff x="864565" y="139572"/>
            <a:chExt cx="1222375" cy="310515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3" name="object 3"/>
            <p:cNvSpPr/>
            <p:nvPr/>
          </p:nvSpPr>
          <p:spPr>
            <a:xfrm>
              <a:off x="869137" y="144144"/>
              <a:ext cx="1082675" cy="301625"/>
            </a:xfrm>
            <a:custGeom>
              <a:avLst/>
              <a:gdLst/>
              <a:ahLst/>
              <a:cxnLst/>
              <a:rect l="l" t="t" r="r" b="b"/>
              <a:pathLst>
                <a:path w="1082675" h="301625">
                  <a:moveTo>
                    <a:pt x="692073" y="0"/>
                  </a:moveTo>
                  <a:lnTo>
                    <a:pt x="640829" y="10763"/>
                  </a:lnTo>
                  <a:lnTo>
                    <a:pt x="601014" y="43052"/>
                  </a:lnTo>
                  <a:lnTo>
                    <a:pt x="575471" y="90868"/>
                  </a:lnTo>
                  <a:lnTo>
                    <a:pt x="566978" y="148208"/>
                  </a:lnTo>
                  <a:lnTo>
                    <a:pt x="568931" y="181929"/>
                  </a:lnTo>
                  <a:lnTo>
                    <a:pt x="584552" y="237988"/>
                  </a:lnTo>
                  <a:lnTo>
                    <a:pt x="615556" y="278258"/>
                  </a:lnTo>
                  <a:lnTo>
                    <a:pt x="660514" y="298694"/>
                  </a:lnTo>
                  <a:lnTo>
                    <a:pt x="688136" y="301243"/>
                  </a:lnTo>
                  <a:lnTo>
                    <a:pt x="718213" y="298670"/>
                  </a:lnTo>
                  <a:lnTo>
                    <a:pt x="744635" y="290941"/>
                  </a:lnTo>
                  <a:lnTo>
                    <a:pt x="767414" y="278044"/>
                  </a:lnTo>
                  <a:lnTo>
                    <a:pt x="786561" y="259968"/>
                  </a:lnTo>
                  <a:lnTo>
                    <a:pt x="789646" y="255396"/>
                  </a:lnTo>
                  <a:lnTo>
                    <a:pt x="688136" y="255396"/>
                  </a:lnTo>
                  <a:lnTo>
                    <a:pt x="672634" y="253636"/>
                  </a:lnTo>
                  <a:lnTo>
                    <a:pt x="637844" y="227329"/>
                  </a:lnTo>
                  <a:lnTo>
                    <a:pt x="621646" y="172358"/>
                  </a:lnTo>
                  <a:lnTo>
                    <a:pt x="620572" y="148208"/>
                  </a:lnTo>
                  <a:lnTo>
                    <a:pt x="621717" y="125987"/>
                  </a:lnTo>
                  <a:lnTo>
                    <a:pt x="630913" y="88737"/>
                  </a:lnTo>
                  <a:lnTo>
                    <a:pt x="661530" y="52911"/>
                  </a:lnTo>
                  <a:lnTo>
                    <a:pt x="692073" y="45974"/>
                  </a:lnTo>
                  <a:lnTo>
                    <a:pt x="792818" y="45974"/>
                  </a:lnTo>
                  <a:lnTo>
                    <a:pt x="788085" y="38988"/>
                  </a:lnTo>
                  <a:lnTo>
                    <a:pt x="769654" y="21967"/>
                  </a:lnTo>
                  <a:lnTo>
                    <a:pt x="747509" y="9778"/>
                  </a:lnTo>
                  <a:lnTo>
                    <a:pt x="721648" y="2448"/>
                  </a:lnTo>
                  <a:lnTo>
                    <a:pt x="692073" y="0"/>
                  </a:lnTo>
                  <a:close/>
                </a:path>
                <a:path w="1082675" h="301625">
                  <a:moveTo>
                    <a:pt x="792818" y="45974"/>
                  </a:moveTo>
                  <a:lnTo>
                    <a:pt x="692073" y="45974"/>
                  </a:lnTo>
                  <a:lnTo>
                    <a:pt x="725151" y="52357"/>
                  </a:lnTo>
                  <a:lnTo>
                    <a:pt x="748763" y="71516"/>
                  </a:lnTo>
                  <a:lnTo>
                    <a:pt x="762921" y="103463"/>
                  </a:lnTo>
                  <a:lnTo>
                    <a:pt x="767638" y="148208"/>
                  </a:lnTo>
                  <a:lnTo>
                    <a:pt x="766354" y="172833"/>
                  </a:lnTo>
                  <a:lnTo>
                    <a:pt x="756119" y="212699"/>
                  </a:lnTo>
                  <a:lnTo>
                    <a:pt x="722236" y="248538"/>
                  </a:lnTo>
                  <a:lnTo>
                    <a:pt x="688136" y="255396"/>
                  </a:lnTo>
                  <a:lnTo>
                    <a:pt x="789646" y="255396"/>
                  </a:lnTo>
                  <a:lnTo>
                    <a:pt x="801730" y="237488"/>
                  </a:lnTo>
                  <a:lnTo>
                    <a:pt x="812565" y="211375"/>
                  </a:lnTo>
                  <a:lnTo>
                    <a:pt x="819065" y="181619"/>
                  </a:lnTo>
                  <a:lnTo>
                    <a:pt x="821232" y="148208"/>
                  </a:lnTo>
                  <a:lnTo>
                    <a:pt x="819161" y="115016"/>
                  </a:lnTo>
                  <a:lnTo>
                    <a:pt x="812946" y="85740"/>
                  </a:lnTo>
                  <a:lnTo>
                    <a:pt x="802587" y="60394"/>
                  </a:lnTo>
                  <a:lnTo>
                    <a:pt x="792818" y="45974"/>
                  </a:lnTo>
                  <a:close/>
                </a:path>
                <a:path w="1082675" h="301625">
                  <a:moveTo>
                    <a:pt x="985697" y="51053"/>
                  </a:moveTo>
                  <a:lnTo>
                    <a:pt x="934135" y="51053"/>
                  </a:lnTo>
                  <a:lnTo>
                    <a:pt x="934135" y="296290"/>
                  </a:lnTo>
                  <a:lnTo>
                    <a:pt x="985697" y="296290"/>
                  </a:lnTo>
                  <a:lnTo>
                    <a:pt x="985697" y="51053"/>
                  </a:lnTo>
                  <a:close/>
                </a:path>
                <a:path w="1082675" h="301625">
                  <a:moveTo>
                    <a:pt x="1082471" y="5206"/>
                  </a:moveTo>
                  <a:lnTo>
                    <a:pt x="841552" y="5206"/>
                  </a:lnTo>
                  <a:lnTo>
                    <a:pt x="841552" y="51053"/>
                  </a:lnTo>
                  <a:lnTo>
                    <a:pt x="1082471" y="51053"/>
                  </a:lnTo>
                  <a:lnTo>
                    <a:pt x="1082471" y="5206"/>
                  </a:lnTo>
                  <a:close/>
                </a:path>
                <a:path w="1082675" h="301625">
                  <a:moveTo>
                    <a:pt x="246202" y="5206"/>
                  </a:moveTo>
                  <a:lnTo>
                    <a:pt x="192354" y="5206"/>
                  </a:lnTo>
                  <a:lnTo>
                    <a:pt x="287921" y="300227"/>
                  </a:lnTo>
                  <a:lnTo>
                    <a:pt x="309181" y="300227"/>
                  </a:lnTo>
                  <a:lnTo>
                    <a:pt x="349382" y="180848"/>
                  </a:lnTo>
                  <a:lnTo>
                    <a:pt x="300837" y="180848"/>
                  </a:lnTo>
                  <a:lnTo>
                    <a:pt x="246202" y="5206"/>
                  </a:lnTo>
                  <a:close/>
                </a:path>
                <a:path w="1082675" h="301625">
                  <a:moveTo>
                    <a:pt x="420118" y="116712"/>
                  </a:moveTo>
                  <a:lnTo>
                    <a:pt x="370979" y="116712"/>
                  </a:lnTo>
                  <a:lnTo>
                    <a:pt x="434517" y="300227"/>
                  </a:lnTo>
                  <a:lnTo>
                    <a:pt x="455853" y="300227"/>
                  </a:lnTo>
                  <a:lnTo>
                    <a:pt x="493934" y="180848"/>
                  </a:lnTo>
                  <a:lnTo>
                    <a:pt x="441756" y="180848"/>
                  </a:lnTo>
                  <a:lnTo>
                    <a:pt x="420118" y="116712"/>
                  </a:lnTo>
                  <a:close/>
                </a:path>
                <a:path w="1082675" h="301625">
                  <a:moveTo>
                    <a:pt x="382498" y="5206"/>
                  </a:moveTo>
                  <a:lnTo>
                    <a:pt x="359854" y="5206"/>
                  </a:lnTo>
                  <a:lnTo>
                    <a:pt x="300837" y="180848"/>
                  </a:lnTo>
                  <a:lnTo>
                    <a:pt x="349382" y="180848"/>
                  </a:lnTo>
                  <a:lnTo>
                    <a:pt x="370979" y="116712"/>
                  </a:lnTo>
                  <a:lnTo>
                    <a:pt x="420118" y="116712"/>
                  </a:lnTo>
                  <a:lnTo>
                    <a:pt x="382498" y="5206"/>
                  </a:lnTo>
                  <a:close/>
                </a:path>
                <a:path w="1082675" h="301625">
                  <a:moveTo>
                    <a:pt x="549960" y="5206"/>
                  </a:moveTo>
                  <a:lnTo>
                    <a:pt x="496112" y="5206"/>
                  </a:lnTo>
                  <a:lnTo>
                    <a:pt x="441756" y="180848"/>
                  </a:lnTo>
                  <a:lnTo>
                    <a:pt x="493934" y="180848"/>
                  </a:lnTo>
                  <a:lnTo>
                    <a:pt x="549960" y="5206"/>
                  </a:lnTo>
                  <a:close/>
                </a:path>
                <a:path w="1082675" h="301625">
                  <a:moveTo>
                    <a:pt x="19075" y="233933"/>
                  </a:moveTo>
                  <a:lnTo>
                    <a:pt x="0" y="280162"/>
                  </a:lnTo>
                  <a:lnTo>
                    <a:pt x="16888" y="289403"/>
                  </a:lnTo>
                  <a:lnTo>
                    <a:pt x="34767" y="295989"/>
                  </a:lnTo>
                  <a:lnTo>
                    <a:pt x="53640" y="299932"/>
                  </a:lnTo>
                  <a:lnTo>
                    <a:pt x="73507" y="301243"/>
                  </a:lnTo>
                  <a:lnTo>
                    <a:pt x="95770" y="299815"/>
                  </a:lnTo>
                  <a:lnTo>
                    <a:pt x="133170" y="288385"/>
                  </a:lnTo>
                  <a:lnTo>
                    <a:pt x="167349" y="255396"/>
                  </a:lnTo>
                  <a:lnTo>
                    <a:pt x="79273" y="255396"/>
                  </a:lnTo>
                  <a:lnTo>
                    <a:pt x="64409" y="254043"/>
                  </a:lnTo>
                  <a:lnTo>
                    <a:pt x="49422" y="249999"/>
                  </a:lnTo>
                  <a:lnTo>
                    <a:pt x="34310" y="243288"/>
                  </a:lnTo>
                  <a:lnTo>
                    <a:pt x="19075" y="233933"/>
                  </a:lnTo>
                  <a:close/>
                </a:path>
                <a:path w="1082675" h="301625">
                  <a:moveTo>
                    <a:pt x="88811" y="253"/>
                  </a:moveTo>
                  <a:lnTo>
                    <a:pt x="38570" y="12737"/>
                  </a:lnTo>
                  <a:lnTo>
                    <a:pt x="6778" y="47624"/>
                  </a:lnTo>
                  <a:lnTo>
                    <a:pt x="596" y="78485"/>
                  </a:lnTo>
                  <a:lnTo>
                    <a:pt x="987" y="87342"/>
                  </a:lnTo>
                  <a:lnTo>
                    <a:pt x="14447" y="125396"/>
                  </a:lnTo>
                  <a:lnTo>
                    <a:pt x="54460" y="156825"/>
                  </a:lnTo>
                  <a:lnTo>
                    <a:pt x="69837" y="164846"/>
                  </a:lnTo>
                  <a:lnTo>
                    <a:pt x="85151" y="173035"/>
                  </a:lnTo>
                  <a:lnTo>
                    <a:pt x="118737" y="202035"/>
                  </a:lnTo>
                  <a:lnTo>
                    <a:pt x="124764" y="223519"/>
                  </a:lnTo>
                  <a:lnTo>
                    <a:pt x="121921" y="237448"/>
                  </a:lnTo>
                  <a:lnTo>
                    <a:pt x="113391" y="247411"/>
                  </a:lnTo>
                  <a:lnTo>
                    <a:pt x="99175" y="253398"/>
                  </a:lnTo>
                  <a:lnTo>
                    <a:pt x="79273" y="255396"/>
                  </a:lnTo>
                  <a:lnTo>
                    <a:pt x="167349" y="255396"/>
                  </a:lnTo>
                  <a:lnTo>
                    <a:pt x="169249" y="252396"/>
                  </a:lnTo>
                  <a:lnTo>
                    <a:pt x="174481" y="237075"/>
                  </a:lnTo>
                  <a:lnTo>
                    <a:pt x="176225" y="220217"/>
                  </a:lnTo>
                  <a:lnTo>
                    <a:pt x="175803" y="210623"/>
                  </a:lnTo>
                  <a:lnTo>
                    <a:pt x="161182" y="169544"/>
                  </a:lnTo>
                  <a:lnTo>
                    <a:pt x="132818" y="143890"/>
                  </a:lnTo>
                  <a:lnTo>
                    <a:pt x="107683" y="130175"/>
                  </a:lnTo>
                  <a:lnTo>
                    <a:pt x="83430" y="116788"/>
                  </a:lnTo>
                  <a:lnTo>
                    <a:pt x="66106" y="103663"/>
                  </a:lnTo>
                  <a:lnTo>
                    <a:pt x="55712" y="90777"/>
                  </a:lnTo>
                  <a:lnTo>
                    <a:pt x="52247" y="78104"/>
                  </a:lnTo>
                  <a:lnTo>
                    <a:pt x="52862" y="70935"/>
                  </a:lnTo>
                  <a:lnTo>
                    <a:pt x="81362" y="44771"/>
                  </a:lnTo>
                  <a:lnTo>
                    <a:pt x="89801" y="44196"/>
                  </a:lnTo>
                  <a:lnTo>
                    <a:pt x="154080" y="44196"/>
                  </a:lnTo>
                  <a:lnTo>
                    <a:pt x="162915" y="19176"/>
                  </a:lnTo>
                  <a:lnTo>
                    <a:pt x="149418" y="10916"/>
                  </a:lnTo>
                  <a:lnTo>
                    <a:pt x="132568" y="5000"/>
                  </a:lnTo>
                  <a:lnTo>
                    <a:pt x="112366" y="1442"/>
                  </a:lnTo>
                  <a:lnTo>
                    <a:pt x="88811" y="253"/>
                  </a:lnTo>
                  <a:close/>
                </a:path>
                <a:path w="1082675" h="301625">
                  <a:moveTo>
                    <a:pt x="154080" y="44196"/>
                  </a:moveTo>
                  <a:lnTo>
                    <a:pt x="89801" y="44196"/>
                  </a:lnTo>
                  <a:lnTo>
                    <a:pt x="104713" y="45410"/>
                  </a:lnTo>
                  <a:lnTo>
                    <a:pt x="119252" y="49053"/>
                  </a:lnTo>
                  <a:lnTo>
                    <a:pt x="133421" y="55125"/>
                  </a:lnTo>
                  <a:lnTo>
                    <a:pt x="147218" y="63626"/>
                  </a:lnTo>
                  <a:lnTo>
                    <a:pt x="154080" y="44196"/>
                  </a:lnTo>
                  <a:close/>
                </a:path>
              </a:pathLst>
            </a:cu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485137" y="185546"/>
              <a:ext cx="156210" cy="218566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pic>
        <p:sp>
          <p:nvSpPr>
            <p:cNvPr id="5" name="object 5"/>
            <p:cNvSpPr/>
            <p:nvPr/>
          </p:nvSpPr>
          <p:spPr>
            <a:xfrm>
              <a:off x="869137" y="144144"/>
              <a:ext cx="1082675" cy="301625"/>
            </a:xfrm>
            <a:custGeom>
              <a:avLst/>
              <a:gdLst/>
              <a:ahLst/>
              <a:cxnLst/>
              <a:rect l="l" t="t" r="r" b="b"/>
              <a:pathLst>
                <a:path w="1082675" h="301625">
                  <a:moveTo>
                    <a:pt x="841552" y="5206"/>
                  </a:moveTo>
                  <a:lnTo>
                    <a:pt x="1082471" y="5206"/>
                  </a:lnTo>
                  <a:lnTo>
                    <a:pt x="1082471" y="51053"/>
                  </a:lnTo>
                  <a:lnTo>
                    <a:pt x="985697" y="51053"/>
                  </a:lnTo>
                  <a:lnTo>
                    <a:pt x="985697" y="296290"/>
                  </a:lnTo>
                  <a:lnTo>
                    <a:pt x="934135" y="296290"/>
                  </a:lnTo>
                  <a:lnTo>
                    <a:pt x="934135" y="51053"/>
                  </a:lnTo>
                  <a:lnTo>
                    <a:pt x="841552" y="51053"/>
                  </a:lnTo>
                  <a:lnTo>
                    <a:pt x="841552" y="5206"/>
                  </a:lnTo>
                  <a:close/>
                </a:path>
                <a:path w="1082675" h="301625">
                  <a:moveTo>
                    <a:pt x="192354" y="5206"/>
                  </a:moveTo>
                  <a:lnTo>
                    <a:pt x="246202" y="5206"/>
                  </a:lnTo>
                  <a:lnTo>
                    <a:pt x="300837" y="180848"/>
                  </a:lnTo>
                  <a:lnTo>
                    <a:pt x="359854" y="5206"/>
                  </a:lnTo>
                  <a:lnTo>
                    <a:pt x="382498" y="5206"/>
                  </a:lnTo>
                  <a:lnTo>
                    <a:pt x="441756" y="180848"/>
                  </a:lnTo>
                  <a:lnTo>
                    <a:pt x="496112" y="5206"/>
                  </a:lnTo>
                  <a:lnTo>
                    <a:pt x="549960" y="5206"/>
                  </a:lnTo>
                  <a:lnTo>
                    <a:pt x="455853" y="300227"/>
                  </a:lnTo>
                  <a:lnTo>
                    <a:pt x="434517" y="300227"/>
                  </a:lnTo>
                  <a:lnTo>
                    <a:pt x="370979" y="116712"/>
                  </a:lnTo>
                  <a:lnTo>
                    <a:pt x="309181" y="300227"/>
                  </a:lnTo>
                  <a:lnTo>
                    <a:pt x="287921" y="300227"/>
                  </a:lnTo>
                  <a:lnTo>
                    <a:pt x="192354" y="5206"/>
                  </a:lnTo>
                  <a:close/>
                </a:path>
                <a:path w="1082675" h="301625">
                  <a:moveTo>
                    <a:pt x="88811" y="253"/>
                  </a:moveTo>
                  <a:lnTo>
                    <a:pt x="112366" y="1442"/>
                  </a:lnTo>
                  <a:lnTo>
                    <a:pt x="132568" y="5000"/>
                  </a:lnTo>
                  <a:lnTo>
                    <a:pt x="149418" y="10916"/>
                  </a:lnTo>
                  <a:lnTo>
                    <a:pt x="162915" y="19176"/>
                  </a:lnTo>
                  <a:lnTo>
                    <a:pt x="147218" y="63626"/>
                  </a:lnTo>
                  <a:lnTo>
                    <a:pt x="133421" y="55125"/>
                  </a:lnTo>
                  <a:lnTo>
                    <a:pt x="119252" y="49053"/>
                  </a:lnTo>
                  <a:lnTo>
                    <a:pt x="104713" y="45410"/>
                  </a:lnTo>
                  <a:lnTo>
                    <a:pt x="89801" y="44196"/>
                  </a:lnTo>
                  <a:lnTo>
                    <a:pt x="81362" y="44771"/>
                  </a:lnTo>
                  <a:lnTo>
                    <a:pt x="52862" y="70935"/>
                  </a:lnTo>
                  <a:lnTo>
                    <a:pt x="52247" y="78104"/>
                  </a:lnTo>
                  <a:lnTo>
                    <a:pt x="55712" y="90777"/>
                  </a:lnTo>
                  <a:lnTo>
                    <a:pt x="66106" y="103663"/>
                  </a:lnTo>
                  <a:lnTo>
                    <a:pt x="83430" y="116788"/>
                  </a:lnTo>
                  <a:lnTo>
                    <a:pt x="107683" y="130175"/>
                  </a:lnTo>
                  <a:lnTo>
                    <a:pt x="121268" y="137175"/>
                  </a:lnTo>
                  <a:lnTo>
                    <a:pt x="132818" y="143890"/>
                  </a:lnTo>
                  <a:lnTo>
                    <a:pt x="161182" y="169544"/>
                  </a:lnTo>
                  <a:lnTo>
                    <a:pt x="175803" y="210623"/>
                  </a:lnTo>
                  <a:lnTo>
                    <a:pt x="176225" y="220217"/>
                  </a:lnTo>
                  <a:lnTo>
                    <a:pt x="174481" y="237075"/>
                  </a:lnTo>
                  <a:lnTo>
                    <a:pt x="148310" y="278383"/>
                  </a:lnTo>
                  <a:lnTo>
                    <a:pt x="95770" y="299815"/>
                  </a:lnTo>
                  <a:lnTo>
                    <a:pt x="73507" y="301243"/>
                  </a:lnTo>
                  <a:lnTo>
                    <a:pt x="53640" y="299932"/>
                  </a:lnTo>
                  <a:lnTo>
                    <a:pt x="34767" y="295989"/>
                  </a:lnTo>
                  <a:lnTo>
                    <a:pt x="16888" y="289403"/>
                  </a:lnTo>
                  <a:lnTo>
                    <a:pt x="0" y="280162"/>
                  </a:lnTo>
                  <a:lnTo>
                    <a:pt x="19075" y="233933"/>
                  </a:lnTo>
                  <a:lnTo>
                    <a:pt x="34310" y="243288"/>
                  </a:lnTo>
                  <a:lnTo>
                    <a:pt x="49422" y="249999"/>
                  </a:lnTo>
                  <a:lnTo>
                    <a:pt x="64409" y="254043"/>
                  </a:lnTo>
                  <a:lnTo>
                    <a:pt x="79273" y="255396"/>
                  </a:lnTo>
                  <a:lnTo>
                    <a:pt x="99175" y="253398"/>
                  </a:lnTo>
                  <a:lnTo>
                    <a:pt x="113391" y="247411"/>
                  </a:lnTo>
                  <a:lnTo>
                    <a:pt x="121921" y="237448"/>
                  </a:lnTo>
                  <a:lnTo>
                    <a:pt x="124764" y="223519"/>
                  </a:lnTo>
                  <a:lnTo>
                    <a:pt x="124095" y="216183"/>
                  </a:lnTo>
                  <a:lnTo>
                    <a:pt x="97623" y="180832"/>
                  </a:lnTo>
                  <a:lnTo>
                    <a:pt x="54460" y="156825"/>
                  </a:lnTo>
                  <a:lnTo>
                    <a:pt x="41819" y="149542"/>
                  </a:lnTo>
                  <a:lnTo>
                    <a:pt x="10312" y="118695"/>
                  </a:lnTo>
                  <a:lnTo>
                    <a:pt x="596" y="78485"/>
                  </a:lnTo>
                  <a:lnTo>
                    <a:pt x="2142" y="62341"/>
                  </a:lnTo>
                  <a:lnTo>
                    <a:pt x="25323" y="22478"/>
                  </a:lnTo>
                  <a:lnTo>
                    <a:pt x="70313" y="1637"/>
                  </a:lnTo>
                  <a:lnTo>
                    <a:pt x="88811" y="253"/>
                  </a:lnTo>
                  <a:close/>
                </a:path>
                <a:path w="1082675" h="301625">
                  <a:moveTo>
                    <a:pt x="692073" y="0"/>
                  </a:moveTo>
                  <a:lnTo>
                    <a:pt x="747509" y="9778"/>
                  </a:lnTo>
                  <a:lnTo>
                    <a:pt x="788085" y="38988"/>
                  </a:lnTo>
                  <a:lnTo>
                    <a:pt x="812946" y="85740"/>
                  </a:lnTo>
                  <a:lnTo>
                    <a:pt x="821232" y="148208"/>
                  </a:lnTo>
                  <a:lnTo>
                    <a:pt x="819065" y="181619"/>
                  </a:lnTo>
                  <a:lnTo>
                    <a:pt x="801730" y="237488"/>
                  </a:lnTo>
                  <a:lnTo>
                    <a:pt x="767414" y="278044"/>
                  </a:lnTo>
                  <a:lnTo>
                    <a:pt x="718213" y="298670"/>
                  </a:lnTo>
                  <a:lnTo>
                    <a:pt x="688136" y="301243"/>
                  </a:lnTo>
                  <a:lnTo>
                    <a:pt x="660514" y="298694"/>
                  </a:lnTo>
                  <a:lnTo>
                    <a:pt x="615556" y="278258"/>
                  </a:lnTo>
                  <a:lnTo>
                    <a:pt x="584552" y="237988"/>
                  </a:lnTo>
                  <a:lnTo>
                    <a:pt x="568931" y="181929"/>
                  </a:lnTo>
                  <a:lnTo>
                    <a:pt x="566978" y="148208"/>
                  </a:lnTo>
                  <a:lnTo>
                    <a:pt x="569100" y="118348"/>
                  </a:lnTo>
                  <a:lnTo>
                    <a:pt x="586106" y="65770"/>
                  </a:lnTo>
                  <a:lnTo>
                    <a:pt x="619493" y="24217"/>
                  </a:lnTo>
                  <a:lnTo>
                    <a:pt x="665022" y="2690"/>
                  </a:lnTo>
                  <a:lnTo>
                    <a:pt x="692073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0" tIns="0" rIns="0" bIns="0" rtlCol="0"/>
            <a:lstStyle/>
            <a:p>
              <a:endParaRPr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6" name="object 6"/>
            <p:cNvSpPr/>
            <p:nvPr/>
          </p:nvSpPr>
          <p:spPr>
            <a:xfrm>
              <a:off x="1976754" y="299129"/>
              <a:ext cx="105410" cy="46990"/>
            </a:xfrm>
            <a:custGeom>
              <a:avLst/>
              <a:gdLst/>
              <a:ahLst/>
              <a:cxnLst/>
              <a:rect l="l" t="t" r="r" b="b"/>
              <a:pathLst>
                <a:path w="105410" h="46989">
                  <a:moveTo>
                    <a:pt x="105105" y="0"/>
                  </a:moveTo>
                  <a:lnTo>
                    <a:pt x="0" y="0"/>
                  </a:lnTo>
                  <a:lnTo>
                    <a:pt x="0" y="46691"/>
                  </a:lnTo>
                  <a:lnTo>
                    <a:pt x="105105" y="46691"/>
                  </a:lnTo>
                  <a:lnTo>
                    <a:pt x="105105" y="0"/>
                  </a:lnTo>
                  <a:close/>
                </a:path>
              </a:pathLst>
            </a:cu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976754" y="299129"/>
              <a:ext cx="105410" cy="46990"/>
            </a:xfrm>
            <a:custGeom>
              <a:avLst/>
              <a:gdLst/>
              <a:ahLst/>
              <a:cxnLst/>
              <a:rect l="l" t="t" r="r" b="b"/>
              <a:pathLst>
                <a:path w="105410" h="46989">
                  <a:moveTo>
                    <a:pt x="0" y="46691"/>
                  </a:moveTo>
                  <a:lnTo>
                    <a:pt x="105105" y="46691"/>
                  </a:lnTo>
                  <a:lnTo>
                    <a:pt x="105105" y="0"/>
                  </a:lnTo>
                  <a:lnTo>
                    <a:pt x="0" y="0"/>
                  </a:lnTo>
                  <a:lnTo>
                    <a:pt x="0" y="46691"/>
                  </a:lnTo>
                  <a:close/>
                </a:path>
              </a:pathLst>
            </a:cu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8" name="object 8"/>
          <p:cNvPicPr/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233802" y="218059"/>
            <a:ext cx="4761357" cy="310388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685288" y="619505"/>
            <a:ext cx="2473198" cy="396621"/>
          </a:xfrm>
          <a:prstGeom prst="rect">
            <a:avLst/>
          </a:prstGeom>
        </p:spPr>
      </p:pic>
      <p:graphicFrame>
        <p:nvGraphicFramePr>
          <p:cNvPr id="10" name="object 10"/>
          <p:cNvGraphicFramePr>
            <a:graphicFrameLocks noGrp="1"/>
          </p:cNvGraphicFramePr>
          <p:nvPr/>
        </p:nvGraphicFramePr>
        <p:xfrm>
          <a:off x="280670" y="1046352"/>
          <a:ext cx="8605519" cy="595340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088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181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784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03733">
                <a:tc>
                  <a:txBody>
                    <a:bodyPr/>
                    <a:lstStyle/>
                    <a:p>
                      <a:pPr algn="ctr">
                        <a:lnSpc>
                          <a:spcPts val="1250"/>
                        </a:lnSpc>
                      </a:pPr>
                      <a:r>
                        <a:rPr sz="1200" b="1" spc="-75" dirty="0">
                          <a:latin typeface="Arial"/>
                          <a:cs typeface="Arial"/>
                        </a:rPr>
                        <a:t>Факторы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ts val="1180"/>
                        </a:lnSpc>
                      </a:pPr>
                      <a:r>
                        <a:rPr sz="1200" b="1" spc="-50" dirty="0">
                          <a:latin typeface="Arial"/>
                          <a:cs typeface="Arial"/>
                        </a:rPr>
                        <a:t>Позитивное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 algn="ctr">
                        <a:lnSpc>
                          <a:spcPts val="1370"/>
                        </a:lnSpc>
                      </a:pPr>
                      <a:r>
                        <a:rPr sz="1200" dirty="0">
                          <a:latin typeface="Lucida Sans Unicode"/>
                          <a:cs typeface="Lucida Sans Unicode"/>
                        </a:rPr>
                        <a:t>(сил</a:t>
                      </a:r>
                      <a:r>
                        <a:rPr sz="1200" spc="-10" dirty="0">
                          <a:latin typeface="Lucida Sans Unicode"/>
                          <a:cs typeface="Lucida Sans Unicode"/>
                        </a:rPr>
                        <a:t>ь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ные</a:t>
                      </a:r>
                      <a:r>
                        <a:rPr sz="1200" spc="-55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ст</a:t>
                      </a:r>
                      <a:r>
                        <a:rPr sz="1200" spc="5" dirty="0">
                          <a:latin typeface="Lucida Sans Unicode"/>
                          <a:cs typeface="Lucida Sans Unicode"/>
                        </a:rPr>
                        <a:t>о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роны)</a:t>
                      </a:r>
                      <a:endParaRPr sz="1200">
                        <a:latin typeface="Lucida Sans Unicode"/>
                        <a:cs typeface="Lucida Sans Unicode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ts val="1180"/>
                        </a:lnSpc>
                      </a:pPr>
                      <a:r>
                        <a:rPr sz="1200" b="1" spc="-40" dirty="0">
                          <a:latin typeface="Arial"/>
                          <a:cs typeface="Arial"/>
                        </a:rPr>
                        <a:t>Негативное</a:t>
                      </a:r>
                      <a:endParaRPr sz="1200" dirty="0">
                        <a:latin typeface="Arial"/>
                        <a:cs typeface="Arial"/>
                      </a:endParaRPr>
                    </a:p>
                    <a:p>
                      <a:pPr marL="635" algn="ctr">
                        <a:lnSpc>
                          <a:spcPts val="1370"/>
                        </a:lnSpc>
                      </a:pPr>
                      <a:r>
                        <a:rPr sz="1200" dirty="0">
                          <a:latin typeface="Lucida Sans Unicode"/>
                          <a:cs typeface="Lucida Sans Unicode"/>
                        </a:rPr>
                        <a:t>(с</a:t>
                      </a: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л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а</a:t>
                      </a: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б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ые</a:t>
                      </a:r>
                      <a:r>
                        <a:rPr sz="1200" spc="-65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ст</a:t>
                      </a:r>
                      <a:r>
                        <a:rPr sz="1200" spc="5" dirty="0">
                          <a:latin typeface="Lucida Sans Unicode"/>
                          <a:cs typeface="Lucida Sans Unicode"/>
                        </a:rPr>
                        <a:t>о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роны)</a:t>
                      </a: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3733">
                <a:tc>
                  <a:txBody>
                    <a:bodyPr/>
                    <a:lstStyle/>
                    <a:p>
                      <a:pPr marL="28575">
                        <a:lnSpc>
                          <a:spcPts val="1180"/>
                        </a:lnSpc>
                      </a:pPr>
                      <a:r>
                        <a:rPr sz="1200" b="1" spc="5" dirty="0">
                          <a:latin typeface="Arial"/>
                          <a:cs typeface="Arial"/>
                        </a:rPr>
                        <a:t>1.</a:t>
                      </a:r>
                      <a:r>
                        <a:rPr sz="1200" b="1" spc="-6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50" dirty="0">
                          <a:latin typeface="Arial"/>
                          <a:cs typeface="Arial"/>
                        </a:rPr>
                        <a:t>Экономико-географическое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 marL="28575">
                        <a:lnSpc>
                          <a:spcPts val="1370"/>
                        </a:lnSpc>
                      </a:pPr>
                      <a:r>
                        <a:rPr sz="1200" b="1" spc="-55" dirty="0">
                          <a:latin typeface="Arial"/>
                          <a:cs typeface="Arial"/>
                        </a:rPr>
                        <a:t>положение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6046">
                <a:tc>
                  <a:txBody>
                    <a:bodyPr/>
                    <a:lstStyle/>
                    <a:p>
                      <a:pPr marL="28575">
                        <a:lnSpc>
                          <a:spcPts val="1250"/>
                        </a:lnSpc>
                      </a:pPr>
                      <a:r>
                        <a:rPr sz="1200" dirty="0">
                          <a:latin typeface="Lucida Sans Unicode"/>
                          <a:cs typeface="Lucida Sans Unicode"/>
                        </a:rPr>
                        <a:t>Геогр</a:t>
                      </a:r>
                      <a:r>
                        <a:rPr sz="1200" spc="5" dirty="0">
                          <a:latin typeface="Lucida Sans Unicode"/>
                          <a:cs typeface="Lucida Sans Unicode"/>
                        </a:rPr>
                        <a:t>а</a:t>
                      </a: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фич</a:t>
                      </a:r>
                      <a:r>
                        <a:rPr sz="1200" spc="-10" dirty="0">
                          <a:latin typeface="Lucida Sans Unicode"/>
                          <a:cs typeface="Lucida Sans Unicode"/>
                        </a:rPr>
                        <a:t>е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ск</a:t>
                      </a: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о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е</a:t>
                      </a:r>
                      <a:r>
                        <a:rPr sz="1200" spc="-90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положение</a:t>
                      </a:r>
                      <a:endParaRPr sz="1200">
                        <a:latin typeface="Lucida Sans Unicode"/>
                        <a:cs typeface="Lucida Sans Unicode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9209">
                        <a:lnSpc>
                          <a:spcPts val="1180"/>
                        </a:lnSpc>
                      </a:pPr>
                      <a:r>
                        <a:rPr sz="1200" dirty="0">
                          <a:latin typeface="Lucida Sans Unicode"/>
                          <a:cs typeface="Lucida Sans Unicode"/>
                        </a:rPr>
                        <a:t>-</a:t>
                      </a:r>
                      <a:r>
                        <a:rPr sz="1200" spc="-60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удоб</a:t>
                      </a: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н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ое</a:t>
                      </a:r>
                      <a:r>
                        <a:rPr sz="1200" spc="-55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ге</a:t>
                      </a:r>
                      <a:r>
                        <a:rPr sz="1200" spc="5" dirty="0">
                          <a:latin typeface="Lucida Sans Unicode"/>
                          <a:cs typeface="Lucida Sans Unicode"/>
                        </a:rPr>
                        <a:t>о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гр</a:t>
                      </a:r>
                      <a:r>
                        <a:rPr sz="1200" spc="5" dirty="0">
                          <a:latin typeface="Lucida Sans Unicode"/>
                          <a:cs typeface="Lucida Sans Unicode"/>
                        </a:rPr>
                        <a:t>а</a:t>
                      </a: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фичес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кое</a:t>
                      </a:r>
                      <a:r>
                        <a:rPr sz="1200" spc="-90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положение,</a:t>
                      </a:r>
                      <a:endParaRPr sz="1200">
                        <a:latin typeface="Lucida Sans Unicode"/>
                        <a:cs typeface="Lucida Sans Unicode"/>
                      </a:endParaRPr>
                    </a:p>
                    <a:p>
                      <a:pPr marL="29209">
                        <a:lnSpc>
                          <a:spcPts val="1370"/>
                        </a:lnSpc>
                      </a:pP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б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лиз</a:t>
                      </a:r>
                      <a:r>
                        <a:rPr sz="1200" spc="5" dirty="0">
                          <a:latin typeface="Lucida Sans Unicode"/>
                          <a:cs typeface="Lucida Sans Unicode"/>
                        </a:rPr>
                        <a:t>к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ое</a:t>
                      </a:r>
                      <a:r>
                        <a:rPr sz="1200" spc="-65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расположение</a:t>
                      </a:r>
                      <a:r>
                        <a:rPr sz="1200" spc="-90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к</a:t>
                      </a:r>
                      <a:r>
                        <a:rPr sz="1200" spc="-45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краево</a:t>
                      </a: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м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у</a:t>
                      </a:r>
                      <a:r>
                        <a:rPr sz="1200" spc="-80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цент</a:t>
                      </a:r>
                      <a:r>
                        <a:rPr sz="1200" spc="5" dirty="0">
                          <a:latin typeface="Lucida Sans Unicode"/>
                          <a:cs typeface="Lucida Sans Unicode"/>
                        </a:rPr>
                        <a:t>р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у</a:t>
                      </a:r>
                      <a:endParaRPr sz="1200">
                        <a:latin typeface="Lucida Sans Unicode"/>
                        <a:cs typeface="Lucida Sans Unicode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52221">
                <a:tc>
                  <a:txBody>
                    <a:bodyPr/>
                    <a:lstStyle/>
                    <a:p>
                      <a:pPr marL="28575">
                        <a:lnSpc>
                          <a:spcPts val="1180"/>
                        </a:lnSpc>
                      </a:pP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Наличи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е</a:t>
                      </a:r>
                      <a:r>
                        <a:rPr sz="1200" spc="-65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и</a:t>
                      </a:r>
                      <a:r>
                        <a:rPr sz="1200" spc="-35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зна</a:t>
                      </a: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чи</a:t>
                      </a:r>
                      <a:r>
                        <a:rPr sz="1200" spc="-10" dirty="0">
                          <a:latin typeface="Lucida Sans Unicode"/>
                          <a:cs typeface="Lucida Sans Unicode"/>
                        </a:rPr>
                        <a:t>м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ость</a:t>
                      </a:r>
                      <a:endParaRPr sz="1200">
                        <a:latin typeface="Lucida Sans Unicode"/>
                        <a:cs typeface="Lucida Sans Unicode"/>
                      </a:endParaRPr>
                    </a:p>
                    <a:p>
                      <a:pPr marL="28575">
                        <a:lnSpc>
                          <a:spcPts val="1370"/>
                        </a:lnSpc>
                      </a:pPr>
                      <a:r>
                        <a:rPr sz="1200" spc="-70" dirty="0">
                          <a:latin typeface="Lucida Sans Unicode"/>
                          <a:cs typeface="Lucida Sans Unicode"/>
                        </a:rPr>
                        <a:t>транспортной</a:t>
                      </a:r>
                      <a:r>
                        <a:rPr sz="1200" spc="-75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spc="-55" dirty="0">
                          <a:latin typeface="Lucida Sans Unicode"/>
                          <a:cs typeface="Lucida Sans Unicode"/>
                        </a:rPr>
                        <a:t>инфраструктуры</a:t>
                      </a:r>
                      <a:endParaRPr sz="1200">
                        <a:latin typeface="Lucida Sans Unicode"/>
                        <a:cs typeface="Lucida Sans Unicode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9209">
                        <a:lnSpc>
                          <a:spcPts val="1180"/>
                        </a:lnSpc>
                      </a:pPr>
                      <a:r>
                        <a:rPr sz="1200" dirty="0">
                          <a:latin typeface="Lucida Sans Unicode"/>
                          <a:cs typeface="Lucida Sans Unicode"/>
                        </a:rPr>
                        <a:t>-</a:t>
                      </a:r>
                      <a:r>
                        <a:rPr sz="1200" spc="-60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хорошо</a:t>
                      </a:r>
                      <a:r>
                        <a:rPr sz="1200" spc="-65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развитая</a:t>
                      </a:r>
                      <a:r>
                        <a:rPr sz="1200" spc="-75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т</a:t>
                      </a:r>
                      <a:r>
                        <a:rPr sz="1200" spc="5" dirty="0">
                          <a:latin typeface="Lucida Sans Unicode"/>
                          <a:cs typeface="Lucida Sans Unicode"/>
                        </a:rPr>
                        <a:t>р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анс</a:t>
                      </a: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п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ортная</a:t>
                      </a:r>
                      <a:endParaRPr sz="1200">
                        <a:latin typeface="Lucida Sans Unicode"/>
                        <a:cs typeface="Lucida Sans Unicode"/>
                      </a:endParaRPr>
                    </a:p>
                    <a:p>
                      <a:pPr marL="29209">
                        <a:lnSpc>
                          <a:spcPts val="1295"/>
                        </a:lnSpc>
                      </a:pP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инф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раст</a:t>
                      </a:r>
                      <a:r>
                        <a:rPr sz="1200" spc="5" dirty="0">
                          <a:latin typeface="Lucida Sans Unicode"/>
                          <a:cs typeface="Lucida Sans Unicode"/>
                        </a:rPr>
                        <a:t>р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уктур</a:t>
                      </a:r>
                      <a:r>
                        <a:rPr sz="1200" spc="-10" dirty="0">
                          <a:latin typeface="Lucida Sans Unicode"/>
                          <a:cs typeface="Lucida Sans Unicode"/>
                        </a:rPr>
                        <a:t>а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,</a:t>
                      </a:r>
                      <a:r>
                        <a:rPr sz="1200" spc="-90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вклю</a:t>
                      </a:r>
                      <a:r>
                        <a:rPr sz="1200" spc="-10" dirty="0">
                          <a:latin typeface="Lucida Sans Unicode"/>
                          <a:cs typeface="Lucida Sans Unicode"/>
                        </a:rPr>
                        <a:t>ч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а</a:t>
                      </a: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ющ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ая</a:t>
                      </a:r>
                      <a:r>
                        <a:rPr sz="1200" spc="-50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в</a:t>
                      </a:r>
                      <a:r>
                        <a:rPr sz="1200" spc="-50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се</a:t>
                      </a: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б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я</a:t>
                      </a:r>
                      <a:endParaRPr sz="1200">
                        <a:latin typeface="Lucida Sans Unicode"/>
                        <a:cs typeface="Lucida Sans Unicode"/>
                      </a:endParaRPr>
                    </a:p>
                    <a:p>
                      <a:pPr marL="29209" marR="113030">
                        <a:lnSpc>
                          <a:spcPts val="1300"/>
                        </a:lnSpc>
                        <a:spcBef>
                          <a:spcPts val="85"/>
                        </a:spcBef>
                      </a:pPr>
                      <a:r>
                        <a:rPr sz="1200" dirty="0">
                          <a:latin typeface="Lucida Sans Unicode"/>
                          <a:cs typeface="Lucida Sans Unicode"/>
                        </a:rPr>
                        <a:t>железную</a:t>
                      </a:r>
                      <a:r>
                        <a:rPr sz="1200" spc="-85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д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орогу</a:t>
                      </a:r>
                      <a:r>
                        <a:rPr sz="1200" spc="-60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и</a:t>
                      </a:r>
                      <a:r>
                        <a:rPr sz="1200" spc="-50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участ</a:t>
                      </a:r>
                      <a:r>
                        <a:rPr sz="1200" spc="5" dirty="0">
                          <a:latin typeface="Lucida Sans Unicode"/>
                          <a:cs typeface="Lucida Sans Unicode"/>
                        </a:rPr>
                        <a:t>о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к</a:t>
                      </a:r>
                      <a:r>
                        <a:rPr sz="1200" spc="-55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ф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е</a:t>
                      </a: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д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ерал</a:t>
                      </a: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ь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ной</a:t>
                      </a:r>
                      <a:r>
                        <a:rPr sz="1200" spc="-80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и  регионал</a:t>
                      </a: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ь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ной</a:t>
                      </a:r>
                      <a:r>
                        <a:rPr sz="1200" spc="-80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авт</a:t>
                      </a:r>
                      <a:r>
                        <a:rPr sz="1200" spc="5" dirty="0">
                          <a:latin typeface="Lucida Sans Unicode"/>
                          <a:cs typeface="Lucida Sans Unicode"/>
                        </a:rPr>
                        <a:t>о</a:t>
                      </a: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м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о</a:t>
                      </a: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биль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ной</a:t>
                      </a:r>
                      <a:r>
                        <a:rPr sz="1200" spc="-55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т</a:t>
                      </a:r>
                      <a:r>
                        <a:rPr sz="1200" spc="5" dirty="0">
                          <a:latin typeface="Lucida Sans Unicode"/>
                          <a:cs typeface="Lucida Sans Unicode"/>
                        </a:rPr>
                        <a:t>р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ассы</a:t>
                      </a:r>
                      <a:endParaRPr sz="1200">
                        <a:latin typeface="Lucida Sans Unicode"/>
                        <a:cs typeface="Lucida Sans Unicode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9209">
                        <a:lnSpc>
                          <a:spcPts val="1180"/>
                        </a:lnSpc>
                      </a:pPr>
                      <a:r>
                        <a:rPr sz="1200" dirty="0">
                          <a:latin typeface="Lucida Sans Unicode"/>
                          <a:cs typeface="Lucida Sans Unicode"/>
                        </a:rPr>
                        <a:t>-</a:t>
                      </a:r>
                      <a:r>
                        <a:rPr sz="1200" spc="-60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не</a:t>
                      </a:r>
                      <a:r>
                        <a:rPr sz="1200" spc="5" dirty="0">
                          <a:latin typeface="Lucida Sans Unicode"/>
                          <a:cs typeface="Lucida Sans Unicode"/>
                        </a:rPr>
                        <a:t>р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авноме</a:t>
                      </a:r>
                      <a:r>
                        <a:rPr sz="1200" spc="5" dirty="0">
                          <a:latin typeface="Lucida Sans Unicode"/>
                          <a:cs typeface="Lucida Sans Unicode"/>
                        </a:rPr>
                        <a:t>р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ное</a:t>
                      </a:r>
                      <a:r>
                        <a:rPr sz="1200" spc="-90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распр</a:t>
                      </a:r>
                      <a:r>
                        <a:rPr sz="1200" spc="5" dirty="0">
                          <a:latin typeface="Lucida Sans Unicode"/>
                          <a:cs typeface="Lucida Sans Unicode"/>
                        </a:rPr>
                        <a:t>е</a:t>
                      </a: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д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еление</a:t>
                      </a:r>
                      <a:endParaRPr sz="1200">
                        <a:latin typeface="Lucida Sans Unicode"/>
                        <a:cs typeface="Lucida Sans Unicode"/>
                      </a:endParaRPr>
                    </a:p>
                    <a:p>
                      <a:pPr marL="29209" marR="387985">
                        <a:lnSpc>
                          <a:spcPts val="1300"/>
                        </a:lnSpc>
                        <a:spcBef>
                          <a:spcPts val="85"/>
                        </a:spcBef>
                      </a:pPr>
                      <a:r>
                        <a:rPr sz="1200" spc="-70" dirty="0">
                          <a:latin typeface="Lucida Sans Unicode"/>
                          <a:cs typeface="Lucida Sans Unicode"/>
                        </a:rPr>
                        <a:t>транспортной </a:t>
                      </a:r>
                      <a:r>
                        <a:rPr sz="1200" spc="-55" dirty="0">
                          <a:latin typeface="Lucida Sans Unicode"/>
                          <a:cs typeface="Lucida Sans Unicode"/>
                        </a:rPr>
                        <a:t>инфраструктуры </a:t>
                      </a:r>
                      <a:r>
                        <a:rPr sz="1200" spc="-60" dirty="0">
                          <a:latin typeface="Lucida Sans Unicode"/>
                          <a:cs typeface="Lucida Sans Unicode"/>
                        </a:rPr>
                        <a:t>среди </a:t>
                      </a:r>
                      <a:r>
                        <a:rPr sz="1200" spc="-365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сел</a:t>
                      </a: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ь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ских</a:t>
                      </a:r>
                      <a:r>
                        <a:rPr sz="1200" spc="-60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пос</a:t>
                      </a:r>
                      <a:r>
                        <a:rPr sz="1200" spc="5" dirty="0">
                          <a:latin typeface="Lucida Sans Unicode"/>
                          <a:cs typeface="Lucida Sans Unicode"/>
                        </a:rPr>
                        <a:t>е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лений</a:t>
                      </a:r>
                      <a:r>
                        <a:rPr sz="1200" spc="-60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ра</a:t>
                      </a: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й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она</a:t>
                      </a:r>
                      <a:endParaRPr sz="1200">
                        <a:latin typeface="Lucida Sans Unicode"/>
                        <a:cs typeface="Lucida Sans Unicode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9676">
                <a:tc>
                  <a:txBody>
                    <a:bodyPr/>
                    <a:lstStyle/>
                    <a:p>
                      <a:pPr marL="28575">
                        <a:lnSpc>
                          <a:spcPts val="1255"/>
                        </a:lnSpc>
                      </a:pPr>
                      <a:r>
                        <a:rPr sz="1200" b="1" spc="15" dirty="0">
                          <a:latin typeface="Arial"/>
                          <a:cs typeface="Arial"/>
                        </a:rPr>
                        <a:t>2</a:t>
                      </a:r>
                      <a:r>
                        <a:rPr sz="1200" b="1" dirty="0">
                          <a:latin typeface="Arial"/>
                          <a:cs typeface="Arial"/>
                        </a:rPr>
                        <a:t>.</a:t>
                      </a:r>
                      <a:r>
                        <a:rPr sz="1200" b="1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5" dirty="0">
                          <a:latin typeface="Arial"/>
                          <a:cs typeface="Arial"/>
                        </a:rPr>
                        <a:t>П</a:t>
                      </a:r>
                      <a:r>
                        <a:rPr sz="1200" b="1" spc="15" dirty="0">
                          <a:latin typeface="Arial"/>
                          <a:cs typeface="Arial"/>
                        </a:rPr>
                        <a:t>р</a:t>
                      </a:r>
                      <a:r>
                        <a:rPr sz="1200" b="1" spc="10" dirty="0">
                          <a:latin typeface="Arial"/>
                          <a:cs typeface="Arial"/>
                        </a:rPr>
                        <a:t>и</a:t>
                      </a:r>
                      <a:r>
                        <a:rPr sz="1200" b="1" dirty="0">
                          <a:latin typeface="Arial"/>
                          <a:cs typeface="Arial"/>
                        </a:rPr>
                        <a:t>р</a:t>
                      </a:r>
                      <a:r>
                        <a:rPr sz="1200" b="1" spc="-10" dirty="0">
                          <a:latin typeface="Arial"/>
                          <a:cs typeface="Arial"/>
                        </a:rPr>
                        <a:t>о</a:t>
                      </a:r>
                      <a:r>
                        <a:rPr sz="1200" b="1" spc="5" dirty="0">
                          <a:latin typeface="Arial"/>
                          <a:cs typeface="Arial"/>
                        </a:rPr>
                        <a:t>д</a:t>
                      </a:r>
                      <a:r>
                        <a:rPr sz="1200" b="1" dirty="0">
                          <a:latin typeface="Arial"/>
                          <a:cs typeface="Arial"/>
                        </a:rPr>
                        <a:t>ный</a:t>
                      </a:r>
                      <a:r>
                        <a:rPr sz="1200" b="1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5" dirty="0">
                          <a:latin typeface="Arial"/>
                          <a:cs typeface="Arial"/>
                        </a:rPr>
                        <a:t>п</a:t>
                      </a:r>
                      <a:r>
                        <a:rPr sz="1200" b="1" spc="15" dirty="0">
                          <a:latin typeface="Arial"/>
                          <a:cs typeface="Arial"/>
                        </a:rPr>
                        <a:t>о</a:t>
                      </a:r>
                      <a:r>
                        <a:rPr sz="1200" b="1" dirty="0">
                          <a:latin typeface="Arial"/>
                          <a:cs typeface="Arial"/>
                        </a:rPr>
                        <a:t>т</a:t>
                      </a:r>
                      <a:r>
                        <a:rPr sz="1200" b="1" spc="5" dirty="0">
                          <a:latin typeface="Arial"/>
                          <a:cs typeface="Arial"/>
                        </a:rPr>
                        <a:t>ен</a:t>
                      </a:r>
                      <a:r>
                        <a:rPr sz="1200" b="1" dirty="0">
                          <a:latin typeface="Arial"/>
                          <a:cs typeface="Arial"/>
                        </a:rPr>
                        <a:t>ци</a:t>
                      </a:r>
                      <a:r>
                        <a:rPr sz="1200" b="1" spc="-10" dirty="0">
                          <a:latin typeface="Arial"/>
                          <a:cs typeface="Arial"/>
                        </a:rPr>
                        <a:t>а</a:t>
                      </a:r>
                      <a:r>
                        <a:rPr sz="1200" b="1" dirty="0">
                          <a:latin typeface="Arial"/>
                          <a:cs typeface="Arial"/>
                        </a:rPr>
                        <a:t>л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52221">
                <a:tc>
                  <a:txBody>
                    <a:bodyPr/>
                    <a:lstStyle/>
                    <a:p>
                      <a:pPr marL="28575">
                        <a:lnSpc>
                          <a:spcPts val="1250"/>
                        </a:lnSpc>
                      </a:pP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При</a:t>
                      </a:r>
                      <a:r>
                        <a:rPr sz="1200" spc="5" dirty="0">
                          <a:latin typeface="Lucida Sans Unicode"/>
                          <a:cs typeface="Lucida Sans Unicode"/>
                        </a:rPr>
                        <a:t>р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о</a:t>
                      </a: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д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ные</a:t>
                      </a:r>
                      <a:r>
                        <a:rPr sz="1200" spc="-90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ресурсы</a:t>
                      </a:r>
                      <a:endParaRPr sz="1200">
                        <a:latin typeface="Lucida Sans Unicode"/>
                        <a:cs typeface="Lucida Sans Unicode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0650" indent="-92075" algn="just">
                        <a:lnSpc>
                          <a:spcPts val="1180"/>
                        </a:lnSpc>
                        <a:buChar char="-"/>
                        <a:tabLst>
                          <a:tab pos="121285" algn="l"/>
                        </a:tabLst>
                      </a:pPr>
                      <a:r>
                        <a:rPr sz="1200" dirty="0">
                          <a:latin typeface="Lucida Sans Unicode"/>
                          <a:cs typeface="Lucida Sans Unicode"/>
                        </a:rPr>
                        <a:t>наличие</a:t>
                      </a:r>
                      <a:r>
                        <a:rPr sz="1200" spc="-45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л</a:t>
                      </a:r>
                      <a:r>
                        <a:rPr sz="1200" spc="5" dirty="0">
                          <a:latin typeface="Lucida Sans Unicode"/>
                          <a:cs typeface="Lucida Sans Unicode"/>
                        </a:rPr>
                        <a:t>е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сных,</a:t>
                      </a:r>
                      <a:r>
                        <a:rPr sz="1200" spc="-45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в</a:t>
                      </a:r>
                      <a:r>
                        <a:rPr sz="1200" spc="5" dirty="0">
                          <a:latin typeface="Lucida Sans Unicode"/>
                          <a:cs typeface="Lucida Sans Unicode"/>
                        </a:rPr>
                        <a:t>о</a:t>
                      </a: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д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ных</a:t>
                      </a:r>
                      <a:r>
                        <a:rPr sz="1200" spc="-45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ресурсов;</a:t>
                      </a:r>
                      <a:endParaRPr sz="1200">
                        <a:latin typeface="Lucida Sans Unicode"/>
                        <a:cs typeface="Lucida Sans Unicode"/>
                      </a:endParaRPr>
                    </a:p>
                    <a:p>
                      <a:pPr marL="29209" marR="130175" algn="just">
                        <a:lnSpc>
                          <a:spcPts val="1300"/>
                        </a:lnSpc>
                        <a:spcBef>
                          <a:spcPts val="90"/>
                        </a:spcBef>
                        <a:buChar char="-"/>
                        <a:tabLst>
                          <a:tab pos="121285" algn="l"/>
                        </a:tabLst>
                      </a:pPr>
                      <a:r>
                        <a:rPr sz="1200" spc="-40" dirty="0">
                          <a:latin typeface="Lucida Sans Unicode"/>
                          <a:cs typeface="Lucida Sans Unicode"/>
                        </a:rPr>
                        <a:t>наличие </a:t>
                      </a:r>
                      <a:r>
                        <a:rPr sz="1200" spc="-30" dirty="0">
                          <a:latin typeface="Lucida Sans Unicode"/>
                          <a:cs typeface="Lucida Sans Unicode"/>
                        </a:rPr>
                        <a:t>запасов </a:t>
                      </a:r>
                      <a:r>
                        <a:rPr sz="1200" spc="-60" dirty="0">
                          <a:latin typeface="Lucida Sans Unicode"/>
                          <a:cs typeface="Lucida Sans Unicode"/>
                        </a:rPr>
                        <a:t>общераспространенных </a:t>
                      </a:r>
                      <a:r>
                        <a:rPr sz="1200" spc="-365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полезных</a:t>
                      </a:r>
                      <a:r>
                        <a:rPr sz="1200" spc="-70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ис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копа</a:t>
                      </a:r>
                      <a:r>
                        <a:rPr sz="1200" spc="5" dirty="0">
                          <a:latin typeface="Lucida Sans Unicode"/>
                          <a:cs typeface="Lucida Sans Unicode"/>
                        </a:rPr>
                        <a:t>е</a:t>
                      </a: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м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ых</a:t>
                      </a:r>
                      <a:r>
                        <a:rPr sz="1200" spc="-70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(</a:t>
                      </a:r>
                      <a:r>
                        <a:rPr sz="1200" spc="-10" dirty="0">
                          <a:latin typeface="Lucida Sans Unicode"/>
                          <a:cs typeface="Lucida Sans Unicode"/>
                        </a:rPr>
                        <a:t>п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ес</a:t>
                      </a: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ч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ан</a:t>
                      </a:r>
                      <a:r>
                        <a:rPr sz="1200" spc="10" dirty="0">
                          <a:latin typeface="Lucida Sans Unicode"/>
                          <a:cs typeface="Lucida Sans Unicode"/>
                        </a:rPr>
                        <a:t>о</a:t>
                      </a: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-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гр</a:t>
                      </a:r>
                      <a:r>
                        <a:rPr sz="1200" spc="5" dirty="0">
                          <a:latin typeface="Lucida Sans Unicode"/>
                          <a:cs typeface="Lucida Sans Unicode"/>
                        </a:rPr>
                        <a:t>а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вийной  с</a:t>
                      </a: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м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еси,</a:t>
                      </a:r>
                      <a:r>
                        <a:rPr sz="1200" spc="-55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щ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е</a:t>
                      </a: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б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н</a:t>
                      </a: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я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,</a:t>
                      </a:r>
                      <a:r>
                        <a:rPr sz="1200" spc="-35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г</a:t>
                      </a: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лины)</a:t>
                      </a:r>
                      <a:endParaRPr sz="1200">
                        <a:latin typeface="Lucida Sans Unicode"/>
                        <a:cs typeface="Lucida Sans Unicode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9209">
                        <a:lnSpc>
                          <a:spcPts val="1180"/>
                        </a:lnSpc>
                      </a:pPr>
                      <a:r>
                        <a:rPr sz="1200" dirty="0">
                          <a:latin typeface="Lucida Sans Unicode"/>
                          <a:cs typeface="Lucida Sans Unicode"/>
                        </a:rPr>
                        <a:t>-</a:t>
                      </a:r>
                      <a:r>
                        <a:rPr sz="1200" spc="-60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Объем</a:t>
                      </a:r>
                      <a:r>
                        <a:rPr sz="1200" spc="-40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при</a:t>
                      </a:r>
                      <a:r>
                        <a:rPr sz="1200" spc="5" dirty="0">
                          <a:latin typeface="Lucida Sans Unicode"/>
                          <a:cs typeface="Lucida Sans Unicode"/>
                        </a:rPr>
                        <a:t>р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о</a:t>
                      </a: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д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ных</a:t>
                      </a:r>
                      <a:r>
                        <a:rPr sz="1200" spc="-55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ресурсов</a:t>
                      </a:r>
                      <a:endParaRPr sz="1200">
                        <a:latin typeface="Lucida Sans Unicode"/>
                        <a:cs typeface="Lucida Sans Unicode"/>
                      </a:endParaRPr>
                    </a:p>
                    <a:p>
                      <a:pPr marL="29209" marR="132080">
                        <a:lnSpc>
                          <a:spcPts val="1300"/>
                        </a:lnSpc>
                        <a:spcBef>
                          <a:spcPts val="90"/>
                        </a:spcBef>
                      </a:pPr>
                      <a:r>
                        <a:rPr sz="1200" dirty="0">
                          <a:latin typeface="Lucida Sans Unicode"/>
                          <a:cs typeface="Lucida Sans Unicode"/>
                        </a:rPr>
                        <a:t>недост</a:t>
                      </a:r>
                      <a:r>
                        <a:rPr sz="1200" spc="5" dirty="0">
                          <a:latin typeface="Lucida Sans Unicode"/>
                          <a:cs typeface="Lucida Sans Unicode"/>
                        </a:rPr>
                        <a:t>а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т</a:t>
                      </a:r>
                      <a:r>
                        <a:rPr sz="1200" spc="5" dirty="0">
                          <a:latin typeface="Lucida Sans Unicode"/>
                          <a:cs typeface="Lucida Sans Unicode"/>
                        </a:rPr>
                        <a:t>о</a:t>
                      </a: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ч</a:t>
                      </a:r>
                      <a:r>
                        <a:rPr sz="1200" spc="-15" dirty="0">
                          <a:latin typeface="Lucida Sans Unicode"/>
                          <a:cs typeface="Lucida Sans Unicode"/>
                        </a:rPr>
                        <a:t>е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н</a:t>
                      </a:r>
                      <a:r>
                        <a:rPr sz="1200" spc="-85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д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ля</a:t>
                      </a:r>
                      <a:r>
                        <a:rPr sz="1200" spc="-40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100%</a:t>
                      </a:r>
                      <a:r>
                        <a:rPr sz="1200" spc="-80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удовлетворения  сыр</a:t>
                      </a: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ь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ем</a:t>
                      </a:r>
                      <a:r>
                        <a:rPr sz="1200" spc="-75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эк</a:t>
                      </a:r>
                      <a:r>
                        <a:rPr sz="1200" spc="5" dirty="0">
                          <a:latin typeface="Lucida Sans Unicode"/>
                          <a:cs typeface="Lucida Sans Unicode"/>
                        </a:rPr>
                        <a:t>о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номики</a:t>
                      </a:r>
                      <a:r>
                        <a:rPr sz="1200" spc="-45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spc="5" dirty="0">
                          <a:latin typeface="Lucida Sans Unicode"/>
                          <a:cs typeface="Lucida Sans Unicode"/>
                        </a:rPr>
                        <a:t>р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а</a:t>
                      </a: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й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она</a:t>
                      </a:r>
                      <a:endParaRPr sz="1200">
                        <a:latin typeface="Lucida Sans Unicode"/>
                        <a:cs typeface="Lucida Sans Unicode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64133">
                <a:tc>
                  <a:txBody>
                    <a:bodyPr/>
                    <a:lstStyle/>
                    <a:p>
                      <a:pPr marL="28575">
                        <a:lnSpc>
                          <a:spcPts val="1255"/>
                        </a:lnSpc>
                      </a:pP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З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е</a:t>
                      </a: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м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ел</a:t>
                      </a: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ь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ные</a:t>
                      </a:r>
                      <a:r>
                        <a:rPr sz="1200" spc="-65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ресурсы</a:t>
                      </a:r>
                      <a:endParaRPr sz="1200">
                        <a:latin typeface="Lucida Sans Unicode"/>
                        <a:cs typeface="Lucida Sans Unicode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9209">
                        <a:lnSpc>
                          <a:spcPts val="1180"/>
                        </a:lnSpc>
                      </a:pPr>
                      <a:r>
                        <a:rPr sz="1200" spc="-295" dirty="0">
                          <a:latin typeface="Lucida Sans Unicode"/>
                          <a:cs typeface="Lucida Sans Unicode"/>
                        </a:rPr>
                        <a:t>-</a:t>
                      </a:r>
                      <a:r>
                        <a:rPr sz="1200" spc="-220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spc="-40" dirty="0">
                          <a:latin typeface="Lucida Sans Unicode"/>
                          <a:cs typeface="Lucida Sans Unicode"/>
                        </a:rPr>
                        <a:t>наличие земельных ресурсов</a:t>
                      </a:r>
                      <a:r>
                        <a:rPr sz="1200" spc="-80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spc="-55" dirty="0">
                          <a:latin typeface="Lucida Sans Unicode"/>
                          <a:cs typeface="Lucida Sans Unicode"/>
                        </a:rPr>
                        <a:t>достаточно</a:t>
                      </a:r>
                      <a:endParaRPr sz="1200">
                        <a:latin typeface="Lucida Sans Unicode"/>
                        <a:cs typeface="Lucida Sans Unicode"/>
                      </a:endParaRPr>
                    </a:p>
                    <a:p>
                      <a:pPr marL="29209">
                        <a:lnSpc>
                          <a:spcPts val="1295"/>
                        </a:lnSpc>
                      </a:pP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д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ля</a:t>
                      </a:r>
                      <a:r>
                        <a:rPr sz="1200" spc="-50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ведения</a:t>
                      </a:r>
                      <a:r>
                        <a:rPr sz="1200" spc="-50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spc="5" dirty="0">
                          <a:latin typeface="Lucida Sans Unicode"/>
                          <a:cs typeface="Lucida Sans Unicode"/>
                        </a:rPr>
                        <a:t>р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асширен</a:t>
                      </a: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н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ого</a:t>
                      </a:r>
                      <a:endParaRPr sz="1200">
                        <a:latin typeface="Lucida Sans Unicode"/>
                        <a:cs typeface="Lucida Sans Unicode"/>
                      </a:endParaRPr>
                    </a:p>
                    <a:p>
                      <a:pPr marL="29209">
                        <a:lnSpc>
                          <a:spcPts val="1370"/>
                        </a:lnSpc>
                      </a:pPr>
                      <a:r>
                        <a:rPr sz="1200" dirty="0">
                          <a:latin typeface="Lucida Sans Unicode"/>
                          <a:cs typeface="Lucida Sans Unicode"/>
                        </a:rPr>
                        <a:t>воспр</a:t>
                      </a:r>
                      <a:r>
                        <a:rPr sz="1200" spc="5" dirty="0">
                          <a:latin typeface="Lucida Sans Unicode"/>
                          <a:cs typeface="Lucida Sans Unicode"/>
                        </a:rPr>
                        <a:t>о</a:t>
                      </a: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и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зво</a:t>
                      </a: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д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ства</a:t>
                      </a:r>
                      <a:r>
                        <a:rPr sz="1200" spc="-90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в</a:t>
                      </a:r>
                      <a:r>
                        <a:rPr sz="1200" spc="-50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сел</a:t>
                      </a: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ь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ск</a:t>
                      </a:r>
                      <a:r>
                        <a:rPr sz="1200" spc="5" dirty="0">
                          <a:latin typeface="Lucida Sans Unicode"/>
                          <a:cs typeface="Lucida Sans Unicode"/>
                        </a:rPr>
                        <a:t>о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м</a:t>
                      </a:r>
                      <a:r>
                        <a:rPr sz="1200" spc="-50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х</a:t>
                      </a:r>
                      <a:r>
                        <a:rPr sz="1200" spc="5" dirty="0">
                          <a:latin typeface="Lucida Sans Unicode"/>
                          <a:cs typeface="Lucida Sans Unicode"/>
                        </a:rPr>
                        <a:t>о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зяйстве</a:t>
                      </a:r>
                      <a:endParaRPr sz="1200">
                        <a:latin typeface="Lucida Sans Unicode"/>
                        <a:cs typeface="Lucida Sans Unicode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9209">
                        <a:lnSpc>
                          <a:spcPts val="1180"/>
                        </a:lnSpc>
                      </a:pPr>
                      <a:r>
                        <a:rPr sz="1200" dirty="0">
                          <a:latin typeface="Lucida Sans Unicode"/>
                          <a:cs typeface="Lucida Sans Unicode"/>
                        </a:rPr>
                        <a:t>-</a:t>
                      </a:r>
                      <a:r>
                        <a:rPr sz="1200" spc="-60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сено</a:t>
                      </a:r>
                      <a:r>
                        <a:rPr sz="1200" spc="5" dirty="0">
                          <a:latin typeface="Lucida Sans Unicode"/>
                          <a:cs typeface="Lucida Sans Unicode"/>
                        </a:rPr>
                        <a:t>к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осы</a:t>
                      </a:r>
                      <a:r>
                        <a:rPr sz="1200" spc="-70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нах</a:t>
                      </a:r>
                      <a:r>
                        <a:rPr sz="1200" spc="5" dirty="0">
                          <a:latin typeface="Lucida Sans Unicode"/>
                          <a:cs typeface="Lucida Sans Unicode"/>
                        </a:rPr>
                        <a:t>о</a:t>
                      </a: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д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ятся</a:t>
                      </a:r>
                      <a:r>
                        <a:rPr sz="1200" spc="-60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в</a:t>
                      </a:r>
                      <a:r>
                        <a:rPr sz="1200" spc="-35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пойме</a:t>
                      </a:r>
                      <a:r>
                        <a:rPr sz="1200" spc="-55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реки</a:t>
                      </a:r>
                      <a:r>
                        <a:rPr sz="1200" spc="-55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Оби,</a:t>
                      </a:r>
                      <a:endParaRPr sz="1200">
                        <a:latin typeface="Lucida Sans Unicode"/>
                        <a:cs typeface="Lucida Sans Unicode"/>
                      </a:endParaRPr>
                    </a:p>
                    <a:p>
                      <a:pPr marL="29209" marR="817244">
                        <a:lnSpc>
                          <a:spcPts val="1300"/>
                        </a:lnSpc>
                        <a:spcBef>
                          <a:spcPts val="85"/>
                        </a:spcBef>
                      </a:pPr>
                      <a:r>
                        <a:rPr sz="1200" dirty="0">
                          <a:latin typeface="Lucida Sans Unicode"/>
                          <a:cs typeface="Lucida Sans Unicode"/>
                        </a:rPr>
                        <a:t>пр</a:t>
                      </a:r>
                      <a:r>
                        <a:rPr sz="1200" spc="5" dirty="0">
                          <a:latin typeface="Lucida Sans Unicode"/>
                          <a:cs typeface="Lucida Sans Unicode"/>
                        </a:rPr>
                        <a:t>о</a:t>
                      </a: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д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олжител</a:t>
                      </a: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ь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ное</a:t>
                      </a:r>
                      <a:r>
                        <a:rPr sz="1200" spc="-100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вре</a:t>
                      </a: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м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я</a:t>
                      </a:r>
                      <a:r>
                        <a:rPr sz="1200" spc="-50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в</a:t>
                      </a:r>
                      <a:r>
                        <a:rPr sz="1200" spc="-50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году  </a:t>
                      </a:r>
                      <a:r>
                        <a:rPr sz="1200" spc="-40" dirty="0">
                          <a:latin typeface="Lucida Sans Unicode"/>
                          <a:cs typeface="Lucida Sans Unicode"/>
                        </a:rPr>
                        <a:t>затоплены</a:t>
                      </a:r>
                      <a:endParaRPr sz="1200">
                        <a:latin typeface="Lucida Sans Unicode"/>
                        <a:cs typeface="Lucida Sans Unicode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6174">
                <a:tc>
                  <a:txBody>
                    <a:bodyPr/>
                    <a:lstStyle/>
                    <a:p>
                      <a:pPr marL="28575">
                        <a:lnSpc>
                          <a:spcPts val="1255"/>
                        </a:lnSpc>
                      </a:pPr>
                      <a:r>
                        <a:rPr sz="1200" dirty="0">
                          <a:latin typeface="Lucida Sans Unicode"/>
                          <a:cs typeface="Lucida Sans Unicode"/>
                        </a:rPr>
                        <a:t>Рекре</a:t>
                      </a:r>
                      <a:r>
                        <a:rPr sz="1200" spc="-10" dirty="0">
                          <a:latin typeface="Lucida Sans Unicode"/>
                          <a:cs typeface="Lucida Sans Unicode"/>
                        </a:rPr>
                        <a:t>а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ционные</a:t>
                      </a:r>
                      <a:r>
                        <a:rPr sz="1200" spc="-55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spc="5" dirty="0">
                          <a:latin typeface="Lucida Sans Unicode"/>
                          <a:cs typeface="Lucida Sans Unicode"/>
                        </a:rPr>
                        <a:t>р</a:t>
                      </a:r>
                      <a:r>
                        <a:rPr sz="1200" spc="-10" dirty="0">
                          <a:latin typeface="Lucida Sans Unicode"/>
                          <a:cs typeface="Lucida Sans Unicode"/>
                        </a:rPr>
                        <a:t>е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су</a:t>
                      </a:r>
                      <a:r>
                        <a:rPr sz="1200" spc="-10" dirty="0">
                          <a:latin typeface="Lucida Sans Unicode"/>
                          <a:cs typeface="Lucida Sans Unicode"/>
                        </a:rPr>
                        <a:t>р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сы</a:t>
                      </a:r>
                      <a:endParaRPr sz="1200">
                        <a:latin typeface="Lucida Sans Unicode"/>
                        <a:cs typeface="Lucida Sans Unicode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9209">
                        <a:lnSpc>
                          <a:spcPts val="1185"/>
                        </a:lnSpc>
                      </a:pPr>
                      <a:r>
                        <a:rPr sz="1200" dirty="0">
                          <a:latin typeface="Lucida Sans Unicode"/>
                          <a:cs typeface="Lucida Sans Unicode"/>
                        </a:rPr>
                        <a:t>-</a:t>
                      </a:r>
                      <a:r>
                        <a:rPr sz="1200" spc="-60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наличие</a:t>
                      </a:r>
                      <a:r>
                        <a:rPr sz="1200" spc="-45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spc="5" dirty="0">
                          <a:latin typeface="Lucida Sans Unicode"/>
                          <a:cs typeface="Lucida Sans Unicode"/>
                        </a:rPr>
                        <a:t>р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екреационных</a:t>
                      </a:r>
                      <a:r>
                        <a:rPr sz="1200" spc="-90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ресурсов</a:t>
                      </a:r>
                      <a:r>
                        <a:rPr sz="1200" spc="-85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(рек</a:t>
                      </a: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и,</a:t>
                      </a:r>
                      <a:endParaRPr sz="1200">
                        <a:latin typeface="Lucida Sans Unicode"/>
                        <a:cs typeface="Lucida Sans Unicode"/>
                      </a:endParaRPr>
                    </a:p>
                    <a:p>
                      <a:pPr marL="29209">
                        <a:lnSpc>
                          <a:spcPts val="1370"/>
                        </a:lnSpc>
                      </a:pPr>
                      <a:r>
                        <a:rPr sz="1200" spc="-30" dirty="0">
                          <a:latin typeface="Lucida Sans Unicode"/>
                          <a:cs typeface="Lucida Sans Unicode"/>
                        </a:rPr>
                        <a:t>озера)</a:t>
                      </a:r>
                      <a:endParaRPr sz="1200">
                        <a:latin typeface="Lucida Sans Unicode"/>
                        <a:cs typeface="Lucida Sans Unicode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9209">
                        <a:lnSpc>
                          <a:spcPts val="1185"/>
                        </a:lnSpc>
                      </a:pPr>
                      <a:r>
                        <a:rPr sz="1200" dirty="0">
                          <a:latin typeface="Lucida Sans Unicode"/>
                          <a:cs typeface="Lucida Sans Unicode"/>
                        </a:rPr>
                        <a:t>-</a:t>
                      </a:r>
                      <a:r>
                        <a:rPr sz="1200" spc="-60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сла</a:t>
                      </a: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б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ое</a:t>
                      </a:r>
                      <a:r>
                        <a:rPr sz="1200" spc="-55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использ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ование</a:t>
                      </a:r>
                      <a:r>
                        <a:rPr sz="1200" spc="-65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имею</a:t>
                      </a:r>
                      <a:r>
                        <a:rPr sz="1200" spc="-10" dirty="0">
                          <a:latin typeface="Lucida Sans Unicode"/>
                          <a:cs typeface="Lucida Sans Unicode"/>
                        </a:rPr>
                        <a:t>щ</a:t>
                      </a: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ихся</a:t>
                      </a:r>
                      <a:endParaRPr sz="1200">
                        <a:latin typeface="Lucida Sans Unicode"/>
                        <a:cs typeface="Lucida Sans Unicode"/>
                      </a:endParaRPr>
                    </a:p>
                    <a:p>
                      <a:pPr marL="29209">
                        <a:lnSpc>
                          <a:spcPts val="1370"/>
                        </a:lnSpc>
                      </a:pPr>
                      <a:r>
                        <a:rPr sz="1200" dirty="0">
                          <a:latin typeface="Lucida Sans Unicode"/>
                          <a:cs typeface="Lucida Sans Unicode"/>
                        </a:rPr>
                        <a:t>рекре</a:t>
                      </a:r>
                      <a:r>
                        <a:rPr sz="1200" spc="-10" dirty="0">
                          <a:latin typeface="Lucida Sans Unicode"/>
                          <a:cs typeface="Lucida Sans Unicode"/>
                        </a:rPr>
                        <a:t>а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ци</a:t>
                      </a:r>
                      <a:r>
                        <a:rPr sz="1200" spc="-10" dirty="0">
                          <a:latin typeface="Lucida Sans Unicode"/>
                          <a:cs typeface="Lucida Sans Unicode"/>
                        </a:rPr>
                        <a:t>о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н</a:t>
                      </a: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н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ых</a:t>
                      </a:r>
                      <a:r>
                        <a:rPr sz="1200" spc="-80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ресурсов</a:t>
                      </a:r>
                      <a:endParaRPr sz="1200">
                        <a:latin typeface="Lucida Sans Unicode"/>
                        <a:cs typeface="Lucida Sans Unicode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6047">
                <a:tc>
                  <a:txBody>
                    <a:bodyPr/>
                    <a:lstStyle/>
                    <a:p>
                      <a:pPr marL="28575">
                        <a:lnSpc>
                          <a:spcPts val="1185"/>
                        </a:lnSpc>
                      </a:pPr>
                      <a:r>
                        <a:rPr sz="1200" b="1" spc="15" dirty="0">
                          <a:latin typeface="Arial"/>
                          <a:cs typeface="Arial"/>
                        </a:rPr>
                        <a:t>3</a:t>
                      </a:r>
                      <a:r>
                        <a:rPr sz="1200" b="1" dirty="0">
                          <a:latin typeface="Arial"/>
                          <a:cs typeface="Arial"/>
                        </a:rPr>
                        <a:t>.</a:t>
                      </a:r>
                      <a:r>
                        <a:rPr sz="1200" b="1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5" dirty="0">
                          <a:latin typeface="Arial"/>
                          <a:cs typeface="Arial"/>
                        </a:rPr>
                        <a:t>Н</a:t>
                      </a:r>
                      <a:r>
                        <a:rPr sz="1200" b="1" spc="15" dirty="0">
                          <a:latin typeface="Arial"/>
                          <a:cs typeface="Arial"/>
                        </a:rPr>
                        <a:t>а</a:t>
                      </a:r>
                      <a:r>
                        <a:rPr sz="1200" b="1" spc="10" dirty="0">
                          <a:latin typeface="Arial"/>
                          <a:cs typeface="Arial"/>
                        </a:rPr>
                        <a:t>с</a:t>
                      </a:r>
                      <a:r>
                        <a:rPr sz="1200" b="1" dirty="0">
                          <a:latin typeface="Arial"/>
                          <a:cs typeface="Arial"/>
                        </a:rPr>
                        <a:t>ел</a:t>
                      </a:r>
                      <a:r>
                        <a:rPr sz="1200" b="1" spc="-10" dirty="0">
                          <a:latin typeface="Arial"/>
                          <a:cs typeface="Arial"/>
                        </a:rPr>
                        <a:t>е</a:t>
                      </a:r>
                      <a:r>
                        <a:rPr sz="1200" b="1" dirty="0">
                          <a:latin typeface="Arial"/>
                          <a:cs typeface="Arial"/>
                        </a:rPr>
                        <a:t>ние</a:t>
                      </a:r>
                      <a:r>
                        <a:rPr sz="1200" b="1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dirty="0">
                          <a:latin typeface="Arial"/>
                          <a:cs typeface="Arial"/>
                        </a:rPr>
                        <a:t>и </a:t>
                      </a:r>
                      <a:r>
                        <a:rPr sz="1200" b="1" spc="10" dirty="0">
                          <a:latin typeface="Arial"/>
                          <a:cs typeface="Arial"/>
                        </a:rPr>
                        <a:t>т</a:t>
                      </a:r>
                      <a:r>
                        <a:rPr sz="1200" b="1" spc="15" dirty="0">
                          <a:latin typeface="Arial"/>
                          <a:cs typeface="Arial"/>
                        </a:rPr>
                        <a:t>р</a:t>
                      </a:r>
                      <a:r>
                        <a:rPr sz="1200" b="1" spc="10" dirty="0">
                          <a:latin typeface="Arial"/>
                          <a:cs typeface="Arial"/>
                        </a:rPr>
                        <a:t>у</a:t>
                      </a:r>
                      <a:r>
                        <a:rPr sz="1200" b="1" spc="-5" dirty="0">
                          <a:latin typeface="Arial"/>
                          <a:cs typeface="Arial"/>
                        </a:rPr>
                        <a:t>д</a:t>
                      </a:r>
                      <a:r>
                        <a:rPr sz="1200" b="1" dirty="0">
                          <a:latin typeface="Arial"/>
                          <a:cs typeface="Arial"/>
                        </a:rPr>
                        <a:t>овые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 marL="28575">
                        <a:lnSpc>
                          <a:spcPts val="1370"/>
                        </a:lnSpc>
                      </a:pPr>
                      <a:r>
                        <a:rPr sz="1200" b="1" spc="-70" dirty="0">
                          <a:latin typeface="Arial"/>
                          <a:cs typeface="Arial"/>
                        </a:rPr>
                        <a:t>ресурсы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6123">
                <a:tc>
                  <a:txBody>
                    <a:bodyPr/>
                    <a:lstStyle/>
                    <a:p>
                      <a:pPr marL="28575">
                        <a:lnSpc>
                          <a:spcPts val="1185"/>
                        </a:lnSpc>
                      </a:pPr>
                      <a:r>
                        <a:rPr sz="1200" dirty="0">
                          <a:latin typeface="Lucida Sans Unicode"/>
                          <a:cs typeface="Lucida Sans Unicode"/>
                        </a:rPr>
                        <a:t>Воз</a:t>
                      </a:r>
                      <a:r>
                        <a:rPr sz="1200" spc="5" dirty="0">
                          <a:latin typeface="Lucida Sans Unicode"/>
                          <a:cs typeface="Lucida Sans Unicode"/>
                        </a:rPr>
                        <a:t>р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астн</a:t>
                      </a:r>
                      <a:r>
                        <a:rPr sz="1200" spc="-10" dirty="0">
                          <a:latin typeface="Lucida Sans Unicode"/>
                          <a:cs typeface="Lucida Sans Unicode"/>
                        </a:rPr>
                        <a:t>а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я</a:t>
                      </a:r>
                      <a:r>
                        <a:rPr sz="1200" spc="-85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ст</a:t>
                      </a:r>
                      <a:r>
                        <a:rPr sz="1200" spc="5" dirty="0">
                          <a:latin typeface="Lucida Sans Unicode"/>
                          <a:cs typeface="Lucida Sans Unicode"/>
                        </a:rPr>
                        <a:t>р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уктура</a:t>
                      </a:r>
                      <a:endParaRPr sz="1200">
                        <a:latin typeface="Lucida Sans Unicode"/>
                        <a:cs typeface="Lucida Sans Unicode"/>
                      </a:endParaRPr>
                    </a:p>
                    <a:p>
                      <a:pPr marL="28575">
                        <a:lnSpc>
                          <a:spcPts val="1370"/>
                        </a:lnSpc>
                      </a:pPr>
                      <a:r>
                        <a:rPr sz="1200" spc="-30" dirty="0">
                          <a:latin typeface="Lucida Sans Unicode"/>
                          <a:cs typeface="Lucida Sans Unicode"/>
                        </a:rPr>
                        <a:t>населения</a:t>
                      </a:r>
                      <a:endParaRPr sz="1200">
                        <a:latin typeface="Lucida Sans Unicode"/>
                        <a:cs typeface="Lucida Sans Unicode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9209">
                        <a:lnSpc>
                          <a:spcPts val="1185"/>
                        </a:lnSpc>
                      </a:pPr>
                      <a:r>
                        <a:rPr sz="1200" dirty="0">
                          <a:latin typeface="Lucida Sans Unicode"/>
                          <a:cs typeface="Lucida Sans Unicode"/>
                        </a:rPr>
                        <a:t>-</a:t>
                      </a:r>
                      <a:r>
                        <a:rPr sz="1200" spc="-60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выс</a:t>
                      </a:r>
                      <a:r>
                        <a:rPr sz="1200" spc="5" dirty="0">
                          <a:latin typeface="Lucida Sans Unicode"/>
                          <a:cs typeface="Lucida Sans Unicode"/>
                        </a:rPr>
                        <a:t>о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к</a:t>
                      </a: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и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й</a:t>
                      </a:r>
                      <a:r>
                        <a:rPr sz="1200" spc="-45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уровень</a:t>
                      </a:r>
                      <a:r>
                        <a:rPr sz="1200" spc="-75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д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е</a:t>
                      </a: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м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огр</a:t>
                      </a:r>
                      <a:r>
                        <a:rPr sz="1200" spc="5" dirty="0">
                          <a:latin typeface="Lucida Sans Unicode"/>
                          <a:cs typeface="Lucida Sans Unicode"/>
                        </a:rPr>
                        <a:t>а</a:t>
                      </a: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фичес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кой</a:t>
                      </a:r>
                      <a:endParaRPr sz="1200">
                        <a:latin typeface="Lucida Sans Unicode"/>
                        <a:cs typeface="Lucida Sans Unicode"/>
                      </a:endParaRPr>
                    </a:p>
                    <a:p>
                      <a:pPr marL="29209">
                        <a:lnSpc>
                          <a:spcPts val="1370"/>
                        </a:lnSpc>
                      </a:pPr>
                      <a:r>
                        <a:rPr sz="1200" dirty="0">
                          <a:latin typeface="Lucida Sans Unicode"/>
                          <a:cs typeface="Lucida Sans Unicode"/>
                        </a:rPr>
                        <a:t>ст</a:t>
                      </a:r>
                      <a:r>
                        <a:rPr sz="1200" spc="5" dirty="0">
                          <a:latin typeface="Lucida Sans Unicode"/>
                          <a:cs typeface="Lucida Sans Unicode"/>
                        </a:rPr>
                        <a:t>а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рости</a:t>
                      </a:r>
                      <a:r>
                        <a:rPr sz="1200" spc="-80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нас</a:t>
                      </a:r>
                      <a:r>
                        <a:rPr sz="1200" spc="5" dirty="0">
                          <a:latin typeface="Lucida Sans Unicode"/>
                          <a:cs typeface="Lucida Sans Unicode"/>
                        </a:rPr>
                        <a:t>е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ления</a:t>
                      </a:r>
                      <a:endParaRPr sz="1200">
                        <a:latin typeface="Lucida Sans Unicode"/>
                        <a:cs typeface="Lucida Sans Unicode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6123">
                <a:tc>
                  <a:txBody>
                    <a:bodyPr/>
                    <a:lstStyle/>
                    <a:p>
                      <a:pPr marL="28575">
                        <a:lnSpc>
                          <a:spcPts val="1255"/>
                        </a:lnSpc>
                      </a:pPr>
                      <a:r>
                        <a:rPr sz="1200" spc="-10" dirty="0">
                          <a:latin typeface="Lucida Sans Unicode"/>
                          <a:cs typeface="Lucida Sans Unicode"/>
                        </a:rPr>
                        <a:t>У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ровень</a:t>
                      </a:r>
                      <a:r>
                        <a:rPr sz="1200" spc="-75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з</a:t>
                      </a:r>
                      <a:r>
                        <a:rPr sz="1200" spc="5" dirty="0">
                          <a:latin typeface="Lucida Sans Unicode"/>
                          <a:cs typeface="Lucida Sans Unicode"/>
                        </a:rPr>
                        <a:t>а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н</a:t>
                      </a: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я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т</a:t>
                      </a:r>
                      <a:r>
                        <a:rPr sz="1200" spc="5" dirty="0">
                          <a:latin typeface="Lucida Sans Unicode"/>
                          <a:cs typeface="Lucida Sans Unicode"/>
                        </a:rPr>
                        <a:t>о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сти</a:t>
                      </a:r>
                      <a:r>
                        <a:rPr sz="1200" spc="-70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нас</a:t>
                      </a:r>
                      <a:r>
                        <a:rPr sz="1200" spc="5" dirty="0">
                          <a:latin typeface="Lucida Sans Unicode"/>
                          <a:cs typeface="Lucida Sans Unicode"/>
                        </a:rPr>
                        <a:t>е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ления</a:t>
                      </a:r>
                      <a:endParaRPr sz="1200">
                        <a:latin typeface="Lucida Sans Unicode"/>
                        <a:cs typeface="Lucida Sans Unicode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9209">
                        <a:lnSpc>
                          <a:spcPts val="1185"/>
                        </a:lnSpc>
                      </a:pPr>
                      <a:r>
                        <a:rPr sz="1200" dirty="0">
                          <a:latin typeface="Lucida Sans Unicode"/>
                          <a:cs typeface="Lucida Sans Unicode"/>
                        </a:rPr>
                        <a:t>В</a:t>
                      </a:r>
                      <a:r>
                        <a:rPr sz="1200" spc="-55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бюд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жеты</a:t>
                      </a:r>
                      <a:r>
                        <a:rPr sz="1200" spc="-55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пос</a:t>
                      </a:r>
                      <a:r>
                        <a:rPr sz="1200" spc="5" dirty="0">
                          <a:latin typeface="Lucida Sans Unicode"/>
                          <a:cs typeface="Lucida Sans Unicode"/>
                        </a:rPr>
                        <a:t>е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лений</a:t>
                      </a:r>
                      <a:r>
                        <a:rPr sz="1200" spc="-60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вклю</a:t>
                      </a:r>
                      <a:r>
                        <a:rPr sz="1200" spc="-10" dirty="0">
                          <a:latin typeface="Lucida Sans Unicode"/>
                          <a:cs typeface="Lucida Sans Unicode"/>
                        </a:rPr>
                        <a:t>ч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ены</a:t>
                      </a:r>
                      <a:r>
                        <a:rPr sz="1200" spc="-50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сре</a:t>
                      </a: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д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ства</a:t>
                      </a:r>
                      <a:endParaRPr sz="1200">
                        <a:latin typeface="Lucida Sans Unicode"/>
                        <a:cs typeface="Lucida Sans Unicode"/>
                      </a:endParaRPr>
                    </a:p>
                    <a:p>
                      <a:pPr marL="29209">
                        <a:lnSpc>
                          <a:spcPts val="1370"/>
                        </a:lnSpc>
                      </a:pP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д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ля</a:t>
                      </a:r>
                      <a:r>
                        <a:rPr sz="1200" spc="-50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организ</a:t>
                      </a:r>
                      <a:r>
                        <a:rPr sz="1200" spc="5" dirty="0">
                          <a:latin typeface="Lucida Sans Unicode"/>
                          <a:cs typeface="Lucida Sans Unicode"/>
                        </a:rPr>
                        <a:t>а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ции</a:t>
                      </a:r>
                      <a:r>
                        <a:rPr sz="1200" spc="-70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о</a:t>
                      </a: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бщ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ествен</a:t>
                      </a: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н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ых</a:t>
                      </a:r>
                      <a:r>
                        <a:rPr sz="1200" spc="-60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ра</a:t>
                      </a: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б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от</a:t>
                      </a:r>
                      <a:endParaRPr sz="1200">
                        <a:latin typeface="Lucida Sans Unicode"/>
                        <a:cs typeface="Lucida Sans Unicode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9209">
                        <a:lnSpc>
                          <a:spcPts val="1255"/>
                        </a:lnSpc>
                      </a:pPr>
                      <a:r>
                        <a:rPr sz="1200" dirty="0">
                          <a:latin typeface="Lucida Sans Unicode"/>
                          <a:cs typeface="Lucida Sans Unicode"/>
                        </a:rPr>
                        <a:t>-</a:t>
                      </a:r>
                      <a:r>
                        <a:rPr sz="1200" spc="-60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выс</a:t>
                      </a:r>
                      <a:r>
                        <a:rPr sz="1200" spc="5" dirty="0">
                          <a:latin typeface="Lucida Sans Unicode"/>
                          <a:cs typeface="Lucida Sans Unicode"/>
                        </a:rPr>
                        <a:t>о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к</a:t>
                      </a: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и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й</a:t>
                      </a:r>
                      <a:r>
                        <a:rPr sz="1200" spc="-45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уровень</a:t>
                      </a:r>
                      <a:r>
                        <a:rPr sz="1200" spc="-75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б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ез</a:t>
                      </a:r>
                      <a:r>
                        <a:rPr sz="1200" spc="5" dirty="0">
                          <a:latin typeface="Lucida Sans Unicode"/>
                          <a:cs typeface="Lucida Sans Unicode"/>
                        </a:rPr>
                        <a:t>р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а</a:t>
                      </a: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б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отицы</a:t>
                      </a:r>
                      <a:endParaRPr sz="1200">
                        <a:latin typeface="Lucida Sans Unicode"/>
                        <a:cs typeface="Lucida Sans Unicode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564172">
                <a:tc>
                  <a:txBody>
                    <a:bodyPr/>
                    <a:lstStyle/>
                    <a:p>
                      <a:pPr marL="28575">
                        <a:lnSpc>
                          <a:spcPts val="1255"/>
                        </a:lnSpc>
                      </a:pPr>
                      <a:r>
                        <a:rPr sz="1200" dirty="0">
                          <a:latin typeface="Lucida Sans Unicode"/>
                          <a:cs typeface="Lucida Sans Unicode"/>
                        </a:rPr>
                        <a:t>Трудовой</a:t>
                      </a:r>
                      <a:r>
                        <a:rPr sz="1200" spc="-70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потен</a:t>
                      </a: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ци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ал</a:t>
                      </a:r>
                      <a:endParaRPr sz="1200">
                        <a:latin typeface="Lucida Sans Unicode"/>
                        <a:cs typeface="Lucida Sans Unicode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9209">
                        <a:lnSpc>
                          <a:spcPts val="1255"/>
                        </a:lnSpc>
                      </a:pPr>
                      <a:r>
                        <a:rPr sz="1200" dirty="0">
                          <a:latin typeface="Lucida Sans Unicode"/>
                          <a:cs typeface="Lucida Sans Unicode"/>
                        </a:rPr>
                        <a:t>-</a:t>
                      </a:r>
                      <a:r>
                        <a:rPr sz="1200" spc="-60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выс</a:t>
                      </a:r>
                      <a:r>
                        <a:rPr sz="1200" spc="5" dirty="0">
                          <a:latin typeface="Lucida Sans Unicode"/>
                          <a:cs typeface="Lucida Sans Unicode"/>
                        </a:rPr>
                        <a:t>о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к</a:t>
                      </a: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и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й</a:t>
                      </a:r>
                      <a:r>
                        <a:rPr sz="1200" spc="-45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т</a:t>
                      </a:r>
                      <a:r>
                        <a:rPr sz="1200" spc="5" dirty="0">
                          <a:latin typeface="Lucida Sans Unicode"/>
                          <a:cs typeface="Lucida Sans Unicode"/>
                        </a:rPr>
                        <a:t>р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удовой</a:t>
                      </a:r>
                      <a:r>
                        <a:rPr sz="1200" spc="-70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потен</a:t>
                      </a: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ци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ал</a:t>
                      </a: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9209">
                        <a:lnSpc>
                          <a:spcPts val="1185"/>
                        </a:lnSpc>
                      </a:pPr>
                      <a:r>
                        <a:rPr sz="1200" dirty="0">
                          <a:latin typeface="Lucida Sans Unicode"/>
                          <a:cs typeface="Lucida Sans Unicode"/>
                        </a:rPr>
                        <a:t>-</a:t>
                      </a:r>
                      <a:r>
                        <a:rPr sz="1200" spc="-60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сокра</a:t>
                      </a: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щ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ение</a:t>
                      </a:r>
                      <a:r>
                        <a:rPr sz="1200" spc="-80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ра</a:t>
                      </a: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б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о</a:t>
                      </a: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чи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х</a:t>
                      </a:r>
                      <a:r>
                        <a:rPr sz="1200" spc="-60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м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ест</a:t>
                      </a:r>
                      <a:r>
                        <a:rPr sz="1200" spc="-55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в</a:t>
                      </a:r>
                      <a:r>
                        <a:rPr sz="1200" spc="-35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св</a:t>
                      </a: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я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зи</a:t>
                      </a:r>
                      <a:r>
                        <a:rPr sz="1200" spc="-45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с</a:t>
                      </a:r>
                    </a:p>
                    <a:p>
                      <a:pPr marL="29209" marR="923925">
                        <a:lnSpc>
                          <a:spcPts val="1300"/>
                        </a:lnSpc>
                        <a:spcBef>
                          <a:spcPts val="85"/>
                        </a:spcBef>
                      </a:pPr>
                      <a:r>
                        <a:rPr sz="1200" dirty="0">
                          <a:latin typeface="Lucida Sans Unicode"/>
                          <a:cs typeface="Lucida Sans Unicode"/>
                        </a:rPr>
                        <a:t>ликви</a:t>
                      </a: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д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ацией</a:t>
                      </a:r>
                      <a:r>
                        <a:rPr sz="1200" spc="-55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неэф</a:t>
                      </a: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ф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ективных  </a:t>
                      </a:r>
                      <a:r>
                        <a:rPr sz="1200" spc="-55" dirty="0">
                          <a:latin typeface="Lucida Sans Unicode"/>
                          <a:cs typeface="Lucida Sans Unicode"/>
                        </a:rPr>
                        <a:t>производств</a:t>
                      </a:r>
                      <a:endParaRPr sz="1200" dirty="0">
                        <a:latin typeface="Lucida Sans Unicode"/>
                        <a:cs typeface="Lucida Sans Unicode"/>
                      </a:endParaRPr>
                    </a:p>
                    <a:p>
                      <a:pPr marR="1905" algn="r">
                        <a:lnSpc>
                          <a:spcPts val="470"/>
                        </a:lnSpc>
                      </a:pPr>
                      <a:r>
                        <a:rPr sz="1200" b="1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22</a:t>
                      </a:r>
                      <a:endParaRPr sz="1200" dirty="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23532" y="4013631"/>
            <a:ext cx="5433060" cy="1981835"/>
          </a:xfrm>
          <a:custGeom>
            <a:avLst/>
            <a:gdLst/>
            <a:ahLst/>
            <a:cxnLst/>
            <a:rect l="l" t="t" r="r" b="b"/>
            <a:pathLst>
              <a:path w="5433060" h="1981835">
                <a:moveTo>
                  <a:pt x="5432742" y="1487639"/>
                </a:moveTo>
                <a:lnTo>
                  <a:pt x="2716390" y="1487639"/>
                </a:lnTo>
                <a:lnTo>
                  <a:pt x="0" y="1487639"/>
                </a:lnTo>
                <a:lnTo>
                  <a:pt x="0" y="1981415"/>
                </a:lnTo>
                <a:lnTo>
                  <a:pt x="2716339" y="1981415"/>
                </a:lnTo>
                <a:lnTo>
                  <a:pt x="5432742" y="1981415"/>
                </a:lnTo>
                <a:lnTo>
                  <a:pt x="5432742" y="1487639"/>
                </a:lnTo>
                <a:close/>
              </a:path>
              <a:path w="5433060" h="1981835">
                <a:moveTo>
                  <a:pt x="5432742" y="170891"/>
                </a:moveTo>
                <a:lnTo>
                  <a:pt x="2716390" y="170891"/>
                </a:lnTo>
                <a:lnTo>
                  <a:pt x="2716390" y="0"/>
                </a:lnTo>
                <a:lnTo>
                  <a:pt x="0" y="0"/>
                </a:lnTo>
                <a:lnTo>
                  <a:pt x="0" y="170891"/>
                </a:lnTo>
                <a:lnTo>
                  <a:pt x="0" y="829259"/>
                </a:lnTo>
                <a:lnTo>
                  <a:pt x="0" y="1487627"/>
                </a:lnTo>
                <a:lnTo>
                  <a:pt x="2716339" y="1487627"/>
                </a:lnTo>
                <a:lnTo>
                  <a:pt x="5432742" y="1487627"/>
                </a:lnTo>
                <a:lnTo>
                  <a:pt x="5432742" y="829259"/>
                </a:lnTo>
                <a:lnTo>
                  <a:pt x="5432742" y="17089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317182" y="326263"/>
          <a:ext cx="8569325" cy="612572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7165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165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362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18312">
                <a:tc>
                  <a:txBody>
                    <a:bodyPr/>
                    <a:lstStyle/>
                    <a:p>
                      <a:pPr marL="22225">
                        <a:lnSpc>
                          <a:spcPts val="1250"/>
                        </a:lnSpc>
                      </a:pPr>
                      <a:r>
                        <a:rPr sz="1200" b="1" spc="15" dirty="0">
                          <a:latin typeface="Arial"/>
                          <a:cs typeface="Arial"/>
                        </a:rPr>
                        <a:t>4</a:t>
                      </a:r>
                      <a:r>
                        <a:rPr sz="1200" b="1" dirty="0">
                          <a:latin typeface="Arial"/>
                          <a:cs typeface="Arial"/>
                        </a:rPr>
                        <a:t>.</a:t>
                      </a:r>
                      <a:r>
                        <a:rPr sz="1200" b="1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10" dirty="0">
                          <a:latin typeface="Arial"/>
                          <a:cs typeface="Arial"/>
                        </a:rPr>
                        <a:t>Эк</a:t>
                      </a:r>
                      <a:r>
                        <a:rPr sz="1200" b="1" spc="15" dirty="0">
                          <a:latin typeface="Arial"/>
                          <a:cs typeface="Arial"/>
                        </a:rPr>
                        <a:t>о</a:t>
                      </a:r>
                      <a:r>
                        <a:rPr sz="1200" b="1" dirty="0">
                          <a:latin typeface="Arial"/>
                          <a:cs typeface="Arial"/>
                        </a:rPr>
                        <a:t>ном</a:t>
                      </a:r>
                      <a:r>
                        <a:rPr sz="1200" b="1" spc="10" dirty="0">
                          <a:latin typeface="Arial"/>
                          <a:cs typeface="Arial"/>
                        </a:rPr>
                        <a:t>и</a:t>
                      </a:r>
                      <a:r>
                        <a:rPr sz="1200" b="1" spc="-5" dirty="0">
                          <a:latin typeface="Arial"/>
                          <a:cs typeface="Arial"/>
                        </a:rPr>
                        <a:t>ч</a:t>
                      </a:r>
                      <a:r>
                        <a:rPr sz="1200" b="1" spc="-15" dirty="0">
                          <a:latin typeface="Arial"/>
                          <a:cs typeface="Arial"/>
                        </a:rPr>
                        <a:t>е</a:t>
                      </a:r>
                      <a:r>
                        <a:rPr sz="1200" b="1" dirty="0">
                          <a:latin typeface="Arial"/>
                          <a:cs typeface="Arial"/>
                        </a:rPr>
                        <a:t>ский</a:t>
                      </a:r>
                      <a:r>
                        <a:rPr sz="1200" b="1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5" dirty="0">
                          <a:latin typeface="Arial"/>
                          <a:cs typeface="Arial"/>
                        </a:rPr>
                        <a:t>п</a:t>
                      </a:r>
                      <a:r>
                        <a:rPr sz="1200" b="1" spc="15" dirty="0">
                          <a:latin typeface="Arial"/>
                          <a:cs typeface="Arial"/>
                        </a:rPr>
                        <a:t>о</a:t>
                      </a:r>
                      <a:r>
                        <a:rPr sz="1200" b="1" spc="10" dirty="0">
                          <a:latin typeface="Arial"/>
                          <a:cs typeface="Arial"/>
                        </a:rPr>
                        <a:t>т</a:t>
                      </a:r>
                      <a:r>
                        <a:rPr sz="1200" b="1" dirty="0">
                          <a:latin typeface="Arial"/>
                          <a:cs typeface="Arial"/>
                        </a:rPr>
                        <a:t>ен</a:t>
                      </a:r>
                      <a:r>
                        <a:rPr sz="1200" b="1" spc="-5" dirty="0">
                          <a:latin typeface="Arial"/>
                          <a:cs typeface="Arial"/>
                        </a:rPr>
                        <a:t>ци</a:t>
                      </a:r>
                      <a:r>
                        <a:rPr sz="1200" b="1" dirty="0">
                          <a:latin typeface="Arial"/>
                          <a:cs typeface="Arial"/>
                        </a:rPr>
                        <a:t>ал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0814">
                <a:tc>
                  <a:txBody>
                    <a:bodyPr/>
                    <a:lstStyle/>
                    <a:p>
                      <a:pPr marL="22225">
                        <a:lnSpc>
                          <a:spcPts val="1245"/>
                        </a:lnSpc>
                      </a:pPr>
                      <a:r>
                        <a:rPr sz="1200" dirty="0">
                          <a:latin typeface="Lucida Sans Unicode"/>
                          <a:cs typeface="Lucida Sans Unicode"/>
                        </a:rPr>
                        <a:t>4.</a:t>
                      </a:r>
                      <a:r>
                        <a:rPr sz="1200" spc="5" dirty="0">
                          <a:latin typeface="Lucida Sans Unicode"/>
                          <a:cs typeface="Lucida Sans Unicode"/>
                        </a:rPr>
                        <a:t>1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.</a:t>
                      </a:r>
                      <a:r>
                        <a:rPr sz="1200" spc="-65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Пр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о</a:t>
                      </a: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м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ышлен</a:t>
                      </a: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н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ый</a:t>
                      </a:r>
                      <a:r>
                        <a:rPr sz="1200" spc="-55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потен</a:t>
                      </a: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ци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ал</a:t>
                      </a:r>
                      <a:endParaRPr sz="1200">
                        <a:latin typeface="Lucida Sans Unicode"/>
                        <a:cs typeface="Lucida Sans Unicode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8368">
                <a:tc>
                  <a:txBody>
                    <a:bodyPr/>
                    <a:lstStyle/>
                    <a:p>
                      <a:pPr marL="22225">
                        <a:lnSpc>
                          <a:spcPts val="1250"/>
                        </a:lnSpc>
                      </a:pP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Пр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о</a:t>
                      </a: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м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ышлен</a:t>
                      </a: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н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ое</a:t>
                      </a:r>
                      <a:r>
                        <a:rPr sz="1200" spc="-80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пр</a:t>
                      </a:r>
                      <a:r>
                        <a:rPr sz="1200" spc="5" dirty="0">
                          <a:latin typeface="Lucida Sans Unicode"/>
                          <a:cs typeface="Lucida Sans Unicode"/>
                        </a:rPr>
                        <a:t>о</a:t>
                      </a: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и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зво</a:t>
                      </a: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д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ство</a:t>
                      </a:r>
                      <a:endParaRPr sz="1200">
                        <a:latin typeface="Lucida Sans Unicode"/>
                        <a:cs typeface="Lucida Sans Unicode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2860">
                        <a:lnSpc>
                          <a:spcPts val="1180"/>
                        </a:lnSpc>
                      </a:pPr>
                      <a:r>
                        <a:rPr sz="1200" dirty="0">
                          <a:latin typeface="Lucida Sans Unicode"/>
                          <a:cs typeface="Lucida Sans Unicode"/>
                        </a:rPr>
                        <a:t>-</a:t>
                      </a:r>
                      <a:r>
                        <a:rPr sz="1200" spc="-60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ежегод</a:t>
                      </a: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н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ый</a:t>
                      </a:r>
                      <a:r>
                        <a:rPr sz="1200" spc="-55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рост</a:t>
                      </a:r>
                      <a:r>
                        <a:rPr sz="1200" spc="-70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о</a:t>
                      </a: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бъ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е</a:t>
                      </a: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м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ов</a:t>
                      </a:r>
                      <a:endParaRPr sz="1200">
                        <a:latin typeface="Lucida Sans Unicode"/>
                        <a:cs typeface="Lucida Sans Unicode"/>
                      </a:endParaRPr>
                    </a:p>
                    <a:p>
                      <a:pPr marL="22860">
                        <a:lnSpc>
                          <a:spcPts val="1370"/>
                        </a:lnSpc>
                      </a:pPr>
                      <a:r>
                        <a:rPr sz="1200" dirty="0">
                          <a:latin typeface="Lucida Sans Unicode"/>
                          <a:cs typeface="Lucida Sans Unicode"/>
                        </a:rPr>
                        <a:t>пр</a:t>
                      </a:r>
                      <a:r>
                        <a:rPr sz="1200" spc="5" dirty="0">
                          <a:latin typeface="Lucida Sans Unicode"/>
                          <a:cs typeface="Lucida Sans Unicode"/>
                        </a:rPr>
                        <a:t>о</a:t>
                      </a: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м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ышлен</a:t>
                      </a: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н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ого</a:t>
                      </a:r>
                      <a:r>
                        <a:rPr sz="1200" spc="-80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пр</a:t>
                      </a:r>
                      <a:r>
                        <a:rPr sz="1200" spc="5" dirty="0">
                          <a:latin typeface="Lucida Sans Unicode"/>
                          <a:cs typeface="Lucida Sans Unicode"/>
                        </a:rPr>
                        <a:t>о</a:t>
                      </a: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и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зво</a:t>
                      </a: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д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ства</a:t>
                      </a:r>
                      <a:endParaRPr sz="1200">
                        <a:latin typeface="Lucida Sans Unicode"/>
                        <a:cs typeface="Lucida Sans Unicode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4935" indent="-91440">
                        <a:lnSpc>
                          <a:spcPts val="1180"/>
                        </a:lnSpc>
                        <a:buChar char="-"/>
                        <a:tabLst>
                          <a:tab pos="114935" algn="l"/>
                        </a:tabLst>
                      </a:pP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фи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з</a:t>
                      </a: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ичес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кое</a:t>
                      </a:r>
                      <a:r>
                        <a:rPr sz="1200" spc="-55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и</a:t>
                      </a:r>
                      <a:r>
                        <a:rPr sz="1200" spc="-50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м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орал</a:t>
                      </a: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ь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ное</a:t>
                      </a:r>
                      <a:r>
                        <a:rPr sz="1200" spc="-65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ст</a:t>
                      </a:r>
                      <a:r>
                        <a:rPr sz="1200" spc="5" dirty="0">
                          <a:latin typeface="Lucida Sans Unicode"/>
                          <a:cs typeface="Lucida Sans Unicode"/>
                        </a:rPr>
                        <a:t>а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рение</a:t>
                      </a:r>
                      <a:endParaRPr sz="1200">
                        <a:latin typeface="Lucida Sans Unicode"/>
                        <a:cs typeface="Lucida Sans Unicode"/>
                      </a:endParaRPr>
                    </a:p>
                    <a:p>
                      <a:pPr marL="23495">
                        <a:lnSpc>
                          <a:spcPts val="1295"/>
                        </a:lnSpc>
                      </a:pPr>
                      <a:r>
                        <a:rPr sz="1200" dirty="0">
                          <a:latin typeface="Lucida Sans Unicode"/>
                          <a:cs typeface="Lucida Sans Unicode"/>
                        </a:rPr>
                        <a:t>основных</a:t>
                      </a:r>
                      <a:r>
                        <a:rPr sz="1200" spc="-70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ф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он</a:t>
                      </a:r>
                      <a:r>
                        <a:rPr sz="1200" spc="-10" dirty="0">
                          <a:latin typeface="Lucida Sans Unicode"/>
                          <a:cs typeface="Lucida Sans Unicode"/>
                        </a:rPr>
                        <a:t>д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ов;</a:t>
                      </a:r>
                      <a:endParaRPr sz="1200">
                        <a:latin typeface="Lucida Sans Unicode"/>
                        <a:cs typeface="Lucida Sans Unicode"/>
                      </a:endParaRPr>
                    </a:p>
                    <a:p>
                      <a:pPr marL="114935" indent="-91440">
                        <a:lnSpc>
                          <a:spcPts val="1295"/>
                        </a:lnSpc>
                        <a:buChar char="-"/>
                        <a:tabLst>
                          <a:tab pos="114935" algn="l"/>
                        </a:tabLst>
                      </a:pPr>
                      <a:r>
                        <a:rPr sz="1200" dirty="0">
                          <a:latin typeface="Lucida Sans Unicode"/>
                          <a:cs typeface="Lucida Sans Unicode"/>
                        </a:rPr>
                        <a:t>выс</a:t>
                      </a:r>
                      <a:r>
                        <a:rPr sz="1200" spc="5" dirty="0">
                          <a:latin typeface="Lucida Sans Unicode"/>
                          <a:cs typeface="Lucida Sans Unicode"/>
                        </a:rPr>
                        <a:t>о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к</a:t>
                      </a: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и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й</a:t>
                      </a:r>
                      <a:r>
                        <a:rPr sz="1200" spc="-45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уровень</a:t>
                      </a:r>
                      <a:r>
                        <a:rPr sz="1200" spc="-75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з</a:t>
                      </a:r>
                      <a:r>
                        <a:rPr sz="1200" spc="5" dirty="0">
                          <a:latin typeface="Lucida Sans Unicode"/>
                          <a:cs typeface="Lucida Sans Unicode"/>
                        </a:rPr>
                        <a:t>а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т</a:t>
                      </a:r>
                      <a:r>
                        <a:rPr sz="1200" spc="5" dirty="0">
                          <a:latin typeface="Lucida Sans Unicode"/>
                          <a:cs typeface="Lucida Sans Unicode"/>
                        </a:rPr>
                        <a:t>р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ат;</a:t>
                      </a:r>
                      <a:endParaRPr sz="1200">
                        <a:latin typeface="Lucida Sans Unicode"/>
                        <a:cs typeface="Lucida Sans Unicode"/>
                      </a:endParaRPr>
                    </a:p>
                    <a:p>
                      <a:pPr marL="23495">
                        <a:lnSpc>
                          <a:spcPts val="1315"/>
                        </a:lnSpc>
                      </a:pP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-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недост</a:t>
                      </a:r>
                      <a:r>
                        <a:rPr sz="1200" spc="5" dirty="0">
                          <a:latin typeface="Lucida Sans Unicode"/>
                          <a:cs typeface="Lucida Sans Unicode"/>
                        </a:rPr>
                        <a:t>а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т</a:t>
                      </a:r>
                      <a:r>
                        <a:rPr sz="1200" spc="5" dirty="0">
                          <a:latin typeface="Lucida Sans Unicode"/>
                          <a:cs typeface="Lucida Sans Unicode"/>
                        </a:rPr>
                        <a:t>о</a:t>
                      </a: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ч</a:t>
                      </a:r>
                      <a:r>
                        <a:rPr sz="1200" spc="-10" dirty="0">
                          <a:latin typeface="Lucida Sans Unicode"/>
                          <a:cs typeface="Lucida Sans Unicode"/>
                        </a:rPr>
                        <a:t>н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ый</a:t>
                      </a:r>
                      <a:r>
                        <a:rPr sz="1200" spc="-80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уровень</a:t>
                      </a:r>
                      <a:r>
                        <a:rPr sz="1200" spc="-75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госпо</a:t>
                      </a: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дд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ержки</a:t>
                      </a:r>
                      <a:endParaRPr sz="1200">
                        <a:latin typeface="Lucida Sans Unicode"/>
                        <a:cs typeface="Lucida Sans Unicode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9183">
                <a:tc>
                  <a:txBody>
                    <a:bodyPr/>
                    <a:lstStyle/>
                    <a:p>
                      <a:pPr marL="22225">
                        <a:lnSpc>
                          <a:spcPts val="1180"/>
                        </a:lnSpc>
                      </a:pPr>
                      <a:r>
                        <a:rPr sz="1200" dirty="0">
                          <a:latin typeface="Lucida Sans Unicode"/>
                          <a:cs typeface="Lucida Sans Unicode"/>
                        </a:rPr>
                        <a:t>4.</a:t>
                      </a:r>
                      <a:r>
                        <a:rPr sz="1200" spc="5" dirty="0">
                          <a:latin typeface="Lucida Sans Unicode"/>
                          <a:cs typeface="Lucida Sans Unicode"/>
                        </a:rPr>
                        <a:t>2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.</a:t>
                      </a:r>
                      <a:r>
                        <a:rPr sz="1200" spc="-65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Сельск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охозяйствен</a:t>
                      </a: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н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ый</a:t>
                      </a:r>
                      <a:endParaRPr sz="1200">
                        <a:latin typeface="Lucida Sans Unicode"/>
                        <a:cs typeface="Lucida Sans Unicode"/>
                      </a:endParaRPr>
                    </a:p>
                    <a:p>
                      <a:pPr marL="22225">
                        <a:lnSpc>
                          <a:spcPts val="1315"/>
                        </a:lnSpc>
                      </a:pPr>
                      <a:r>
                        <a:rPr sz="1200" spc="-60" dirty="0">
                          <a:latin typeface="Lucida Sans Unicode"/>
                          <a:cs typeface="Lucida Sans Unicode"/>
                        </a:rPr>
                        <a:t>потенциал</a:t>
                      </a:r>
                      <a:endParaRPr sz="1200">
                        <a:latin typeface="Lucida Sans Unicode"/>
                        <a:cs typeface="Lucida Sans Unicode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3776">
                <a:tc>
                  <a:txBody>
                    <a:bodyPr/>
                    <a:lstStyle/>
                    <a:p>
                      <a:pPr marL="22225">
                        <a:lnSpc>
                          <a:spcPts val="1180"/>
                        </a:lnSpc>
                      </a:pP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М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ат</a:t>
                      </a:r>
                      <a:r>
                        <a:rPr sz="1200" spc="5" dirty="0">
                          <a:latin typeface="Lucida Sans Unicode"/>
                          <a:cs typeface="Lucida Sans Unicode"/>
                        </a:rPr>
                        <a:t>е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р</a:t>
                      </a: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и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ал</a:t>
                      </a: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ь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ная</a:t>
                      </a:r>
                      <a:r>
                        <a:rPr sz="1200" spc="-95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б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аза</a:t>
                      </a:r>
                      <a:endParaRPr sz="1200">
                        <a:latin typeface="Lucida Sans Unicode"/>
                        <a:cs typeface="Lucida Sans Unicode"/>
                      </a:endParaRPr>
                    </a:p>
                    <a:p>
                      <a:pPr marL="22225">
                        <a:lnSpc>
                          <a:spcPts val="1370"/>
                        </a:lnSpc>
                      </a:pPr>
                      <a:r>
                        <a:rPr sz="1200" spc="-60" dirty="0">
                          <a:latin typeface="Lucida Sans Unicode"/>
                          <a:cs typeface="Lucida Sans Unicode"/>
                        </a:rPr>
                        <a:t>сельхозпредприятий</a:t>
                      </a:r>
                      <a:endParaRPr sz="1200">
                        <a:latin typeface="Lucida Sans Unicode"/>
                        <a:cs typeface="Lucida Sans Unicode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2860">
                        <a:lnSpc>
                          <a:spcPts val="1180"/>
                        </a:lnSpc>
                      </a:pPr>
                      <a:r>
                        <a:rPr sz="1200" dirty="0">
                          <a:latin typeface="Lucida Sans Unicode"/>
                          <a:cs typeface="Lucida Sans Unicode"/>
                        </a:rPr>
                        <a:t>-</a:t>
                      </a:r>
                      <a:r>
                        <a:rPr sz="1200" spc="-60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т</a:t>
                      </a:r>
                      <a:r>
                        <a:rPr sz="1200" spc="5" dirty="0">
                          <a:latin typeface="Lucida Sans Unicode"/>
                          <a:cs typeface="Lucida Sans Unicode"/>
                        </a:rPr>
                        <a:t>е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н</a:t>
                      </a:r>
                      <a:r>
                        <a:rPr sz="1200" spc="-10" dirty="0">
                          <a:latin typeface="Lucida Sans Unicode"/>
                          <a:cs typeface="Lucida Sans Unicode"/>
                        </a:rPr>
                        <a:t>д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ен</a:t>
                      </a: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ци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я</a:t>
                      </a:r>
                      <a:r>
                        <a:rPr sz="1200" spc="-50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повышения</a:t>
                      </a:r>
                      <a:endParaRPr sz="1200">
                        <a:latin typeface="Lucida Sans Unicode"/>
                        <a:cs typeface="Lucida Sans Unicode"/>
                      </a:endParaRPr>
                    </a:p>
                    <a:p>
                      <a:pPr marL="22860" marR="68580">
                        <a:lnSpc>
                          <a:spcPts val="1300"/>
                        </a:lnSpc>
                        <a:spcBef>
                          <a:spcPts val="5"/>
                        </a:spcBef>
                      </a:pP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инвес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т</a:t>
                      </a: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ици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он</a:t>
                      </a: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н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ой</a:t>
                      </a:r>
                      <a:r>
                        <a:rPr sz="1200" spc="-55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активности</a:t>
                      </a:r>
                      <a:r>
                        <a:rPr sz="1200" spc="-70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в</a:t>
                      </a:r>
                      <a:r>
                        <a:rPr sz="1200" spc="-35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м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алых  </a:t>
                      </a:r>
                      <a:r>
                        <a:rPr sz="1200" spc="-65" dirty="0">
                          <a:latin typeface="Lucida Sans Unicode"/>
                          <a:cs typeface="Lucida Sans Unicode"/>
                        </a:rPr>
                        <a:t>предприятиях</a:t>
                      </a:r>
                      <a:endParaRPr sz="1200">
                        <a:latin typeface="Lucida Sans Unicode"/>
                        <a:cs typeface="Lucida Sans Unicode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3495">
                        <a:lnSpc>
                          <a:spcPts val="1180"/>
                        </a:lnSpc>
                      </a:pPr>
                      <a:r>
                        <a:rPr sz="1200" dirty="0">
                          <a:latin typeface="Lucida Sans Unicode"/>
                          <a:cs typeface="Lucida Sans Unicode"/>
                        </a:rPr>
                        <a:t>-</a:t>
                      </a:r>
                      <a:r>
                        <a:rPr sz="1200" spc="-60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сла</a:t>
                      </a: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б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ая</a:t>
                      </a:r>
                      <a:r>
                        <a:rPr sz="1200" spc="-50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м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ат</a:t>
                      </a:r>
                      <a:r>
                        <a:rPr sz="1200" spc="5" dirty="0">
                          <a:latin typeface="Lucida Sans Unicode"/>
                          <a:cs typeface="Lucida Sans Unicode"/>
                        </a:rPr>
                        <a:t>е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р</a:t>
                      </a: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и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ал</a:t>
                      </a: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ь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но</a:t>
                      </a:r>
                      <a:r>
                        <a:rPr sz="1200" spc="-70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-</a:t>
                      </a:r>
                      <a:r>
                        <a:rPr sz="1200" spc="-40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т</a:t>
                      </a:r>
                      <a:r>
                        <a:rPr sz="1200" spc="5" dirty="0">
                          <a:latin typeface="Lucida Sans Unicode"/>
                          <a:cs typeface="Lucida Sans Unicode"/>
                        </a:rPr>
                        <a:t>е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хни</a:t>
                      </a: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ч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еск</a:t>
                      </a:r>
                      <a:r>
                        <a:rPr sz="1200" spc="5" dirty="0">
                          <a:latin typeface="Lucida Sans Unicode"/>
                          <a:cs typeface="Lucida Sans Unicode"/>
                        </a:rPr>
                        <a:t>а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я</a:t>
                      </a:r>
                      <a:r>
                        <a:rPr sz="1200" spc="-75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б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аза</a:t>
                      </a:r>
                      <a:endParaRPr sz="1200">
                        <a:latin typeface="Lucida Sans Unicode"/>
                        <a:cs typeface="Lucida Sans Unicode"/>
                      </a:endParaRPr>
                    </a:p>
                    <a:p>
                      <a:pPr marL="23495">
                        <a:lnSpc>
                          <a:spcPts val="1370"/>
                        </a:lnSpc>
                      </a:pP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м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алых</a:t>
                      </a:r>
                      <a:r>
                        <a:rPr sz="1200" spc="-55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пр</a:t>
                      </a:r>
                      <a:r>
                        <a:rPr sz="1200" spc="5" dirty="0">
                          <a:latin typeface="Lucida Sans Unicode"/>
                          <a:cs typeface="Lucida Sans Unicode"/>
                        </a:rPr>
                        <a:t>е</a:t>
                      </a: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д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прият</a:t>
                      </a: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ий</a:t>
                      </a:r>
                      <a:endParaRPr sz="1200">
                        <a:latin typeface="Lucida Sans Unicode"/>
                        <a:cs typeface="Lucida Sans Unicode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58367">
                <a:tc>
                  <a:txBody>
                    <a:bodyPr/>
                    <a:lstStyle/>
                    <a:p>
                      <a:pPr marL="8255">
                        <a:lnSpc>
                          <a:spcPts val="1255"/>
                        </a:lnSpc>
                      </a:pPr>
                      <a:r>
                        <a:rPr sz="1200" spc="-40" dirty="0">
                          <a:latin typeface="Lucida Sans Unicode"/>
                          <a:cs typeface="Lucida Sans Unicode"/>
                        </a:rPr>
                        <a:t>Животноводство</a:t>
                      </a:r>
                      <a:endParaRPr sz="1200">
                        <a:latin typeface="Lucida Sans Unicode"/>
                        <a:cs typeface="Lucida Sans Unicode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0330" indent="-92075">
                        <a:lnSpc>
                          <a:spcPts val="1180"/>
                        </a:lnSpc>
                        <a:buChar char="-"/>
                        <a:tabLst>
                          <a:tab pos="100965" algn="l"/>
                        </a:tabLst>
                      </a:pPr>
                      <a:r>
                        <a:rPr sz="1200" dirty="0">
                          <a:latin typeface="Lucida Sans Unicode"/>
                          <a:cs typeface="Lucida Sans Unicode"/>
                        </a:rPr>
                        <a:t>внедр</a:t>
                      </a:r>
                      <a:r>
                        <a:rPr sz="1200" spc="5" dirty="0">
                          <a:latin typeface="Lucida Sans Unicode"/>
                          <a:cs typeface="Lucida Sans Unicode"/>
                        </a:rPr>
                        <a:t>е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ние</a:t>
                      </a:r>
                      <a:r>
                        <a:rPr sz="1200" spc="-55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инн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овационных</a:t>
                      </a:r>
                      <a:endParaRPr sz="1200">
                        <a:latin typeface="Lucida Sans Unicode"/>
                        <a:cs typeface="Lucida Sans Unicode"/>
                      </a:endParaRPr>
                    </a:p>
                    <a:p>
                      <a:pPr marL="8890">
                        <a:lnSpc>
                          <a:spcPts val="1295"/>
                        </a:lnSpc>
                      </a:pPr>
                      <a:r>
                        <a:rPr sz="1200" dirty="0">
                          <a:latin typeface="Lucida Sans Unicode"/>
                          <a:cs typeface="Lucida Sans Unicode"/>
                        </a:rPr>
                        <a:t>т</a:t>
                      </a:r>
                      <a:r>
                        <a:rPr sz="1200" spc="5" dirty="0">
                          <a:latin typeface="Lucida Sans Unicode"/>
                          <a:cs typeface="Lucida Sans Unicode"/>
                        </a:rPr>
                        <a:t>е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хнологий</a:t>
                      </a:r>
                      <a:r>
                        <a:rPr sz="1200" spc="-70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в</a:t>
                      </a:r>
                      <a:r>
                        <a:rPr sz="1200" spc="-45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пр</a:t>
                      </a:r>
                      <a:r>
                        <a:rPr sz="1200" spc="5" dirty="0">
                          <a:latin typeface="Lucida Sans Unicode"/>
                          <a:cs typeface="Lucida Sans Unicode"/>
                        </a:rPr>
                        <a:t>о</a:t>
                      </a: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и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зво</a:t>
                      </a: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д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ство;</a:t>
                      </a:r>
                      <a:endParaRPr sz="1200">
                        <a:latin typeface="Lucida Sans Unicode"/>
                        <a:cs typeface="Lucida Sans Unicode"/>
                      </a:endParaRPr>
                    </a:p>
                    <a:p>
                      <a:pPr marL="8890" marR="782320">
                        <a:lnSpc>
                          <a:spcPts val="1300"/>
                        </a:lnSpc>
                        <a:spcBef>
                          <a:spcPts val="5"/>
                        </a:spcBef>
                        <a:buChar char="-"/>
                        <a:tabLst>
                          <a:tab pos="100965" algn="l"/>
                        </a:tabLst>
                      </a:pPr>
                      <a:r>
                        <a:rPr sz="1200" dirty="0">
                          <a:latin typeface="Lucida Sans Unicode"/>
                          <a:cs typeface="Lucida Sans Unicode"/>
                        </a:rPr>
                        <a:t>воз</a:t>
                      </a:r>
                      <a:r>
                        <a:rPr sz="1200" spc="5" dirty="0">
                          <a:latin typeface="Lucida Sans Unicode"/>
                          <a:cs typeface="Lucida Sans Unicode"/>
                        </a:rPr>
                        <a:t>р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ождение</a:t>
                      </a:r>
                      <a:r>
                        <a:rPr sz="1200" spc="-75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от</a:t>
                      </a:r>
                      <a:r>
                        <a:rPr sz="1200" spc="5" dirty="0">
                          <a:latin typeface="Lucida Sans Unicode"/>
                          <a:cs typeface="Lucida Sans Unicode"/>
                        </a:rPr>
                        <a:t>р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аслей  овцево</a:t>
                      </a: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д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ства,</a:t>
                      </a:r>
                      <a:r>
                        <a:rPr sz="1200" spc="-80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ры</a:t>
                      </a: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б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ово</a:t>
                      </a: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д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ства</a:t>
                      </a:r>
                      <a:endParaRPr sz="1200">
                        <a:latin typeface="Lucida Sans Unicode"/>
                        <a:cs typeface="Lucida Sans Unicode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>
                        <a:lnSpc>
                          <a:spcPts val="1180"/>
                        </a:lnSpc>
                      </a:pPr>
                      <a:r>
                        <a:rPr sz="1200" dirty="0">
                          <a:latin typeface="Lucida Sans Unicode"/>
                          <a:cs typeface="Lucida Sans Unicode"/>
                        </a:rPr>
                        <a:t>-</a:t>
                      </a:r>
                      <a:r>
                        <a:rPr sz="1200" spc="-60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низк</a:t>
                      </a: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и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е</a:t>
                      </a:r>
                      <a:r>
                        <a:rPr sz="1200" spc="-45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показ</a:t>
                      </a:r>
                      <a:r>
                        <a:rPr sz="1200" spc="5" dirty="0">
                          <a:latin typeface="Lucida Sans Unicode"/>
                          <a:cs typeface="Lucida Sans Unicode"/>
                        </a:rPr>
                        <a:t>а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т</a:t>
                      </a:r>
                      <a:r>
                        <a:rPr sz="1200" spc="5" dirty="0">
                          <a:latin typeface="Lucida Sans Unicode"/>
                          <a:cs typeface="Lucida Sans Unicode"/>
                        </a:rPr>
                        <a:t>е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ли</a:t>
                      </a:r>
                      <a:r>
                        <a:rPr sz="1200" spc="-80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пр</a:t>
                      </a:r>
                      <a:r>
                        <a:rPr sz="1200" spc="5" dirty="0">
                          <a:latin typeface="Lucida Sans Unicode"/>
                          <a:cs typeface="Lucida Sans Unicode"/>
                        </a:rPr>
                        <a:t>о</a:t>
                      </a: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д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укт</a:t>
                      </a: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ивнос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ти</a:t>
                      </a:r>
                      <a:endParaRPr sz="1200">
                        <a:latin typeface="Lucida Sans Unicode"/>
                        <a:cs typeface="Lucida Sans Unicode"/>
                      </a:endParaRPr>
                    </a:p>
                    <a:p>
                      <a:pPr marL="8890">
                        <a:lnSpc>
                          <a:spcPts val="1370"/>
                        </a:lnSpc>
                      </a:pPr>
                      <a:r>
                        <a:rPr sz="1200" spc="-65" dirty="0">
                          <a:latin typeface="Lucida Sans Unicode"/>
                          <a:cs typeface="Lucida Sans Unicode"/>
                        </a:rPr>
                        <a:t>животных</a:t>
                      </a:r>
                      <a:endParaRPr sz="1200">
                        <a:latin typeface="Lucida Sans Unicode"/>
                        <a:cs typeface="Lucida Sans Unicode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marL="8255">
                        <a:lnSpc>
                          <a:spcPts val="1255"/>
                        </a:lnSpc>
                      </a:pPr>
                      <a:r>
                        <a:rPr sz="1200" spc="-25" dirty="0">
                          <a:latin typeface="Lucida Sans Unicode"/>
                          <a:cs typeface="Lucida Sans Unicode"/>
                        </a:rPr>
                        <a:t>Растениеводство</a:t>
                      </a:r>
                      <a:endParaRPr sz="1200">
                        <a:latin typeface="Lucida Sans Unicode"/>
                        <a:cs typeface="Lucida Sans Unicode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>
                        <a:lnSpc>
                          <a:spcPts val="1180"/>
                        </a:lnSpc>
                      </a:pPr>
                      <a:r>
                        <a:rPr sz="1200" dirty="0">
                          <a:latin typeface="Lucida Sans Unicode"/>
                          <a:cs typeface="Lucida Sans Unicode"/>
                        </a:rPr>
                        <a:t>-</a:t>
                      </a:r>
                      <a:r>
                        <a:rPr sz="1200" spc="-60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о</a:t>
                      </a: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б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новление</a:t>
                      </a:r>
                      <a:r>
                        <a:rPr sz="1200" spc="-55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м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аши</a:t>
                      </a: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н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от</a:t>
                      </a:r>
                      <a:r>
                        <a:rPr sz="1200" spc="5" dirty="0">
                          <a:latin typeface="Lucida Sans Unicode"/>
                          <a:cs typeface="Lucida Sans Unicode"/>
                        </a:rPr>
                        <a:t>р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акт</a:t>
                      </a:r>
                      <a:r>
                        <a:rPr sz="1200" spc="5" dirty="0">
                          <a:latin typeface="Lucida Sans Unicode"/>
                          <a:cs typeface="Lucida Sans Unicode"/>
                        </a:rPr>
                        <a:t>о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рн</a:t>
                      </a:r>
                      <a:r>
                        <a:rPr sz="1200" spc="-10" dirty="0">
                          <a:latin typeface="Lucida Sans Unicode"/>
                          <a:cs typeface="Lucida Sans Unicode"/>
                        </a:rPr>
                        <a:t>о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го</a:t>
                      </a:r>
                      <a:endParaRPr sz="1200">
                        <a:latin typeface="Lucida Sans Unicode"/>
                        <a:cs typeface="Lucida Sans Unicode"/>
                      </a:endParaRPr>
                    </a:p>
                    <a:p>
                      <a:pPr marL="8890">
                        <a:lnSpc>
                          <a:spcPts val="1295"/>
                        </a:lnSpc>
                      </a:pPr>
                      <a:r>
                        <a:rPr sz="1200" spc="-60" dirty="0">
                          <a:latin typeface="Lucida Sans Unicode"/>
                          <a:cs typeface="Lucida Sans Unicode"/>
                        </a:rPr>
                        <a:t>парка;</a:t>
                      </a:r>
                      <a:endParaRPr sz="1200">
                        <a:latin typeface="Lucida Sans Unicode"/>
                        <a:cs typeface="Lucida Sans Unicode"/>
                      </a:endParaRPr>
                    </a:p>
                    <a:p>
                      <a:pPr marL="8890" marR="193040">
                        <a:lnSpc>
                          <a:spcPts val="1300"/>
                        </a:lnSpc>
                        <a:spcBef>
                          <a:spcPts val="85"/>
                        </a:spcBef>
                      </a:pP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-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возделывание</a:t>
                      </a:r>
                      <a:r>
                        <a:rPr sz="1200" spc="-80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новых</a:t>
                      </a:r>
                      <a:r>
                        <a:rPr sz="1200" spc="-50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(</a:t>
                      </a: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д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ля</a:t>
                      </a:r>
                      <a:r>
                        <a:rPr sz="1200" spc="-40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ра</a:t>
                      </a: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й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она)  </a:t>
                      </a:r>
                      <a:r>
                        <a:rPr sz="1200" spc="-45" dirty="0">
                          <a:latin typeface="Lucida Sans Unicode"/>
                          <a:cs typeface="Lucida Sans Unicode"/>
                        </a:rPr>
                        <a:t>культур;</a:t>
                      </a:r>
                      <a:endParaRPr sz="1200">
                        <a:latin typeface="Lucida Sans Unicode"/>
                        <a:cs typeface="Lucida Sans Unicode"/>
                      </a:endParaRPr>
                    </a:p>
                    <a:p>
                      <a:pPr marL="8890">
                        <a:lnSpc>
                          <a:spcPts val="1215"/>
                        </a:lnSpc>
                      </a:pP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-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о</a:t>
                      </a: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б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новление</a:t>
                      </a:r>
                      <a:r>
                        <a:rPr sz="1200" spc="-65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се</a:t>
                      </a: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м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ен</a:t>
                      </a: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н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ого</a:t>
                      </a:r>
                      <a:r>
                        <a:rPr sz="1200" spc="-70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ф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он</a:t>
                      </a:r>
                      <a:r>
                        <a:rPr sz="1200" spc="-10" dirty="0">
                          <a:latin typeface="Lucida Sans Unicode"/>
                          <a:cs typeface="Lucida Sans Unicode"/>
                        </a:rPr>
                        <a:t>д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а</a:t>
                      </a:r>
                      <a:endParaRPr sz="1200">
                        <a:latin typeface="Lucida Sans Unicode"/>
                        <a:cs typeface="Lucida Sans Unicode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>
                        <a:lnSpc>
                          <a:spcPts val="1180"/>
                        </a:lnSpc>
                      </a:pPr>
                      <a:r>
                        <a:rPr sz="1200" dirty="0">
                          <a:latin typeface="Lucida Sans Unicode"/>
                          <a:cs typeface="Lucida Sans Unicode"/>
                        </a:rPr>
                        <a:t>-</a:t>
                      </a:r>
                      <a:r>
                        <a:rPr sz="1200" spc="-60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сла</a:t>
                      </a: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б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ое</a:t>
                      </a:r>
                      <a:r>
                        <a:rPr sz="1200" spc="-55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применение</a:t>
                      </a:r>
                      <a:r>
                        <a:rPr sz="1200" spc="-55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сре</a:t>
                      </a: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д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ств</a:t>
                      </a:r>
                      <a:r>
                        <a:rPr sz="1200" spc="-70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химизации</a:t>
                      </a:r>
                      <a:r>
                        <a:rPr sz="1200" spc="-25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и</a:t>
                      </a:r>
                      <a:endParaRPr sz="1200">
                        <a:latin typeface="Lucida Sans Unicode"/>
                        <a:cs typeface="Lucida Sans Unicode"/>
                      </a:endParaRPr>
                    </a:p>
                    <a:p>
                      <a:pPr marL="8890">
                        <a:lnSpc>
                          <a:spcPts val="1370"/>
                        </a:lnSpc>
                      </a:pP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мине</a:t>
                      </a:r>
                      <a:r>
                        <a:rPr sz="1200" spc="5" dirty="0">
                          <a:latin typeface="Lucida Sans Unicode"/>
                          <a:cs typeface="Lucida Sans Unicode"/>
                        </a:rPr>
                        <a:t>р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ал</a:t>
                      </a: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ь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ных</a:t>
                      </a:r>
                      <a:r>
                        <a:rPr sz="1200" spc="-70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удобр</a:t>
                      </a:r>
                      <a:r>
                        <a:rPr sz="1200" spc="5" dirty="0">
                          <a:latin typeface="Lucida Sans Unicode"/>
                          <a:cs typeface="Lucida Sans Unicode"/>
                        </a:rPr>
                        <a:t>е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ний</a:t>
                      </a:r>
                      <a:endParaRPr sz="1200">
                        <a:latin typeface="Lucida Sans Unicode"/>
                        <a:cs typeface="Lucida Sans Unicode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9183">
                <a:tc>
                  <a:txBody>
                    <a:bodyPr/>
                    <a:lstStyle/>
                    <a:p>
                      <a:pPr marL="8255">
                        <a:lnSpc>
                          <a:spcPts val="1255"/>
                        </a:lnSpc>
                      </a:pPr>
                      <a:r>
                        <a:rPr sz="1200" dirty="0">
                          <a:latin typeface="Lucida Sans Unicode"/>
                          <a:cs typeface="Lucida Sans Unicode"/>
                        </a:rPr>
                        <a:t>Л</a:t>
                      </a: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ичн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ые</a:t>
                      </a:r>
                      <a:r>
                        <a:rPr sz="1200" spc="-55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подсобн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ые</a:t>
                      </a:r>
                      <a:r>
                        <a:rPr sz="1200" spc="-65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хозяйства</a:t>
                      </a:r>
                      <a:endParaRPr sz="1200">
                        <a:latin typeface="Lucida Sans Unicode"/>
                        <a:cs typeface="Lucida Sans Unicode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>
                        <a:lnSpc>
                          <a:spcPts val="1185"/>
                        </a:lnSpc>
                      </a:pPr>
                      <a:r>
                        <a:rPr sz="1200" dirty="0">
                          <a:latin typeface="Lucida Sans Unicode"/>
                          <a:cs typeface="Lucida Sans Unicode"/>
                        </a:rPr>
                        <a:t>-</a:t>
                      </a:r>
                      <a:r>
                        <a:rPr sz="1200" spc="-65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у</a:t>
                      </a:r>
                      <a:r>
                        <a:rPr sz="1200" spc="-10" dirty="0">
                          <a:latin typeface="Lucida Sans Unicode"/>
                          <a:cs typeface="Lucida Sans Unicode"/>
                        </a:rPr>
                        <a:t>ч</a:t>
                      </a: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асти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е</a:t>
                      </a:r>
                      <a:r>
                        <a:rPr sz="1200" spc="-55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в</a:t>
                      </a:r>
                      <a:r>
                        <a:rPr sz="1200" spc="-45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нац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.</a:t>
                      </a:r>
                      <a:r>
                        <a:rPr sz="1200" spc="-45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пр</a:t>
                      </a:r>
                      <a:r>
                        <a:rPr sz="1200" spc="5" dirty="0">
                          <a:latin typeface="Lucida Sans Unicode"/>
                          <a:cs typeface="Lucida Sans Unicode"/>
                        </a:rPr>
                        <a:t>о</a:t>
                      </a: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е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кте,</a:t>
                      </a:r>
                      <a:endParaRPr sz="1200">
                        <a:latin typeface="Lucida Sans Unicode"/>
                        <a:cs typeface="Lucida Sans Unicode"/>
                      </a:endParaRPr>
                    </a:p>
                    <a:p>
                      <a:pPr marL="8890">
                        <a:lnSpc>
                          <a:spcPts val="1310"/>
                        </a:lnSpc>
                      </a:pPr>
                      <a:r>
                        <a:rPr sz="1200" dirty="0">
                          <a:latin typeface="Lucida Sans Unicode"/>
                          <a:cs typeface="Lucida Sans Unicode"/>
                        </a:rPr>
                        <a:t>кре</a:t>
                      </a: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ди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тование</a:t>
                      </a:r>
                      <a:r>
                        <a:rPr sz="1200" spc="-90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Л</a:t>
                      </a: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ПХ</a:t>
                      </a:r>
                      <a:endParaRPr sz="1200">
                        <a:latin typeface="Lucida Sans Unicode"/>
                        <a:cs typeface="Lucida Sans Unicode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>
                        <a:lnSpc>
                          <a:spcPts val="1185"/>
                        </a:lnSpc>
                      </a:pPr>
                      <a:r>
                        <a:rPr sz="1200" dirty="0">
                          <a:latin typeface="Lucida Sans Unicode"/>
                          <a:cs typeface="Lucida Sans Unicode"/>
                        </a:rPr>
                        <a:t>-</a:t>
                      </a:r>
                      <a:r>
                        <a:rPr sz="1200" spc="-65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н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е</a:t>
                      </a:r>
                      <a:r>
                        <a:rPr sz="1200" spc="-45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о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тлаже</a:t>
                      </a: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нн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ый</a:t>
                      </a:r>
                      <a:r>
                        <a:rPr sz="1200" spc="-70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мех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а</a:t>
                      </a: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низ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м</a:t>
                      </a:r>
                      <a:r>
                        <a:rPr sz="1200" spc="-50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с</a:t>
                      </a: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б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ыта</a:t>
                      </a:r>
                      <a:endParaRPr sz="1200">
                        <a:latin typeface="Lucida Sans Unicode"/>
                        <a:cs typeface="Lucida Sans Unicode"/>
                      </a:endParaRPr>
                    </a:p>
                    <a:p>
                      <a:pPr marL="8890">
                        <a:lnSpc>
                          <a:spcPts val="1310"/>
                        </a:lnSpc>
                      </a:pPr>
                      <a:r>
                        <a:rPr sz="1200" spc="-90" dirty="0">
                          <a:latin typeface="Lucida Sans Unicode"/>
                          <a:cs typeface="Lucida Sans Unicode"/>
                        </a:rPr>
                        <a:t>продукции</a:t>
                      </a:r>
                      <a:endParaRPr sz="1200">
                        <a:latin typeface="Lucida Sans Unicode"/>
                        <a:cs typeface="Lucida Sans Unicode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70942">
                <a:tc>
                  <a:txBody>
                    <a:bodyPr/>
                    <a:lstStyle/>
                    <a:p>
                      <a:pPr marL="8255">
                        <a:lnSpc>
                          <a:spcPts val="1245"/>
                        </a:lnSpc>
                      </a:pPr>
                      <a:r>
                        <a:rPr sz="1200" dirty="0">
                          <a:latin typeface="Lucida Sans Unicode"/>
                          <a:cs typeface="Lucida Sans Unicode"/>
                        </a:rPr>
                        <a:t>4.</a:t>
                      </a:r>
                      <a:r>
                        <a:rPr sz="1200" spc="5" dirty="0">
                          <a:latin typeface="Lucida Sans Unicode"/>
                          <a:cs typeface="Lucida Sans Unicode"/>
                        </a:rPr>
                        <a:t>3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.</a:t>
                      </a:r>
                      <a:r>
                        <a:rPr sz="1200" spc="-65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То</a:t>
                      </a:r>
                      <a:r>
                        <a:rPr sz="1200" spc="5" dirty="0">
                          <a:latin typeface="Lucida Sans Unicode"/>
                          <a:cs typeface="Lucida Sans Unicode"/>
                        </a:rPr>
                        <a:t>р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говый</a:t>
                      </a:r>
                      <a:r>
                        <a:rPr sz="1200" spc="-55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потен</a:t>
                      </a: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ци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ал</a:t>
                      </a:r>
                      <a:endParaRPr sz="1200">
                        <a:latin typeface="Lucida Sans Unicode"/>
                        <a:cs typeface="Lucida Sans Unicode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658368">
                <a:tc>
                  <a:txBody>
                    <a:bodyPr/>
                    <a:lstStyle/>
                    <a:p>
                      <a:pPr marL="8255">
                        <a:lnSpc>
                          <a:spcPts val="1255"/>
                        </a:lnSpc>
                      </a:pPr>
                      <a:r>
                        <a:rPr sz="1200" dirty="0">
                          <a:latin typeface="Lucida Sans Unicode"/>
                          <a:cs typeface="Lucida Sans Unicode"/>
                        </a:rPr>
                        <a:t>Рознич</a:t>
                      </a: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н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ая</a:t>
                      </a:r>
                      <a:r>
                        <a:rPr sz="1200" spc="-75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т</a:t>
                      </a:r>
                      <a:r>
                        <a:rPr sz="1200" spc="5" dirty="0">
                          <a:latin typeface="Lucida Sans Unicode"/>
                          <a:cs typeface="Lucida Sans Unicode"/>
                        </a:rPr>
                        <a:t>о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рговля</a:t>
                      </a:r>
                      <a:endParaRPr sz="1200">
                        <a:latin typeface="Lucida Sans Unicode"/>
                        <a:cs typeface="Lucida Sans Unicode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>
                        <a:lnSpc>
                          <a:spcPts val="1185"/>
                        </a:lnSpc>
                      </a:pPr>
                      <a:r>
                        <a:rPr sz="1200" dirty="0">
                          <a:latin typeface="Lucida Sans Unicode"/>
                          <a:cs typeface="Lucida Sans Unicode"/>
                        </a:rPr>
                        <a:t>-</a:t>
                      </a:r>
                      <a:r>
                        <a:rPr sz="1200" spc="-60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д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ост</a:t>
                      </a:r>
                      <a:r>
                        <a:rPr sz="1200" spc="5" dirty="0">
                          <a:latin typeface="Lucida Sans Unicode"/>
                          <a:cs typeface="Lucida Sans Unicode"/>
                        </a:rPr>
                        <a:t>а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т</a:t>
                      </a:r>
                      <a:r>
                        <a:rPr sz="1200" spc="5" dirty="0">
                          <a:latin typeface="Lucida Sans Unicode"/>
                          <a:cs typeface="Lucida Sans Unicode"/>
                        </a:rPr>
                        <a:t>о</a:t>
                      </a: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ч</a:t>
                      </a:r>
                      <a:r>
                        <a:rPr sz="1200" spc="-10" dirty="0">
                          <a:latin typeface="Lucida Sans Unicode"/>
                          <a:cs typeface="Lucida Sans Unicode"/>
                        </a:rPr>
                        <a:t>н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о</a:t>
                      </a:r>
                      <a:r>
                        <a:rPr sz="1200" spc="-65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хорошо</a:t>
                      </a:r>
                      <a:r>
                        <a:rPr sz="1200" spc="-80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развитая</a:t>
                      </a:r>
                      <a:r>
                        <a:rPr sz="1200" spc="-75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сеть</a:t>
                      </a:r>
                      <a:endParaRPr sz="1200">
                        <a:latin typeface="Lucida Sans Unicode"/>
                        <a:cs typeface="Lucida Sans Unicode"/>
                      </a:endParaRPr>
                    </a:p>
                    <a:p>
                      <a:pPr marL="8890" marR="205104">
                        <a:lnSpc>
                          <a:spcPts val="1300"/>
                        </a:lnSpc>
                        <a:spcBef>
                          <a:spcPts val="85"/>
                        </a:spcBef>
                      </a:pPr>
                      <a:r>
                        <a:rPr sz="1200" dirty="0">
                          <a:latin typeface="Lucida Sans Unicode"/>
                          <a:cs typeface="Lucida Sans Unicode"/>
                        </a:rPr>
                        <a:t>рознич</a:t>
                      </a: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н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ой</a:t>
                      </a:r>
                      <a:r>
                        <a:rPr sz="1200" spc="-70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т</a:t>
                      </a:r>
                      <a:r>
                        <a:rPr sz="1200" spc="5" dirty="0">
                          <a:latin typeface="Lucida Sans Unicode"/>
                          <a:cs typeface="Lucida Sans Unicode"/>
                        </a:rPr>
                        <a:t>о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рговли</a:t>
                      </a:r>
                      <a:r>
                        <a:rPr sz="1200" spc="-70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на</a:t>
                      </a:r>
                      <a:r>
                        <a:rPr sz="1200" spc="-45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т</a:t>
                      </a:r>
                      <a:r>
                        <a:rPr sz="1200" spc="5" dirty="0">
                          <a:latin typeface="Lucida Sans Unicode"/>
                          <a:cs typeface="Lucida Sans Unicode"/>
                        </a:rPr>
                        <a:t>е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рр</a:t>
                      </a: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и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тор</a:t>
                      </a: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ии  </a:t>
                      </a:r>
                      <a:r>
                        <a:rPr sz="1200" spc="-55" dirty="0">
                          <a:latin typeface="Lucida Sans Unicode"/>
                          <a:cs typeface="Lucida Sans Unicode"/>
                        </a:rPr>
                        <a:t>района</a:t>
                      </a:r>
                      <a:endParaRPr sz="1200">
                        <a:latin typeface="Lucida Sans Unicode"/>
                        <a:cs typeface="Lucida Sans Unicode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0330" indent="-92075">
                        <a:lnSpc>
                          <a:spcPts val="1185"/>
                        </a:lnSpc>
                        <a:buChar char="-"/>
                        <a:tabLst>
                          <a:tab pos="100965" algn="l"/>
                        </a:tabLst>
                      </a:pP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б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лиз</a:t>
                      </a:r>
                      <a:r>
                        <a:rPr sz="1200" spc="5" dirty="0">
                          <a:latin typeface="Lucida Sans Unicode"/>
                          <a:cs typeface="Lucida Sans Unicode"/>
                        </a:rPr>
                        <a:t>о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сть</a:t>
                      </a:r>
                      <a:r>
                        <a:rPr sz="1200" spc="-50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к</a:t>
                      </a:r>
                      <a:r>
                        <a:rPr sz="1200" spc="-45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го</a:t>
                      </a:r>
                      <a:r>
                        <a:rPr sz="1200" spc="5" dirty="0">
                          <a:latin typeface="Lucida Sans Unicode"/>
                          <a:cs typeface="Lucida Sans Unicode"/>
                        </a:rPr>
                        <a:t>р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о</a:t>
                      </a: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д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у</a:t>
                      </a:r>
                      <a:r>
                        <a:rPr sz="1200" spc="-60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прив</a:t>
                      </a:r>
                      <a:r>
                        <a:rPr sz="1200" spc="5" dirty="0">
                          <a:latin typeface="Lucida Sans Unicode"/>
                          <a:cs typeface="Lucida Sans Unicode"/>
                        </a:rPr>
                        <a:t>о</a:t>
                      </a: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ди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т</a:t>
                      </a:r>
                      <a:r>
                        <a:rPr sz="1200" spc="-55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к</a:t>
                      </a:r>
                      <a:r>
                        <a:rPr sz="1200" spc="-45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вывозу</a:t>
                      </a:r>
                      <a:endParaRPr sz="1200">
                        <a:latin typeface="Lucida Sans Unicode"/>
                        <a:cs typeface="Lucida Sans Unicode"/>
                      </a:endParaRPr>
                    </a:p>
                    <a:p>
                      <a:pPr marL="8890">
                        <a:lnSpc>
                          <a:spcPts val="1295"/>
                        </a:lnSpc>
                      </a:pP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д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енежных</a:t>
                      </a:r>
                      <a:r>
                        <a:rPr sz="1200" spc="-70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ресурсов</a:t>
                      </a:r>
                      <a:r>
                        <a:rPr sz="1200" spc="-85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за</a:t>
                      </a:r>
                      <a:r>
                        <a:rPr sz="1200" spc="-50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пр</a:t>
                      </a:r>
                      <a:r>
                        <a:rPr sz="1200" spc="5" dirty="0">
                          <a:latin typeface="Lucida Sans Unicode"/>
                          <a:cs typeface="Lucida Sans Unicode"/>
                        </a:rPr>
                        <a:t>е</a:t>
                      </a: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д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елы</a:t>
                      </a:r>
                      <a:r>
                        <a:rPr sz="1200" spc="-55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ра</a:t>
                      </a: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й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она</a:t>
                      </a:r>
                      <a:endParaRPr sz="1200">
                        <a:latin typeface="Lucida Sans Unicode"/>
                        <a:cs typeface="Lucida Sans Unicode"/>
                      </a:endParaRPr>
                    </a:p>
                    <a:p>
                      <a:pPr marL="8890" marR="504825">
                        <a:lnSpc>
                          <a:spcPts val="1300"/>
                        </a:lnSpc>
                        <a:buChar char="-"/>
                        <a:tabLst>
                          <a:tab pos="100965" algn="l"/>
                        </a:tabLst>
                      </a:pPr>
                      <a:r>
                        <a:rPr sz="1200" dirty="0">
                          <a:latin typeface="Lucida Sans Unicode"/>
                          <a:cs typeface="Lucida Sans Unicode"/>
                        </a:rPr>
                        <a:t>сла</a:t>
                      </a: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б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ое</a:t>
                      </a:r>
                      <a:r>
                        <a:rPr sz="1200" spc="-55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применение</a:t>
                      </a:r>
                      <a:r>
                        <a:rPr sz="1200" spc="-55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пр</a:t>
                      </a:r>
                      <a:r>
                        <a:rPr sz="1200" spc="5" dirty="0">
                          <a:latin typeface="Lucida Sans Unicode"/>
                          <a:cs typeface="Lucida Sans Unicode"/>
                        </a:rPr>
                        <a:t>о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гр</a:t>
                      </a:r>
                      <a:r>
                        <a:rPr sz="1200" spc="5" dirty="0">
                          <a:latin typeface="Lucida Sans Unicode"/>
                          <a:cs typeface="Lucida Sans Unicode"/>
                        </a:rPr>
                        <a:t>е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ссивных  </a:t>
                      </a: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м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ет</a:t>
                      </a:r>
                      <a:r>
                        <a:rPr sz="1200" spc="5" dirty="0">
                          <a:latin typeface="Lucida Sans Unicode"/>
                          <a:cs typeface="Lucida Sans Unicode"/>
                        </a:rPr>
                        <a:t>о</a:t>
                      </a: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д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ов</a:t>
                      </a:r>
                      <a:r>
                        <a:rPr sz="1200" spc="-70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т</a:t>
                      </a:r>
                      <a:r>
                        <a:rPr sz="1200" spc="5" dirty="0">
                          <a:latin typeface="Lucida Sans Unicode"/>
                          <a:cs typeface="Lucida Sans Unicode"/>
                        </a:rPr>
                        <a:t>о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рговли</a:t>
                      </a:r>
                      <a:endParaRPr sz="1200">
                        <a:latin typeface="Lucida Sans Unicode"/>
                        <a:cs typeface="Lucida Sans Unicode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658367">
                <a:tc>
                  <a:txBody>
                    <a:bodyPr/>
                    <a:lstStyle/>
                    <a:p>
                      <a:pPr marL="8255">
                        <a:lnSpc>
                          <a:spcPts val="1255"/>
                        </a:lnSpc>
                      </a:pPr>
                      <a:r>
                        <a:rPr sz="1200" dirty="0">
                          <a:latin typeface="Lucida Sans Unicode"/>
                          <a:cs typeface="Lucida Sans Unicode"/>
                        </a:rPr>
                        <a:t>Об</a:t>
                      </a: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щ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ествен</a:t>
                      </a: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н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ое</a:t>
                      </a:r>
                      <a:r>
                        <a:rPr sz="1200" spc="-80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питание</a:t>
                      </a:r>
                      <a:endParaRPr sz="1200">
                        <a:latin typeface="Lucida Sans Unicode"/>
                        <a:cs typeface="Lucida Sans Unicode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>
                        <a:lnSpc>
                          <a:spcPts val="1185"/>
                        </a:lnSpc>
                      </a:pPr>
                      <a:r>
                        <a:rPr sz="1200" dirty="0">
                          <a:latin typeface="Lucida Sans Unicode"/>
                          <a:cs typeface="Lucida Sans Unicode"/>
                        </a:rPr>
                        <a:t>-</a:t>
                      </a:r>
                      <a:r>
                        <a:rPr sz="1200" spc="-60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удоб</a:t>
                      </a: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н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ое</a:t>
                      </a:r>
                      <a:r>
                        <a:rPr sz="1200" spc="-55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ге</a:t>
                      </a:r>
                      <a:r>
                        <a:rPr sz="1200" spc="5" dirty="0">
                          <a:latin typeface="Lucida Sans Unicode"/>
                          <a:cs typeface="Lucida Sans Unicode"/>
                        </a:rPr>
                        <a:t>о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гр</a:t>
                      </a:r>
                      <a:r>
                        <a:rPr sz="1200" spc="5" dirty="0">
                          <a:latin typeface="Lucida Sans Unicode"/>
                          <a:cs typeface="Lucida Sans Unicode"/>
                        </a:rPr>
                        <a:t>а</a:t>
                      </a: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фичес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кое</a:t>
                      </a:r>
                      <a:r>
                        <a:rPr sz="1200" spc="-90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положение</a:t>
                      </a:r>
                      <a:endParaRPr sz="1200">
                        <a:latin typeface="Lucida Sans Unicode"/>
                        <a:cs typeface="Lucida Sans Unicode"/>
                      </a:endParaRPr>
                    </a:p>
                    <a:p>
                      <a:pPr marL="8890" marR="344805">
                        <a:lnSpc>
                          <a:spcPts val="1300"/>
                        </a:lnSpc>
                        <a:spcBef>
                          <a:spcPts val="85"/>
                        </a:spcBef>
                      </a:pP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д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ля</a:t>
                      </a:r>
                      <a:r>
                        <a:rPr sz="1200" spc="-50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развит</a:t>
                      </a: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и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я</a:t>
                      </a:r>
                      <a:r>
                        <a:rPr sz="1200" spc="-60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сети</a:t>
                      </a:r>
                      <a:r>
                        <a:rPr sz="1200" spc="-55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придорожного  </a:t>
                      </a:r>
                      <a:r>
                        <a:rPr sz="1200" spc="-30" dirty="0">
                          <a:latin typeface="Lucida Sans Unicode"/>
                          <a:cs typeface="Lucida Sans Unicode"/>
                        </a:rPr>
                        <a:t>сервиса</a:t>
                      </a:r>
                      <a:endParaRPr sz="1200">
                        <a:latin typeface="Lucida Sans Unicode"/>
                        <a:cs typeface="Lucida Sans Unicode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>
                        <a:lnSpc>
                          <a:spcPts val="1185"/>
                        </a:lnSpc>
                      </a:pPr>
                      <a:r>
                        <a:rPr sz="1200" spc="-295" dirty="0">
                          <a:latin typeface="Lucida Sans Unicode"/>
                          <a:cs typeface="Lucida Sans Unicode"/>
                        </a:rPr>
                        <a:t>-</a:t>
                      </a:r>
                      <a:r>
                        <a:rPr sz="1200" spc="-220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spc="-55" dirty="0">
                          <a:latin typeface="Lucida Sans Unicode"/>
                          <a:cs typeface="Lucida Sans Unicode"/>
                        </a:rPr>
                        <a:t>невысокий </a:t>
                      </a:r>
                      <a:r>
                        <a:rPr sz="1200" spc="-40" dirty="0">
                          <a:latin typeface="Lucida Sans Unicode"/>
                          <a:cs typeface="Lucida Sans Unicode"/>
                        </a:rPr>
                        <a:t>уровень</a:t>
                      </a:r>
                      <a:r>
                        <a:rPr sz="1200" spc="-65" dirty="0">
                          <a:latin typeface="Lucida Sans Unicode"/>
                          <a:cs typeface="Lucida Sans Unicode"/>
                        </a:rPr>
                        <a:t> денежных</a:t>
                      </a:r>
                      <a:r>
                        <a:rPr sz="1200" spc="-70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spc="-85" dirty="0">
                          <a:latin typeface="Lucida Sans Unicode"/>
                          <a:cs typeface="Lucida Sans Unicode"/>
                        </a:rPr>
                        <a:t>доходов</a:t>
                      </a:r>
                      <a:endParaRPr sz="1200">
                        <a:latin typeface="Lucida Sans Unicode"/>
                        <a:cs typeface="Lucida Sans Unicode"/>
                      </a:endParaRPr>
                    </a:p>
                    <a:p>
                      <a:pPr marL="8890" marR="528320">
                        <a:lnSpc>
                          <a:spcPts val="1300"/>
                        </a:lnSpc>
                      </a:pPr>
                      <a:r>
                        <a:rPr sz="1200" dirty="0">
                          <a:latin typeface="Lucida Sans Unicode"/>
                          <a:cs typeface="Lucida Sans Unicode"/>
                        </a:rPr>
                        <a:t>нас</a:t>
                      </a:r>
                      <a:r>
                        <a:rPr sz="1200" spc="5" dirty="0">
                          <a:latin typeface="Lucida Sans Unicode"/>
                          <a:cs typeface="Lucida Sans Unicode"/>
                        </a:rPr>
                        <a:t>е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ления</a:t>
                      </a:r>
                      <a:r>
                        <a:rPr sz="1200" spc="-70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не</a:t>
                      </a:r>
                      <a:r>
                        <a:rPr sz="1200" spc="-55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позволяет</a:t>
                      </a:r>
                      <a:r>
                        <a:rPr sz="1200" spc="-55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о</a:t>
                      </a: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б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еспечить  </a:t>
                      </a: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д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ост</a:t>
                      </a:r>
                      <a:r>
                        <a:rPr sz="1200" spc="5" dirty="0">
                          <a:latin typeface="Lucida Sans Unicode"/>
                          <a:cs typeface="Lucida Sans Unicode"/>
                        </a:rPr>
                        <a:t>а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т</a:t>
                      </a:r>
                      <a:r>
                        <a:rPr sz="1200" spc="5" dirty="0">
                          <a:latin typeface="Lucida Sans Unicode"/>
                          <a:cs typeface="Lucida Sans Unicode"/>
                        </a:rPr>
                        <a:t>о</a:t>
                      </a: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ч</a:t>
                      </a:r>
                      <a:r>
                        <a:rPr sz="1200" spc="-10" dirty="0">
                          <a:latin typeface="Lucida Sans Unicode"/>
                          <a:cs typeface="Lucida Sans Unicode"/>
                        </a:rPr>
                        <a:t>н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ый</a:t>
                      </a:r>
                      <a:r>
                        <a:rPr sz="1200" spc="-80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о</a:t>
                      </a: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б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орот</a:t>
                      </a:r>
                      <a:r>
                        <a:rPr sz="1200" spc="-80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пр</a:t>
                      </a:r>
                      <a:r>
                        <a:rPr sz="1200" spc="5" dirty="0">
                          <a:latin typeface="Lucida Sans Unicode"/>
                          <a:cs typeface="Lucida Sans Unicode"/>
                        </a:rPr>
                        <a:t>е</a:t>
                      </a: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д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прият</a:t>
                      </a: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ий  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о</a:t>
                      </a: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бщ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ествен</a:t>
                      </a: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н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ого</a:t>
                      </a:r>
                      <a:r>
                        <a:rPr sz="1200" spc="-80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питания</a:t>
                      </a:r>
                      <a:endParaRPr sz="1200">
                        <a:latin typeface="Lucida Sans Unicode"/>
                        <a:cs typeface="Lucida Sans Unicode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93788">
                <a:tc>
                  <a:txBody>
                    <a:bodyPr/>
                    <a:lstStyle/>
                    <a:p>
                      <a:pPr marL="8255">
                        <a:lnSpc>
                          <a:spcPts val="1255"/>
                        </a:lnSpc>
                      </a:pPr>
                      <a:r>
                        <a:rPr sz="1200" spc="-10" dirty="0">
                          <a:latin typeface="Lucida Sans Unicode"/>
                          <a:cs typeface="Lucida Sans Unicode"/>
                        </a:rPr>
                        <a:t>Б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ыт</a:t>
                      </a:r>
                      <a:r>
                        <a:rPr sz="1200" spc="5" dirty="0">
                          <a:latin typeface="Lucida Sans Unicode"/>
                          <a:cs typeface="Lucida Sans Unicode"/>
                        </a:rPr>
                        <a:t>о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вое</a:t>
                      </a:r>
                      <a:r>
                        <a:rPr sz="1200" spc="-80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о</a:t>
                      </a: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б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служивание</a:t>
                      </a:r>
                      <a:endParaRPr sz="1200">
                        <a:latin typeface="Lucida Sans Unicode"/>
                        <a:cs typeface="Lucida Sans Unicode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>
                        <a:lnSpc>
                          <a:spcPts val="1185"/>
                        </a:lnSpc>
                      </a:pPr>
                      <a:r>
                        <a:rPr sz="1200" spc="-295" dirty="0">
                          <a:latin typeface="Lucida Sans Unicode"/>
                          <a:cs typeface="Lucida Sans Unicode"/>
                        </a:rPr>
                        <a:t>-</a:t>
                      </a:r>
                      <a:r>
                        <a:rPr sz="1200" spc="-225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spc="-50" dirty="0">
                          <a:latin typeface="Lucida Sans Unicode"/>
                          <a:cs typeface="Lucida Sans Unicode"/>
                        </a:rPr>
                        <a:t>близкое</a:t>
                      </a:r>
                      <a:r>
                        <a:rPr sz="1200" spc="-55" dirty="0">
                          <a:latin typeface="Lucida Sans Unicode"/>
                          <a:cs typeface="Lucida Sans Unicode"/>
                        </a:rPr>
                        <a:t> расположение</a:t>
                      </a:r>
                      <a:r>
                        <a:rPr sz="1200" spc="-90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spc="-125" dirty="0">
                          <a:latin typeface="Lucida Sans Unicode"/>
                          <a:cs typeface="Lucida Sans Unicode"/>
                        </a:rPr>
                        <a:t>к</a:t>
                      </a:r>
                      <a:r>
                        <a:rPr sz="1200" spc="-40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spc="-85" dirty="0">
                          <a:latin typeface="Lucida Sans Unicode"/>
                          <a:cs typeface="Lucida Sans Unicode"/>
                        </a:rPr>
                        <a:t>городу</a:t>
                      </a:r>
                      <a:r>
                        <a:rPr sz="1200" spc="-55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является</a:t>
                      </a:r>
                      <a:endParaRPr sz="1200">
                        <a:latin typeface="Lucida Sans Unicode"/>
                        <a:cs typeface="Lucida Sans Unicode"/>
                      </a:endParaRPr>
                    </a:p>
                    <a:p>
                      <a:pPr marL="8890">
                        <a:lnSpc>
                          <a:spcPts val="1295"/>
                        </a:lnSpc>
                      </a:pPr>
                      <a:r>
                        <a:rPr sz="1200" dirty="0">
                          <a:latin typeface="Lucida Sans Unicode"/>
                          <a:cs typeface="Lucida Sans Unicode"/>
                        </a:rPr>
                        <a:t>с</a:t>
                      </a:r>
                      <a:r>
                        <a:rPr sz="1200" spc="-10" dirty="0">
                          <a:latin typeface="Lucida Sans Unicode"/>
                          <a:cs typeface="Lucida Sans Unicode"/>
                        </a:rPr>
                        <a:t>д</a:t>
                      </a: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е</a:t>
                      </a:r>
                      <a:r>
                        <a:rPr sz="1200" spc="5" dirty="0">
                          <a:latin typeface="Lucida Sans Unicode"/>
                          <a:cs typeface="Lucida Sans Unicode"/>
                        </a:rPr>
                        <a:t>р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жива</a:t>
                      </a:r>
                      <a:r>
                        <a:rPr sz="1200" spc="-10" dirty="0">
                          <a:latin typeface="Lucida Sans Unicode"/>
                          <a:cs typeface="Lucida Sans Unicode"/>
                        </a:rPr>
                        <a:t>ющ</a:t>
                      </a: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и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м</a:t>
                      </a:r>
                      <a:r>
                        <a:rPr sz="1200" spc="-75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spc="-10" dirty="0">
                          <a:latin typeface="Lucida Sans Unicode"/>
                          <a:cs typeface="Lucida Sans Unicode"/>
                        </a:rPr>
                        <a:t>ф</a:t>
                      </a: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а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кто</a:t>
                      </a: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р</a:t>
                      </a:r>
                      <a:r>
                        <a:rPr sz="1200" spc="5" dirty="0">
                          <a:latin typeface="Lucida Sans Unicode"/>
                          <a:cs typeface="Lucida Sans Unicode"/>
                        </a:rPr>
                        <a:t>о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м</a:t>
                      </a:r>
                      <a:r>
                        <a:rPr sz="1200" spc="-75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д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ля</a:t>
                      </a:r>
                      <a:r>
                        <a:rPr sz="1200" spc="-40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р</a:t>
                      </a:r>
                      <a:r>
                        <a:rPr sz="1200" spc="5" dirty="0">
                          <a:latin typeface="Lucida Sans Unicode"/>
                          <a:cs typeface="Lucida Sans Unicode"/>
                        </a:rPr>
                        <a:t>а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звития</a:t>
                      </a:r>
                      <a:endParaRPr sz="1200">
                        <a:latin typeface="Lucida Sans Unicode"/>
                        <a:cs typeface="Lucida Sans Unicode"/>
                      </a:endParaRPr>
                    </a:p>
                    <a:p>
                      <a:pPr marL="8890">
                        <a:lnSpc>
                          <a:spcPts val="1305"/>
                        </a:lnSpc>
                      </a:pPr>
                      <a:r>
                        <a:rPr sz="1200" dirty="0">
                          <a:latin typeface="Lucida Sans Unicode"/>
                          <a:cs typeface="Lucida Sans Unicode"/>
                        </a:rPr>
                        <a:t>сферы</a:t>
                      </a:r>
                      <a:r>
                        <a:rPr sz="1200" spc="-65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б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ыт</a:t>
                      </a:r>
                      <a:r>
                        <a:rPr sz="1200" spc="5" dirty="0">
                          <a:latin typeface="Lucida Sans Unicode"/>
                          <a:cs typeface="Lucida Sans Unicode"/>
                        </a:rPr>
                        <a:t>о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вого</a:t>
                      </a:r>
                      <a:r>
                        <a:rPr sz="1200" spc="-70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о</a:t>
                      </a: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б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служивания</a:t>
                      </a:r>
                      <a:endParaRPr sz="1200">
                        <a:latin typeface="Lucida Sans Unicode"/>
                        <a:cs typeface="Lucida Sans Unicode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4" name="object 4"/>
          <p:cNvSpPr txBox="1"/>
          <p:nvPr/>
        </p:nvSpPr>
        <p:spPr>
          <a:xfrm>
            <a:off x="8835517" y="6577233"/>
            <a:ext cx="256540" cy="229870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40"/>
              </a:spcBef>
            </a:pPr>
            <a:fld id="{81D60167-4931-47E6-BA6A-407CBD079E47}" type="slidenum">
              <a:rPr sz="1200" b="1" dirty="0">
                <a:solidFill>
                  <a:srgbClr val="FFFFFF"/>
                </a:solidFill>
                <a:latin typeface="Trebuchet MS"/>
                <a:cs typeface="Trebuchet MS"/>
              </a:rPr>
              <a:t>23</a:t>
            </a:fld>
            <a:endParaRPr sz="1200">
              <a:latin typeface="Trebuchet MS"/>
              <a:cs typeface="Trebuchet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317182" y="360806"/>
          <a:ext cx="8642349" cy="609853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993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714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714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28472">
                <a:tc>
                  <a:txBody>
                    <a:bodyPr/>
                    <a:lstStyle/>
                    <a:p>
                      <a:pPr marL="10795">
                        <a:lnSpc>
                          <a:spcPts val="1235"/>
                        </a:lnSpc>
                      </a:pPr>
                      <a:r>
                        <a:rPr sz="1200" dirty="0">
                          <a:latin typeface="Lucida Sans Unicode"/>
                          <a:cs typeface="Lucida Sans Unicode"/>
                        </a:rPr>
                        <a:t>4.4</a:t>
                      </a:r>
                      <a:r>
                        <a:rPr sz="1200" spc="-65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Ст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ро</a:t>
                      </a: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и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тел</a:t>
                      </a: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ь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ство</a:t>
                      </a:r>
                      <a:endParaRPr sz="1200">
                        <a:latin typeface="Lucida Sans Unicode"/>
                        <a:cs typeface="Lucida Sans Unicode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073">
                <a:tc>
                  <a:txBody>
                    <a:bodyPr/>
                    <a:lstStyle/>
                    <a:p>
                      <a:pPr marL="10795">
                        <a:lnSpc>
                          <a:spcPts val="1240"/>
                        </a:lnSpc>
                      </a:pPr>
                      <a:r>
                        <a:rPr sz="1200" spc="-40" dirty="0">
                          <a:latin typeface="Lucida Sans Unicode"/>
                          <a:cs typeface="Lucida Sans Unicode"/>
                        </a:rPr>
                        <a:t>Жилищное</a:t>
                      </a:r>
                      <a:r>
                        <a:rPr sz="1200" spc="-55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spc="-40" dirty="0">
                          <a:latin typeface="Lucida Sans Unicode"/>
                          <a:cs typeface="Lucida Sans Unicode"/>
                        </a:rPr>
                        <a:t>строительство</a:t>
                      </a:r>
                      <a:endParaRPr sz="1200">
                        <a:latin typeface="Lucida Sans Unicode"/>
                        <a:cs typeface="Lucida Sans Unicode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430">
                        <a:lnSpc>
                          <a:spcPts val="1155"/>
                        </a:lnSpc>
                      </a:pPr>
                      <a:r>
                        <a:rPr sz="1200" dirty="0">
                          <a:latin typeface="Lucida Sans Unicode"/>
                          <a:cs typeface="Lucida Sans Unicode"/>
                        </a:rPr>
                        <a:t>-</a:t>
                      </a:r>
                      <a:r>
                        <a:rPr sz="1200" spc="-60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увеличение</a:t>
                      </a:r>
                      <a:r>
                        <a:rPr sz="1200" spc="-55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инвес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т</a:t>
                      </a: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ици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он</a:t>
                      </a: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н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ой</a:t>
                      </a:r>
                      <a:r>
                        <a:rPr sz="1200" spc="-50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spc="5" dirty="0">
                          <a:latin typeface="Lucida Sans Unicode"/>
                          <a:cs typeface="Lucida Sans Unicode"/>
                        </a:rPr>
                        <a:t>а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ктивности</a:t>
                      </a:r>
                      <a:endParaRPr sz="1200">
                        <a:latin typeface="Lucida Sans Unicode"/>
                        <a:cs typeface="Lucida Sans Unicode"/>
                      </a:endParaRPr>
                    </a:p>
                    <a:p>
                      <a:pPr marL="11430">
                        <a:lnSpc>
                          <a:spcPts val="1355"/>
                        </a:lnSpc>
                      </a:pPr>
                      <a:r>
                        <a:rPr sz="1200" spc="-30" dirty="0">
                          <a:latin typeface="Lucida Sans Unicode"/>
                          <a:cs typeface="Lucida Sans Unicode"/>
                        </a:rPr>
                        <a:t>населения</a:t>
                      </a:r>
                      <a:endParaRPr sz="1200">
                        <a:latin typeface="Lucida Sans Unicode"/>
                        <a:cs typeface="Lucida Sans Unicode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065">
                        <a:lnSpc>
                          <a:spcPts val="1155"/>
                        </a:lnSpc>
                      </a:pPr>
                      <a:r>
                        <a:rPr sz="1200" dirty="0">
                          <a:latin typeface="Lucida Sans Unicode"/>
                          <a:cs typeface="Lucida Sans Unicode"/>
                        </a:rPr>
                        <a:t>-</a:t>
                      </a:r>
                      <a:r>
                        <a:rPr sz="1200" spc="-60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в</a:t>
                      </a:r>
                      <a:r>
                        <a:rPr sz="1200" spc="-35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ра</a:t>
                      </a: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й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оне</a:t>
                      </a:r>
                      <a:r>
                        <a:rPr sz="1200" spc="-80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ве</a:t>
                      </a: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д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ется</a:t>
                      </a:r>
                      <a:r>
                        <a:rPr sz="1200" spc="-60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т</a:t>
                      </a:r>
                      <a:r>
                        <a:rPr sz="1200" spc="5" dirty="0">
                          <a:latin typeface="Lucida Sans Unicode"/>
                          <a:cs typeface="Lucida Sans Unicode"/>
                        </a:rPr>
                        <a:t>о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л</a:t>
                      </a: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ь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ко</a:t>
                      </a:r>
                      <a:endParaRPr sz="1200">
                        <a:latin typeface="Lucida Sans Unicode"/>
                        <a:cs typeface="Lucida Sans Unicode"/>
                      </a:endParaRPr>
                    </a:p>
                    <a:p>
                      <a:pPr marL="12065">
                        <a:lnSpc>
                          <a:spcPts val="1355"/>
                        </a:lnSpc>
                      </a:pPr>
                      <a:r>
                        <a:rPr sz="1200" spc="-60" dirty="0">
                          <a:latin typeface="Lucida Sans Unicode"/>
                          <a:cs typeface="Lucida Sans Unicode"/>
                        </a:rPr>
                        <a:t>индивидуальное</a:t>
                      </a:r>
                      <a:r>
                        <a:rPr sz="1200" spc="-45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spc="-65" dirty="0">
                          <a:latin typeface="Lucida Sans Unicode"/>
                          <a:cs typeface="Lucida Sans Unicode"/>
                        </a:rPr>
                        <a:t>жилищное</a:t>
                      </a:r>
                      <a:r>
                        <a:rPr sz="1200" spc="-35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spc="-40" dirty="0">
                          <a:latin typeface="Lucida Sans Unicode"/>
                          <a:cs typeface="Lucida Sans Unicode"/>
                        </a:rPr>
                        <a:t>строительство</a:t>
                      </a:r>
                      <a:endParaRPr sz="1200">
                        <a:latin typeface="Lucida Sans Unicode"/>
                        <a:cs typeface="Lucida Sans Unicode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2036">
                <a:tc>
                  <a:txBody>
                    <a:bodyPr/>
                    <a:lstStyle/>
                    <a:p>
                      <a:pPr marL="10795">
                        <a:lnSpc>
                          <a:spcPts val="1155"/>
                        </a:lnSpc>
                      </a:pP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Ст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ро</a:t>
                      </a: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и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тел</a:t>
                      </a: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ь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ство</a:t>
                      </a:r>
                      <a:r>
                        <a:rPr sz="1200" spc="-90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о</a:t>
                      </a: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бъ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ект</a:t>
                      </a:r>
                      <a:r>
                        <a:rPr sz="1200" spc="5" dirty="0">
                          <a:latin typeface="Lucida Sans Unicode"/>
                          <a:cs typeface="Lucida Sans Unicode"/>
                        </a:rPr>
                        <a:t>о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в</a:t>
                      </a:r>
                      <a:endParaRPr sz="1200">
                        <a:latin typeface="Lucida Sans Unicode"/>
                        <a:cs typeface="Lucida Sans Unicode"/>
                      </a:endParaRPr>
                    </a:p>
                    <a:p>
                      <a:pPr marL="10795">
                        <a:lnSpc>
                          <a:spcPts val="1355"/>
                        </a:lnSpc>
                      </a:pPr>
                      <a:r>
                        <a:rPr sz="1200" dirty="0">
                          <a:latin typeface="Lucida Sans Unicode"/>
                          <a:cs typeface="Lucida Sans Unicode"/>
                        </a:rPr>
                        <a:t>социаль</a:t>
                      </a: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н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ой</a:t>
                      </a:r>
                      <a:r>
                        <a:rPr sz="1200" spc="-70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сферы</a:t>
                      </a:r>
                      <a:endParaRPr sz="1200">
                        <a:latin typeface="Lucida Sans Unicode"/>
                        <a:cs typeface="Lucida Sans Unicode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430">
                        <a:lnSpc>
                          <a:spcPts val="1155"/>
                        </a:lnSpc>
                      </a:pPr>
                      <a:r>
                        <a:rPr sz="1200" dirty="0">
                          <a:latin typeface="Lucida Sans Unicode"/>
                          <a:cs typeface="Lucida Sans Unicode"/>
                        </a:rPr>
                        <a:t>-</a:t>
                      </a:r>
                      <a:r>
                        <a:rPr sz="1200" spc="-60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инф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раст</a:t>
                      </a:r>
                      <a:r>
                        <a:rPr sz="1200" spc="5" dirty="0">
                          <a:latin typeface="Lucida Sans Unicode"/>
                          <a:cs typeface="Lucida Sans Unicode"/>
                        </a:rPr>
                        <a:t>р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уктура</a:t>
                      </a:r>
                      <a:r>
                        <a:rPr sz="1200" spc="-80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о</a:t>
                      </a: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бъ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ект</a:t>
                      </a:r>
                      <a:r>
                        <a:rPr sz="1200" spc="5" dirty="0">
                          <a:latin typeface="Lucida Sans Unicode"/>
                          <a:cs typeface="Lucida Sans Unicode"/>
                        </a:rPr>
                        <a:t>о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в</a:t>
                      </a:r>
                      <a:r>
                        <a:rPr sz="1200" spc="-70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социаль</a:t>
                      </a: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н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ой</a:t>
                      </a:r>
                      <a:endParaRPr sz="1200">
                        <a:latin typeface="Lucida Sans Unicode"/>
                        <a:cs typeface="Lucida Sans Unicode"/>
                      </a:endParaRPr>
                    </a:p>
                    <a:p>
                      <a:pPr marL="11430" marR="219075">
                        <a:lnSpc>
                          <a:spcPts val="1280"/>
                        </a:lnSpc>
                        <a:spcBef>
                          <a:spcPts val="90"/>
                        </a:spcBef>
                      </a:pPr>
                      <a:r>
                        <a:rPr sz="1200" dirty="0">
                          <a:latin typeface="Lucida Sans Unicode"/>
                          <a:cs typeface="Lucida Sans Unicode"/>
                        </a:rPr>
                        <a:t>сферы</a:t>
                      </a:r>
                      <a:r>
                        <a:rPr sz="1200" spc="-65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д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ост</a:t>
                      </a:r>
                      <a:r>
                        <a:rPr sz="1200" spc="5" dirty="0">
                          <a:latin typeface="Lucida Sans Unicode"/>
                          <a:cs typeface="Lucida Sans Unicode"/>
                        </a:rPr>
                        <a:t>а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т</a:t>
                      </a:r>
                      <a:r>
                        <a:rPr sz="1200" spc="5" dirty="0">
                          <a:latin typeface="Lucida Sans Unicode"/>
                          <a:cs typeface="Lucida Sans Unicode"/>
                        </a:rPr>
                        <a:t>о</a:t>
                      </a: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ч</a:t>
                      </a:r>
                      <a:r>
                        <a:rPr sz="1200" spc="-10" dirty="0">
                          <a:latin typeface="Lucida Sans Unicode"/>
                          <a:cs typeface="Lucida Sans Unicode"/>
                        </a:rPr>
                        <a:t>н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а</a:t>
                      </a:r>
                      <a:r>
                        <a:rPr sz="1200" spc="-80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д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ля</a:t>
                      </a:r>
                      <a:r>
                        <a:rPr sz="1200" spc="-40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удовлетворения  потре</a:t>
                      </a: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б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ност</a:t>
                      </a:r>
                      <a:r>
                        <a:rPr sz="1200" spc="-10" dirty="0">
                          <a:latin typeface="Lucida Sans Unicode"/>
                          <a:cs typeface="Lucida Sans Unicode"/>
                        </a:rPr>
                        <a:t>е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й</a:t>
                      </a:r>
                      <a:r>
                        <a:rPr sz="1200" spc="-80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нас</a:t>
                      </a:r>
                      <a:r>
                        <a:rPr sz="1200" spc="5" dirty="0">
                          <a:latin typeface="Lucida Sans Unicode"/>
                          <a:cs typeface="Lucida Sans Unicode"/>
                        </a:rPr>
                        <a:t>е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ления</a:t>
                      </a:r>
                      <a:endParaRPr sz="1200">
                        <a:latin typeface="Lucida Sans Unicode"/>
                        <a:cs typeface="Lucida Sans Unicode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065">
                        <a:lnSpc>
                          <a:spcPts val="1155"/>
                        </a:lnSpc>
                      </a:pPr>
                      <a:r>
                        <a:rPr sz="1200" dirty="0">
                          <a:latin typeface="Lucida Sans Unicode"/>
                          <a:cs typeface="Lucida Sans Unicode"/>
                        </a:rPr>
                        <a:t>-</a:t>
                      </a:r>
                      <a:r>
                        <a:rPr sz="1200" spc="-60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час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ть</a:t>
                      </a:r>
                      <a:r>
                        <a:rPr sz="1200" spc="-50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spc="5" dirty="0">
                          <a:latin typeface="Lucida Sans Unicode"/>
                          <a:cs typeface="Lucida Sans Unicode"/>
                        </a:rPr>
                        <a:t>о</a:t>
                      </a: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бъ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ект</a:t>
                      </a:r>
                      <a:r>
                        <a:rPr sz="1200" spc="5" dirty="0">
                          <a:latin typeface="Lucida Sans Unicode"/>
                          <a:cs typeface="Lucida Sans Unicode"/>
                        </a:rPr>
                        <a:t>о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в</a:t>
                      </a:r>
                      <a:r>
                        <a:rPr sz="1200" spc="-70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социаль</a:t>
                      </a: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н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ой</a:t>
                      </a:r>
                      <a:r>
                        <a:rPr sz="1200" spc="-55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сферы</a:t>
                      </a:r>
                      <a:endParaRPr sz="1200">
                        <a:latin typeface="Lucida Sans Unicode"/>
                        <a:cs typeface="Lucida Sans Unicode"/>
                      </a:endParaRPr>
                    </a:p>
                    <a:p>
                      <a:pPr marL="12065">
                        <a:lnSpc>
                          <a:spcPts val="1355"/>
                        </a:lnSpc>
                      </a:pPr>
                      <a:r>
                        <a:rPr sz="1200" dirty="0">
                          <a:latin typeface="Lucida Sans Unicode"/>
                          <a:cs typeface="Lucida Sans Unicode"/>
                        </a:rPr>
                        <a:t>т</a:t>
                      </a:r>
                      <a:r>
                        <a:rPr sz="1200" spc="5" dirty="0">
                          <a:latin typeface="Lucida Sans Unicode"/>
                          <a:cs typeface="Lucida Sans Unicode"/>
                        </a:rPr>
                        <a:t>р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е</a:t>
                      </a: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б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ует</a:t>
                      </a:r>
                      <a:r>
                        <a:rPr sz="1200" spc="-80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капитал</a:t>
                      </a: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ь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ного</a:t>
                      </a:r>
                      <a:r>
                        <a:rPr sz="1200" spc="-65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ре</a:t>
                      </a: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м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онта</a:t>
                      </a:r>
                      <a:endParaRPr sz="1200">
                        <a:latin typeface="Lucida Sans Unicode"/>
                        <a:cs typeface="Lucida Sans Unicode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0022">
                <a:tc>
                  <a:txBody>
                    <a:bodyPr/>
                    <a:lstStyle/>
                    <a:p>
                      <a:pPr marL="10795">
                        <a:lnSpc>
                          <a:spcPts val="1240"/>
                        </a:lnSpc>
                      </a:pPr>
                      <a:r>
                        <a:rPr sz="1200" dirty="0">
                          <a:latin typeface="Lucida Sans Unicode"/>
                          <a:cs typeface="Lucida Sans Unicode"/>
                        </a:rPr>
                        <a:t>Дорожн</a:t>
                      </a:r>
                      <a:r>
                        <a:rPr sz="1200" spc="-10" dirty="0">
                          <a:latin typeface="Lucida Sans Unicode"/>
                          <a:cs typeface="Lucida Sans Unicode"/>
                        </a:rPr>
                        <a:t>о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е</a:t>
                      </a:r>
                      <a:r>
                        <a:rPr sz="1200" spc="-90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ст</a:t>
                      </a:r>
                      <a:r>
                        <a:rPr sz="1200" spc="5" dirty="0">
                          <a:latin typeface="Lucida Sans Unicode"/>
                          <a:cs typeface="Lucida Sans Unicode"/>
                        </a:rPr>
                        <a:t>р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о</a:t>
                      </a: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и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тел</a:t>
                      </a: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ь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ство</a:t>
                      </a:r>
                      <a:endParaRPr sz="1200">
                        <a:latin typeface="Lucida Sans Unicode"/>
                        <a:cs typeface="Lucida Sans Unicode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430">
                        <a:lnSpc>
                          <a:spcPts val="1155"/>
                        </a:lnSpc>
                      </a:pP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-динамичн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о</a:t>
                      </a:r>
                      <a:r>
                        <a:rPr sz="1200" spc="-45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spc="5" dirty="0">
                          <a:latin typeface="Lucida Sans Unicode"/>
                          <a:cs typeface="Lucida Sans Unicode"/>
                        </a:rPr>
                        <a:t>р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астут</a:t>
                      </a:r>
                      <a:r>
                        <a:rPr sz="1200" spc="-65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о</a:t>
                      </a: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бъ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е</a:t>
                      </a: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м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ы</a:t>
                      </a:r>
                      <a:r>
                        <a:rPr sz="1200" spc="-45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на</a:t>
                      </a:r>
                      <a:r>
                        <a:rPr sz="1200" spc="-45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spc="5" dirty="0">
                          <a:latin typeface="Lucida Sans Unicode"/>
                          <a:cs typeface="Lucida Sans Unicode"/>
                        </a:rPr>
                        <a:t>р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е</a:t>
                      </a: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м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онт</a:t>
                      </a:r>
                      <a:r>
                        <a:rPr sz="1200" spc="-70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и</a:t>
                      </a:r>
                      <a:endParaRPr sz="1200">
                        <a:latin typeface="Lucida Sans Unicode"/>
                        <a:cs typeface="Lucida Sans Unicode"/>
                      </a:endParaRPr>
                    </a:p>
                    <a:p>
                      <a:pPr marL="11430">
                        <a:lnSpc>
                          <a:spcPts val="1355"/>
                        </a:lnSpc>
                      </a:pPr>
                      <a:r>
                        <a:rPr sz="1200" dirty="0">
                          <a:latin typeface="Lucida Sans Unicode"/>
                          <a:cs typeface="Lucida Sans Unicode"/>
                        </a:rPr>
                        <a:t>со</a:t>
                      </a: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д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ержание</a:t>
                      </a:r>
                      <a:r>
                        <a:rPr sz="1200" spc="-55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до</a:t>
                      </a: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р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ог</a:t>
                      </a:r>
                      <a:endParaRPr sz="1200">
                        <a:latin typeface="Lucida Sans Unicode"/>
                        <a:cs typeface="Lucida Sans Unicode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065">
                        <a:lnSpc>
                          <a:spcPts val="1155"/>
                        </a:lnSpc>
                      </a:pPr>
                      <a:r>
                        <a:rPr sz="1200" dirty="0">
                          <a:latin typeface="Lucida Sans Unicode"/>
                          <a:cs typeface="Lucida Sans Unicode"/>
                        </a:rPr>
                        <a:t>-</a:t>
                      </a:r>
                      <a:r>
                        <a:rPr sz="1200" spc="-60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недост</a:t>
                      </a:r>
                      <a:r>
                        <a:rPr sz="1200" spc="5" dirty="0">
                          <a:latin typeface="Lucida Sans Unicode"/>
                          <a:cs typeface="Lucida Sans Unicode"/>
                        </a:rPr>
                        <a:t>а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т</a:t>
                      </a:r>
                      <a:r>
                        <a:rPr sz="1200" spc="5" dirty="0">
                          <a:latin typeface="Lucida Sans Unicode"/>
                          <a:cs typeface="Lucida Sans Unicode"/>
                        </a:rPr>
                        <a:t>о</a:t>
                      </a: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ч</a:t>
                      </a:r>
                      <a:r>
                        <a:rPr sz="1200" spc="-10" dirty="0">
                          <a:latin typeface="Lucida Sans Unicode"/>
                          <a:cs typeface="Lucida Sans Unicode"/>
                        </a:rPr>
                        <a:t>н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ый</a:t>
                      </a:r>
                      <a:r>
                        <a:rPr sz="1200" spc="-70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о</a:t>
                      </a: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бъ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ем</a:t>
                      </a:r>
                      <a:r>
                        <a:rPr sz="1200" spc="-50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до</a:t>
                      </a:r>
                      <a:r>
                        <a:rPr sz="1200" spc="5" dirty="0">
                          <a:latin typeface="Lucida Sans Unicode"/>
                          <a:cs typeface="Lucida Sans Unicode"/>
                        </a:rPr>
                        <a:t>р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ожного</a:t>
                      </a:r>
                      <a:endParaRPr sz="1200">
                        <a:latin typeface="Lucida Sans Unicode"/>
                        <a:cs typeface="Lucida Sans Unicode"/>
                      </a:endParaRPr>
                    </a:p>
                    <a:p>
                      <a:pPr marL="12065">
                        <a:lnSpc>
                          <a:spcPts val="1355"/>
                        </a:lnSpc>
                      </a:pPr>
                      <a:r>
                        <a:rPr sz="1200" spc="-35" dirty="0">
                          <a:latin typeface="Lucida Sans Unicode"/>
                          <a:cs typeface="Lucida Sans Unicode"/>
                        </a:rPr>
                        <a:t>строительства</a:t>
                      </a:r>
                      <a:endParaRPr sz="1200">
                        <a:latin typeface="Lucida Sans Unicode"/>
                        <a:cs typeface="Lucida Sans Unicode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9894">
                <a:tc>
                  <a:txBody>
                    <a:bodyPr/>
                    <a:lstStyle/>
                    <a:p>
                      <a:pPr marL="10795">
                        <a:lnSpc>
                          <a:spcPts val="1155"/>
                        </a:lnSpc>
                      </a:pPr>
                      <a:r>
                        <a:rPr sz="1200" dirty="0">
                          <a:latin typeface="Lucida Sans Unicode"/>
                          <a:cs typeface="Lucida Sans Unicode"/>
                        </a:rPr>
                        <a:t>Возможность</a:t>
                      </a:r>
                      <a:r>
                        <a:rPr sz="1200" spc="-85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размещения</a:t>
                      </a:r>
                      <a:r>
                        <a:rPr sz="1200" spc="-75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новых</a:t>
                      </a:r>
                      <a:endParaRPr sz="1200">
                        <a:latin typeface="Lucida Sans Unicode"/>
                        <a:cs typeface="Lucida Sans Unicode"/>
                      </a:endParaRPr>
                    </a:p>
                    <a:p>
                      <a:pPr marL="10795">
                        <a:lnSpc>
                          <a:spcPts val="1355"/>
                        </a:lnSpc>
                      </a:pPr>
                      <a:r>
                        <a:rPr sz="1200" dirty="0">
                          <a:latin typeface="Lucida Sans Unicode"/>
                          <a:cs typeface="Lucida Sans Unicode"/>
                        </a:rPr>
                        <a:t>о</a:t>
                      </a: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бъ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ект</a:t>
                      </a:r>
                      <a:r>
                        <a:rPr sz="1200" spc="5" dirty="0">
                          <a:latin typeface="Lucida Sans Unicode"/>
                          <a:cs typeface="Lucida Sans Unicode"/>
                        </a:rPr>
                        <a:t>о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в</a:t>
                      </a:r>
                      <a:r>
                        <a:rPr sz="1200" spc="-85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жиль</a:t>
                      </a: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я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,</a:t>
                      </a:r>
                      <a:r>
                        <a:rPr sz="1200" spc="-35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пр</a:t>
                      </a:r>
                      <a:r>
                        <a:rPr sz="1200" spc="5" dirty="0">
                          <a:latin typeface="Lucida Sans Unicode"/>
                          <a:cs typeface="Lucida Sans Unicode"/>
                        </a:rPr>
                        <a:t>о</a:t>
                      </a: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и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зво</a:t>
                      </a: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д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ства</a:t>
                      </a:r>
                      <a:endParaRPr sz="1200">
                        <a:latin typeface="Lucida Sans Unicode"/>
                        <a:cs typeface="Lucida Sans Unicode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430">
                        <a:lnSpc>
                          <a:spcPts val="1155"/>
                        </a:lnSpc>
                      </a:pPr>
                      <a:r>
                        <a:rPr sz="1200" dirty="0">
                          <a:latin typeface="Lucida Sans Unicode"/>
                          <a:cs typeface="Lucida Sans Unicode"/>
                        </a:rPr>
                        <a:t>-</a:t>
                      </a:r>
                      <a:r>
                        <a:rPr sz="1200" spc="-60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име</a:t>
                      </a:r>
                      <a:r>
                        <a:rPr sz="1200" spc="5" dirty="0">
                          <a:latin typeface="Lucida Sans Unicode"/>
                          <a:cs typeface="Lucida Sans Unicode"/>
                        </a:rPr>
                        <a:t>е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тся</a:t>
                      </a:r>
                      <a:r>
                        <a:rPr sz="1200" spc="-50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в</a:t>
                      </a:r>
                      <a:r>
                        <a:rPr sz="1200" spc="5" dirty="0">
                          <a:latin typeface="Lucida Sans Unicode"/>
                          <a:cs typeface="Lucida Sans Unicode"/>
                        </a:rPr>
                        <a:t>о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зможность</a:t>
                      </a:r>
                      <a:r>
                        <a:rPr sz="1200" spc="-75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размещения</a:t>
                      </a:r>
                      <a:endParaRPr sz="1200">
                        <a:latin typeface="Lucida Sans Unicode"/>
                        <a:cs typeface="Lucida Sans Unicode"/>
                      </a:endParaRPr>
                    </a:p>
                    <a:p>
                      <a:pPr marL="11430">
                        <a:lnSpc>
                          <a:spcPts val="1355"/>
                        </a:lnSpc>
                      </a:pPr>
                      <a:r>
                        <a:rPr sz="1200" dirty="0">
                          <a:latin typeface="Lucida Sans Unicode"/>
                          <a:cs typeface="Lucida Sans Unicode"/>
                        </a:rPr>
                        <a:t>новых</a:t>
                      </a:r>
                      <a:r>
                        <a:rPr sz="1200" spc="-60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о</a:t>
                      </a: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бъ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ект</a:t>
                      </a:r>
                      <a:r>
                        <a:rPr sz="1200" spc="5" dirty="0">
                          <a:latin typeface="Lucida Sans Unicode"/>
                          <a:cs typeface="Lucida Sans Unicode"/>
                        </a:rPr>
                        <a:t>о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в</a:t>
                      </a:r>
                      <a:endParaRPr sz="1200">
                        <a:latin typeface="Lucida Sans Unicode"/>
                        <a:cs typeface="Lucida Sans Unicode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7772">
                <a:tc>
                  <a:txBody>
                    <a:bodyPr/>
                    <a:lstStyle/>
                    <a:p>
                      <a:pPr marL="10795">
                        <a:lnSpc>
                          <a:spcPts val="1240"/>
                        </a:lnSpc>
                      </a:pPr>
                      <a:r>
                        <a:rPr sz="1200" b="1" spc="15" dirty="0">
                          <a:latin typeface="Arial"/>
                          <a:cs typeface="Arial"/>
                        </a:rPr>
                        <a:t>5</a:t>
                      </a:r>
                      <a:r>
                        <a:rPr sz="1200" b="1" dirty="0">
                          <a:latin typeface="Arial"/>
                          <a:cs typeface="Arial"/>
                        </a:rPr>
                        <a:t>.</a:t>
                      </a:r>
                      <a:r>
                        <a:rPr sz="1200" b="1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5" dirty="0">
                          <a:latin typeface="Arial"/>
                          <a:cs typeface="Arial"/>
                        </a:rPr>
                        <a:t>Инв</a:t>
                      </a:r>
                      <a:r>
                        <a:rPr sz="1200" b="1" spc="15" dirty="0">
                          <a:latin typeface="Arial"/>
                          <a:cs typeface="Arial"/>
                        </a:rPr>
                        <a:t>е</a:t>
                      </a:r>
                      <a:r>
                        <a:rPr sz="1200" b="1" dirty="0">
                          <a:latin typeface="Arial"/>
                          <a:cs typeface="Arial"/>
                        </a:rPr>
                        <a:t>стиционный</a:t>
                      </a:r>
                      <a:r>
                        <a:rPr sz="1200" b="1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5" dirty="0">
                          <a:latin typeface="Arial"/>
                          <a:cs typeface="Arial"/>
                        </a:rPr>
                        <a:t>п</a:t>
                      </a:r>
                      <a:r>
                        <a:rPr sz="1200" b="1" spc="15" dirty="0">
                          <a:latin typeface="Arial"/>
                          <a:cs typeface="Arial"/>
                        </a:rPr>
                        <a:t>о</a:t>
                      </a:r>
                      <a:r>
                        <a:rPr sz="1200" b="1" spc="10" dirty="0">
                          <a:latin typeface="Arial"/>
                          <a:cs typeface="Arial"/>
                        </a:rPr>
                        <a:t>т</a:t>
                      </a:r>
                      <a:r>
                        <a:rPr sz="1200" b="1" dirty="0">
                          <a:latin typeface="Arial"/>
                          <a:cs typeface="Arial"/>
                        </a:rPr>
                        <a:t>ен</a:t>
                      </a:r>
                      <a:r>
                        <a:rPr sz="1200" b="1" spc="-5" dirty="0">
                          <a:latin typeface="Arial"/>
                          <a:cs typeface="Arial"/>
                        </a:rPr>
                        <a:t>ци</a:t>
                      </a:r>
                      <a:r>
                        <a:rPr sz="1200" b="1" dirty="0">
                          <a:latin typeface="Arial"/>
                          <a:cs typeface="Arial"/>
                        </a:rPr>
                        <a:t>ал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0045">
                <a:tc>
                  <a:txBody>
                    <a:bodyPr/>
                    <a:lstStyle/>
                    <a:p>
                      <a:pPr marL="10795">
                        <a:lnSpc>
                          <a:spcPts val="1155"/>
                        </a:lnSpc>
                      </a:pP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Наличи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е</a:t>
                      </a:r>
                      <a:r>
                        <a:rPr sz="1200" spc="-65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и</a:t>
                      </a:r>
                      <a:r>
                        <a:rPr sz="1200" spc="-35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направленность</a:t>
                      </a:r>
                      <a:endParaRPr sz="1200">
                        <a:latin typeface="Lucida Sans Unicode"/>
                        <a:cs typeface="Lucida Sans Unicode"/>
                      </a:endParaRPr>
                    </a:p>
                    <a:p>
                      <a:pPr marL="10795">
                        <a:lnSpc>
                          <a:spcPts val="1355"/>
                        </a:lnSpc>
                      </a:pP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инвес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т</a:t>
                      </a: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ици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он</a:t>
                      </a: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н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ых</a:t>
                      </a:r>
                      <a:r>
                        <a:rPr sz="1200" spc="-60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пр</a:t>
                      </a:r>
                      <a:r>
                        <a:rPr sz="1200" spc="5" dirty="0">
                          <a:latin typeface="Lucida Sans Unicode"/>
                          <a:cs typeface="Lucida Sans Unicode"/>
                        </a:rPr>
                        <a:t>о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ект</a:t>
                      </a:r>
                      <a:r>
                        <a:rPr sz="1200" spc="5" dirty="0">
                          <a:latin typeface="Lucida Sans Unicode"/>
                          <a:cs typeface="Lucida Sans Unicode"/>
                        </a:rPr>
                        <a:t>о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в</a:t>
                      </a:r>
                      <a:endParaRPr sz="1200">
                        <a:latin typeface="Lucida Sans Unicode"/>
                        <a:cs typeface="Lucida Sans Unicode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065">
                        <a:lnSpc>
                          <a:spcPts val="1240"/>
                        </a:lnSpc>
                      </a:pPr>
                      <a:r>
                        <a:rPr sz="1200" dirty="0">
                          <a:latin typeface="Lucida Sans Unicode"/>
                          <a:cs typeface="Lucida Sans Unicode"/>
                        </a:rPr>
                        <a:t>-</a:t>
                      </a:r>
                      <a:r>
                        <a:rPr sz="1200" spc="-60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сла</a:t>
                      </a: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б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ая</a:t>
                      </a:r>
                      <a:r>
                        <a:rPr sz="1200" spc="-50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инвес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т</a:t>
                      </a: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ици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он</a:t>
                      </a: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н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ая</a:t>
                      </a:r>
                      <a:r>
                        <a:rPr sz="1200" spc="-60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активность</a:t>
                      </a:r>
                      <a:endParaRPr sz="1200">
                        <a:latin typeface="Lucida Sans Unicode"/>
                        <a:cs typeface="Lucida Sans Unicode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04063">
                <a:tc>
                  <a:txBody>
                    <a:bodyPr/>
                    <a:lstStyle/>
                    <a:p>
                      <a:pPr marL="10795">
                        <a:lnSpc>
                          <a:spcPts val="1240"/>
                        </a:lnSpc>
                      </a:pP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Ист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о</a:t>
                      </a: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ч</a:t>
                      </a:r>
                      <a:r>
                        <a:rPr sz="1200" spc="-10" dirty="0">
                          <a:latin typeface="Lucida Sans Unicode"/>
                          <a:cs typeface="Lucida Sans Unicode"/>
                        </a:rPr>
                        <a:t>н</a:t>
                      </a: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и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ки</a:t>
                      </a:r>
                      <a:r>
                        <a:rPr sz="1200" spc="-55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инвес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т</a:t>
                      </a: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иций</a:t>
                      </a:r>
                      <a:endParaRPr sz="1200">
                        <a:latin typeface="Lucida Sans Unicode"/>
                        <a:cs typeface="Lucida Sans Unicode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430">
                        <a:lnSpc>
                          <a:spcPts val="1155"/>
                        </a:lnSpc>
                      </a:pPr>
                      <a:r>
                        <a:rPr sz="1200" dirty="0">
                          <a:latin typeface="Lucida Sans Unicode"/>
                          <a:cs typeface="Lucida Sans Unicode"/>
                        </a:rPr>
                        <a:t>-</a:t>
                      </a:r>
                      <a:r>
                        <a:rPr sz="1200" spc="-60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сре</a:t>
                      </a: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д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ства</a:t>
                      </a:r>
                      <a:r>
                        <a:rPr sz="1200" spc="-65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ра</a:t>
                      </a: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й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он</a:t>
                      </a: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н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ого,</a:t>
                      </a:r>
                      <a:r>
                        <a:rPr sz="1200" spc="-70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краевого,</a:t>
                      </a:r>
                      <a:endParaRPr sz="1200">
                        <a:latin typeface="Lucida Sans Unicode"/>
                        <a:cs typeface="Lucida Sans Unicode"/>
                      </a:endParaRPr>
                    </a:p>
                    <a:p>
                      <a:pPr marL="11430">
                        <a:lnSpc>
                          <a:spcPts val="1280"/>
                        </a:lnSpc>
                      </a:pPr>
                      <a:r>
                        <a:rPr sz="1200" spc="-50" dirty="0">
                          <a:latin typeface="Lucida Sans Unicode"/>
                          <a:cs typeface="Lucida Sans Unicode"/>
                        </a:rPr>
                        <a:t>федерального</a:t>
                      </a:r>
                      <a:r>
                        <a:rPr sz="1200" spc="-90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spc="-55" dirty="0">
                          <a:latin typeface="Lucida Sans Unicode"/>
                          <a:cs typeface="Lucida Sans Unicode"/>
                        </a:rPr>
                        <a:t>бюджетов,</a:t>
                      </a:r>
                      <a:r>
                        <a:rPr sz="1200" spc="-50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spc="-35" dirty="0">
                          <a:latin typeface="Lucida Sans Unicode"/>
                          <a:cs typeface="Lucida Sans Unicode"/>
                        </a:rPr>
                        <a:t>средства</a:t>
                      </a:r>
                      <a:endParaRPr sz="1200">
                        <a:latin typeface="Lucida Sans Unicode"/>
                        <a:cs typeface="Lucida Sans Unicode"/>
                      </a:endParaRPr>
                    </a:p>
                    <a:p>
                      <a:pPr marL="11430">
                        <a:lnSpc>
                          <a:spcPts val="1360"/>
                        </a:lnSpc>
                      </a:pPr>
                      <a:r>
                        <a:rPr sz="1200" dirty="0">
                          <a:latin typeface="Lucida Sans Unicode"/>
                          <a:cs typeface="Lucida Sans Unicode"/>
                        </a:rPr>
                        <a:t>нас</a:t>
                      </a:r>
                      <a:r>
                        <a:rPr sz="1200" spc="5" dirty="0">
                          <a:latin typeface="Lucida Sans Unicode"/>
                          <a:cs typeface="Lucida Sans Unicode"/>
                        </a:rPr>
                        <a:t>е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лени</a:t>
                      </a: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я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,</a:t>
                      </a:r>
                      <a:r>
                        <a:rPr sz="1200" spc="-65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пр</a:t>
                      </a:r>
                      <a:r>
                        <a:rPr sz="1200" spc="5" dirty="0">
                          <a:latin typeface="Lucida Sans Unicode"/>
                          <a:cs typeface="Lucida Sans Unicode"/>
                        </a:rPr>
                        <a:t>е</a:t>
                      </a: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д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прият</a:t>
                      </a: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и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й</a:t>
                      </a:r>
                      <a:r>
                        <a:rPr sz="1200" spc="-55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и</a:t>
                      </a:r>
                      <a:r>
                        <a:rPr sz="1200" spc="-35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организ</a:t>
                      </a:r>
                      <a:r>
                        <a:rPr sz="1200" spc="5" dirty="0">
                          <a:latin typeface="Lucida Sans Unicode"/>
                          <a:cs typeface="Lucida Sans Unicode"/>
                        </a:rPr>
                        <a:t>а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ций</a:t>
                      </a:r>
                      <a:endParaRPr sz="1200">
                        <a:latin typeface="Lucida Sans Unicode"/>
                        <a:cs typeface="Lucida Sans Unicode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065">
                        <a:lnSpc>
                          <a:spcPts val="1155"/>
                        </a:lnSpc>
                      </a:pPr>
                      <a:r>
                        <a:rPr sz="1200" dirty="0">
                          <a:latin typeface="Lucida Sans Unicode"/>
                          <a:cs typeface="Lucida Sans Unicode"/>
                        </a:rPr>
                        <a:t>-</a:t>
                      </a:r>
                      <a:r>
                        <a:rPr sz="1200" spc="-60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в</a:t>
                      </a:r>
                      <a:r>
                        <a:rPr sz="1200" spc="-35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основном</a:t>
                      </a:r>
                      <a:r>
                        <a:rPr sz="1200" spc="-60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з</a:t>
                      </a:r>
                      <a:r>
                        <a:rPr sz="1200" spc="5" dirty="0">
                          <a:latin typeface="Lucida Sans Unicode"/>
                          <a:cs typeface="Lucida Sans Unicode"/>
                        </a:rPr>
                        <a:t>а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е</a:t>
                      </a: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м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ные</a:t>
                      </a:r>
                      <a:r>
                        <a:rPr sz="1200" spc="-65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сре</a:t>
                      </a: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д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ства</a:t>
                      </a:r>
                      <a:r>
                        <a:rPr sz="1200" spc="-65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(кре</a:t>
                      </a: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ди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ты</a:t>
                      </a:r>
                      <a:endParaRPr sz="1200">
                        <a:latin typeface="Lucida Sans Unicode"/>
                        <a:cs typeface="Lucida Sans Unicode"/>
                      </a:endParaRPr>
                    </a:p>
                    <a:p>
                      <a:pPr marL="12065">
                        <a:lnSpc>
                          <a:spcPts val="1355"/>
                        </a:lnSpc>
                      </a:pPr>
                      <a:r>
                        <a:rPr sz="1200" spc="-45" dirty="0">
                          <a:latin typeface="Lucida Sans Unicode"/>
                          <a:cs typeface="Lucida Sans Unicode"/>
                        </a:rPr>
                        <a:t>банков)</a:t>
                      </a:r>
                      <a:endParaRPr sz="1200">
                        <a:latin typeface="Lucida Sans Unicode"/>
                        <a:cs typeface="Lucida Sans Unicode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51001">
                <a:tc>
                  <a:txBody>
                    <a:bodyPr/>
                    <a:lstStyle/>
                    <a:p>
                      <a:pPr marL="10795">
                        <a:lnSpc>
                          <a:spcPts val="1240"/>
                        </a:lnSpc>
                      </a:pPr>
                      <a:r>
                        <a:rPr sz="1200" spc="-55" dirty="0">
                          <a:latin typeface="Lucida Sans Unicode"/>
                          <a:cs typeface="Lucida Sans Unicode"/>
                        </a:rPr>
                        <a:t>Доступность</a:t>
                      </a:r>
                      <a:r>
                        <a:rPr sz="1200" spc="-85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spc="-80" dirty="0">
                          <a:latin typeface="Lucida Sans Unicode"/>
                          <a:cs typeface="Lucida Sans Unicode"/>
                        </a:rPr>
                        <a:t>кредитных</a:t>
                      </a:r>
                      <a:r>
                        <a:rPr sz="1200" spc="-55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spc="-40" dirty="0">
                          <a:latin typeface="Lucida Sans Unicode"/>
                          <a:cs typeface="Lucida Sans Unicode"/>
                        </a:rPr>
                        <a:t>ресурсов</a:t>
                      </a:r>
                      <a:endParaRPr sz="1200">
                        <a:latin typeface="Lucida Sans Unicode"/>
                        <a:cs typeface="Lucida Sans Unicode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430">
                        <a:lnSpc>
                          <a:spcPts val="1155"/>
                        </a:lnSpc>
                      </a:pPr>
                      <a:r>
                        <a:rPr sz="1200" dirty="0">
                          <a:latin typeface="Lucida Sans Unicode"/>
                          <a:cs typeface="Lucida Sans Unicode"/>
                        </a:rPr>
                        <a:t>-</a:t>
                      </a:r>
                      <a:r>
                        <a:rPr sz="1200" spc="-60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субси</a:t>
                      </a:r>
                      <a:r>
                        <a:rPr sz="1200" spc="-10" dirty="0">
                          <a:latin typeface="Lucida Sans Unicode"/>
                          <a:cs typeface="Lucida Sans Unicode"/>
                        </a:rPr>
                        <a:t>д</a:t>
                      </a: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и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рование</a:t>
                      </a:r>
                      <a:r>
                        <a:rPr sz="1200" spc="-55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б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анк</a:t>
                      </a:r>
                      <a:r>
                        <a:rPr sz="1200" spc="5" dirty="0">
                          <a:latin typeface="Lucida Sans Unicode"/>
                          <a:cs typeface="Lucida Sans Unicode"/>
                        </a:rPr>
                        <a:t>о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вск</a:t>
                      </a:r>
                      <a:r>
                        <a:rPr sz="1200" spc="5" dirty="0">
                          <a:latin typeface="Lucida Sans Unicode"/>
                          <a:cs typeface="Lucida Sans Unicode"/>
                        </a:rPr>
                        <a:t>о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й</a:t>
                      </a:r>
                      <a:r>
                        <a:rPr sz="1200" spc="-70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пр</a:t>
                      </a:r>
                      <a:r>
                        <a:rPr sz="1200" spc="5" dirty="0">
                          <a:latin typeface="Lucida Sans Unicode"/>
                          <a:cs typeface="Lucida Sans Unicode"/>
                        </a:rPr>
                        <a:t>о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центной</a:t>
                      </a:r>
                      <a:endParaRPr sz="1200">
                        <a:latin typeface="Lucida Sans Unicode"/>
                        <a:cs typeface="Lucida Sans Unicode"/>
                      </a:endParaRPr>
                    </a:p>
                    <a:p>
                      <a:pPr marL="11430">
                        <a:lnSpc>
                          <a:spcPts val="1355"/>
                        </a:lnSpc>
                      </a:pPr>
                      <a:r>
                        <a:rPr sz="1200" dirty="0">
                          <a:latin typeface="Lucida Sans Unicode"/>
                          <a:cs typeface="Lucida Sans Unicode"/>
                        </a:rPr>
                        <a:t>ст</a:t>
                      </a:r>
                      <a:r>
                        <a:rPr sz="1200" spc="5" dirty="0">
                          <a:latin typeface="Lucida Sans Unicode"/>
                          <a:cs typeface="Lucida Sans Unicode"/>
                        </a:rPr>
                        <a:t>а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вки</a:t>
                      </a:r>
                      <a:r>
                        <a:rPr sz="1200" spc="-65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по</a:t>
                      </a:r>
                      <a:r>
                        <a:rPr sz="1200" spc="-45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кре</a:t>
                      </a: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ди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там</a:t>
                      </a:r>
                      <a:endParaRPr sz="1200">
                        <a:latin typeface="Lucida Sans Unicode"/>
                        <a:cs typeface="Lucida Sans Unicode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065">
                        <a:lnSpc>
                          <a:spcPts val="1155"/>
                        </a:lnSpc>
                      </a:pPr>
                      <a:r>
                        <a:rPr sz="1200" dirty="0">
                          <a:latin typeface="Lucida Sans Unicode"/>
                          <a:cs typeface="Lucida Sans Unicode"/>
                        </a:rPr>
                        <a:t>-</a:t>
                      </a:r>
                      <a:r>
                        <a:rPr sz="1200" spc="-60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сложности</a:t>
                      </a:r>
                      <a:r>
                        <a:rPr sz="1200" spc="-55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в</a:t>
                      </a:r>
                      <a:r>
                        <a:rPr sz="1200" spc="-50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получении</a:t>
                      </a:r>
                      <a:r>
                        <a:rPr sz="1200" spc="-45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б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анк</a:t>
                      </a:r>
                      <a:r>
                        <a:rPr sz="1200" spc="5" dirty="0">
                          <a:latin typeface="Lucida Sans Unicode"/>
                          <a:cs typeface="Lucida Sans Unicode"/>
                        </a:rPr>
                        <a:t>о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вских</a:t>
                      </a:r>
                      <a:endParaRPr sz="1200">
                        <a:latin typeface="Lucida Sans Unicode"/>
                        <a:cs typeface="Lucida Sans Unicode"/>
                      </a:endParaRPr>
                    </a:p>
                    <a:p>
                      <a:pPr marL="12065">
                        <a:lnSpc>
                          <a:spcPts val="1280"/>
                        </a:lnSpc>
                      </a:pPr>
                      <a:r>
                        <a:rPr sz="1200" dirty="0">
                          <a:latin typeface="Lucida Sans Unicode"/>
                          <a:cs typeface="Lucida Sans Unicode"/>
                        </a:rPr>
                        <a:t>кре</a:t>
                      </a: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ди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тов</a:t>
                      </a:r>
                      <a:r>
                        <a:rPr sz="1200" spc="-85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м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алыми</a:t>
                      </a:r>
                      <a:r>
                        <a:rPr sz="1200" spc="-35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пр</a:t>
                      </a:r>
                      <a:r>
                        <a:rPr sz="1200" spc="5" dirty="0">
                          <a:latin typeface="Lucida Sans Unicode"/>
                          <a:cs typeface="Lucida Sans Unicode"/>
                        </a:rPr>
                        <a:t>е</a:t>
                      </a: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д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прият</a:t>
                      </a: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иями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,</a:t>
                      </a:r>
                      <a:r>
                        <a:rPr sz="1200" spc="-30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в</a:t>
                      </a:r>
                      <a:r>
                        <a:rPr sz="1200" spc="-50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связи</a:t>
                      </a:r>
                      <a:endParaRPr sz="1200">
                        <a:latin typeface="Lucida Sans Unicode"/>
                        <a:cs typeface="Lucida Sans Unicode"/>
                      </a:endParaRPr>
                    </a:p>
                    <a:p>
                      <a:pPr marL="12065">
                        <a:lnSpc>
                          <a:spcPts val="1285"/>
                        </a:lnSpc>
                      </a:pPr>
                      <a:r>
                        <a:rPr sz="1200" dirty="0">
                          <a:latin typeface="Lucida Sans Unicode"/>
                          <a:cs typeface="Lucida Sans Unicode"/>
                        </a:rPr>
                        <a:t>с</a:t>
                      </a:r>
                      <a:r>
                        <a:rPr sz="1200" spc="-60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ос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о</a:t>
                      </a:r>
                      <a:r>
                        <a:rPr sz="1200" spc="-10" dirty="0">
                          <a:latin typeface="Lucida Sans Unicode"/>
                          <a:cs typeface="Lucida Sans Unicode"/>
                        </a:rPr>
                        <a:t>б</a:t>
                      </a: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енностям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и</a:t>
                      </a:r>
                      <a:r>
                        <a:rPr sz="1200" spc="-60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систем</a:t>
                      </a:r>
                      <a:endParaRPr sz="1200">
                        <a:latin typeface="Lucida Sans Unicode"/>
                        <a:cs typeface="Lucida Sans Unicode"/>
                      </a:endParaRPr>
                    </a:p>
                    <a:p>
                      <a:pPr marL="12065">
                        <a:lnSpc>
                          <a:spcPts val="1305"/>
                        </a:lnSpc>
                      </a:pPr>
                      <a:r>
                        <a:rPr sz="1200" spc="-55" dirty="0">
                          <a:latin typeface="Lucida Sans Unicode"/>
                          <a:cs typeface="Lucida Sans Unicode"/>
                        </a:rPr>
                        <a:t>налогообложения</a:t>
                      </a:r>
                      <a:endParaRPr sz="1200">
                        <a:latin typeface="Lucida Sans Unicode"/>
                        <a:cs typeface="Lucida Sans Unicode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69239">
                <a:tc>
                  <a:txBody>
                    <a:bodyPr/>
                    <a:lstStyle/>
                    <a:p>
                      <a:pPr marL="10795">
                        <a:lnSpc>
                          <a:spcPts val="1245"/>
                        </a:lnSpc>
                      </a:pPr>
                      <a:r>
                        <a:rPr sz="1200" b="1" spc="10" dirty="0">
                          <a:latin typeface="Arial"/>
                          <a:cs typeface="Arial"/>
                        </a:rPr>
                        <a:t>6</a:t>
                      </a:r>
                      <a:r>
                        <a:rPr sz="1200" b="1" dirty="0">
                          <a:latin typeface="Arial"/>
                          <a:cs typeface="Arial"/>
                        </a:rPr>
                        <a:t>.</a:t>
                      </a:r>
                      <a:r>
                        <a:rPr sz="1200" b="1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5" dirty="0">
                          <a:latin typeface="Arial"/>
                          <a:cs typeface="Arial"/>
                        </a:rPr>
                        <a:t>Ин</a:t>
                      </a:r>
                      <a:r>
                        <a:rPr sz="1200" b="1" spc="10" dirty="0">
                          <a:latin typeface="Arial"/>
                          <a:cs typeface="Arial"/>
                        </a:rPr>
                        <a:t>ж</a:t>
                      </a:r>
                      <a:r>
                        <a:rPr sz="1200" b="1" spc="-5" dirty="0">
                          <a:latin typeface="Arial"/>
                          <a:cs typeface="Arial"/>
                        </a:rPr>
                        <a:t>енерн</a:t>
                      </a:r>
                      <a:r>
                        <a:rPr sz="1200" b="1" spc="-10" dirty="0">
                          <a:latin typeface="Arial"/>
                          <a:cs typeface="Arial"/>
                        </a:rPr>
                        <a:t>а</a:t>
                      </a:r>
                      <a:r>
                        <a:rPr sz="1200" b="1" dirty="0">
                          <a:latin typeface="Arial"/>
                          <a:cs typeface="Arial"/>
                        </a:rPr>
                        <a:t>я</a:t>
                      </a:r>
                      <a:r>
                        <a:rPr sz="1200" b="1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10" dirty="0">
                          <a:latin typeface="Arial"/>
                          <a:cs typeface="Arial"/>
                        </a:rPr>
                        <a:t>и</a:t>
                      </a:r>
                      <a:r>
                        <a:rPr sz="1200" b="1" spc="5" dirty="0">
                          <a:latin typeface="Arial"/>
                          <a:cs typeface="Arial"/>
                        </a:rPr>
                        <a:t>нф</a:t>
                      </a:r>
                      <a:r>
                        <a:rPr sz="1200" b="1" spc="-5" dirty="0">
                          <a:latin typeface="Arial"/>
                          <a:cs typeface="Arial"/>
                        </a:rPr>
                        <a:t>р</a:t>
                      </a:r>
                      <a:r>
                        <a:rPr sz="1200" b="1" spc="5" dirty="0">
                          <a:latin typeface="Arial"/>
                          <a:cs typeface="Arial"/>
                        </a:rPr>
                        <a:t>а</a:t>
                      </a:r>
                      <a:r>
                        <a:rPr sz="1200" b="1" dirty="0">
                          <a:latin typeface="Arial"/>
                          <a:cs typeface="Arial"/>
                        </a:rPr>
                        <a:t>ст</a:t>
                      </a:r>
                      <a:r>
                        <a:rPr sz="1200" b="1" spc="-10" dirty="0">
                          <a:latin typeface="Arial"/>
                          <a:cs typeface="Arial"/>
                        </a:rPr>
                        <a:t>р</a:t>
                      </a:r>
                      <a:r>
                        <a:rPr sz="1200" b="1" dirty="0">
                          <a:latin typeface="Arial"/>
                          <a:cs typeface="Arial"/>
                        </a:rPr>
                        <a:t>укту</a:t>
                      </a:r>
                      <a:r>
                        <a:rPr sz="1200" b="1" spc="-10" dirty="0">
                          <a:latin typeface="Arial"/>
                          <a:cs typeface="Arial"/>
                        </a:rPr>
                        <a:t>р</a:t>
                      </a:r>
                      <a:r>
                        <a:rPr sz="1200" b="1" dirty="0">
                          <a:latin typeface="Arial"/>
                          <a:cs typeface="Arial"/>
                        </a:rPr>
                        <a:t>а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88315">
                <a:tc>
                  <a:txBody>
                    <a:bodyPr/>
                    <a:lstStyle/>
                    <a:p>
                      <a:pPr marL="10795">
                        <a:lnSpc>
                          <a:spcPts val="1245"/>
                        </a:lnSpc>
                      </a:pPr>
                      <a:r>
                        <a:rPr sz="1200" dirty="0">
                          <a:latin typeface="Lucida Sans Unicode"/>
                          <a:cs typeface="Lucida Sans Unicode"/>
                        </a:rPr>
                        <a:t>Тр</a:t>
                      </a:r>
                      <a:r>
                        <a:rPr sz="1200" spc="5" dirty="0">
                          <a:latin typeface="Lucida Sans Unicode"/>
                          <a:cs typeface="Lucida Sans Unicode"/>
                        </a:rPr>
                        <a:t>а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нс</a:t>
                      </a: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п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ортная</a:t>
                      </a:r>
                      <a:r>
                        <a:rPr sz="1200" spc="-95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инф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раст</a:t>
                      </a:r>
                      <a:r>
                        <a:rPr sz="1200" spc="5" dirty="0">
                          <a:latin typeface="Lucida Sans Unicode"/>
                          <a:cs typeface="Lucida Sans Unicode"/>
                        </a:rPr>
                        <a:t>р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уктура</a:t>
                      </a:r>
                      <a:endParaRPr sz="1200">
                        <a:latin typeface="Lucida Sans Unicode"/>
                        <a:cs typeface="Lucida Sans Unicode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430">
                        <a:lnSpc>
                          <a:spcPts val="1160"/>
                        </a:lnSpc>
                      </a:pPr>
                      <a:r>
                        <a:rPr sz="1200" dirty="0">
                          <a:latin typeface="Lucida Sans Unicode"/>
                          <a:cs typeface="Lucida Sans Unicode"/>
                        </a:rPr>
                        <a:t>-</a:t>
                      </a:r>
                      <a:r>
                        <a:rPr sz="1200" spc="-60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хорошо</a:t>
                      </a:r>
                      <a:r>
                        <a:rPr sz="1200" spc="-65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развитая</a:t>
                      </a:r>
                      <a:r>
                        <a:rPr sz="1200" spc="-75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т</a:t>
                      </a:r>
                      <a:r>
                        <a:rPr sz="1200" spc="5" dirty="0">
                          <a:latin typeface="Lucida Sans Unicode"/>
                          <a:cs typeface="Lucida Sans Unicode"/>
                        </a:rPr>
                        <a:t>р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анс</a:t>
                      </a: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п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ортная</a:t>
                      </a:r>
                      <a:endParaRPr sz="1200">
                        <a:latin typeface="Lucida Sans Unicode"/>
                        <a:cs typeface="Lucida Sans Unicode"/>
                      </a:endParaRPr>
                    </a:p>
                    <a:p>
                      <a:pPr marL="11430">
                        <a:lnSpc>
                          <a:spcPts val="1355"/>
                        </a:lnSpc>
                      </a:pPr>
                      <a:r>
                        <a:rPr sz="1200" spc="-50" dirty="0">
                          <a:latin typeface="Lucida Sans Unicode"/>
                          <a:cs typeface="Lucida Sans Unicode"/>
                        </a:rPr>
                        <a:t>инфраструктура</a:t>
                      </a:r>
                      <a:endParaRPr sz="1200">
                        <a:latin typeface="Lucida Sans Unicode"/>
                        <a:cs typeface="Lucida Sans Unicode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065">
                        <a:lnSpc>
                          <a:spcPts val="1160"/>
                        </a:lnSpc>
                      </a:pP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-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не</a:t>
                      </a:r>
                      <a:r>
                        <a:rPr sz="1200" spc="5" dirty="0">
                          <a:latin typeface="Lucida Sans Unicode"/>
                          <a:cs typeface="Lucida Sans Unicode"/>
                        </a:rPr>
                        <a:t>р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авноме</a:t>
                      </a:r>
                      <a:r>
                        <a:rPr sz="1200" spc="5" dirty="0">
                          <a:latin typeface="Lucida Sans Unicode"/>
                          <a:cs typeface="Lucida Sans Unicode"/>
                        </a:rPr>
                        <a:t>р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н</a:t>
                      </a:r>
                      <a:r>
                        <a:rPr sz="1200" spc="-10" dirty="0">
                          <a:latin typeface="Lucida Sans Unicode"/>
                          <a:cs typeface="Lucida Sans Unicode"/>
                        </a:rPr>
                        <a:t>о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е</a:t>
                      </a:r>
                      <a:r>
                        <a:rPr sz="1200" spc="-55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spc="5" dirty="0">
                          <a:latin typeface="Lucida Sans Unicode"/>
                          <a:cs typeface="Lucida Sans Unicode"/>
                        </a:rPr>
                        <a:t>р</a:t>
                      </a:r>
                      <a:r>
                        <a:rPr sz="1200" spc="-10" dirty="0">
                          <a:latin typeface="Lucida Sans Unicode"/>
                          <a:cs typeface="Lucida Sans Unicode"/>
                        </a:rPr>
                        <a:t>а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сп</a:t>
                      </a:r>
                      <a:r>
                        <a:rPr sz="1200" spc="-10" dirty="0">
                          <a:latin typeface="Lucida Sans Unicode"/>
                          <a:cs typeface="Lucida Sans Unicode"/>
                        </a:rPr>
                        <a:t>р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е</a:t>
                      </a: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д</a:t>
                      </a:r>
                      <a:r>
                        <a:rPr sz="1200" spc="-10" dirty="0">
                          <a:latin typeface="Lucida Sans Unicode"/>
                          <a:cs typeface="Lucida Sans Unicode"/>
                        </a:rPr>
                        <a:t>е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ление</a:t>
                      </a:r>
                      <a:endParaRPr sz="1200">
                        <a:latin typeface="Lucida Sans Unicode"/>
                        <a:cs typeface="Lucida Sans Unicode"/>
                      </a:endParaRPr>
                    </a:p>
                    <a:p>
                      <a:pPr marL="12065">
                        <a:lnSpc>
                          <a:spcPts val="1280"/>
                        </a:lnSpc>
                      </a:pPr>
                      <a:r>
                        <a:rPr sz="1200" spc="-70" dirty="0">
                          <a:latin typeface="Lucida Sans Unicode"/>
                          <a:cs typeface="Lucida Sans Unicode"/>
                        </a:rPr>
                        <a:t>транспортной</a:t>
                      </a:r>
                      <a:r>
                        <a:rPr sz="1200" spc="-75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spc="-55" dirty="0">
                          <a:latin typeface="Lucida Sans Unicode"/>
                          <a:cs typeface="Lucida Sans Unicode"/>
                        </a:rPr>
                        <a:t>инфраструктуры</a:t>
                      </a:r>
                      <a:r>
                        <a:rPr sz="1200" spc="-75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spc="-60" dirty="0">
                          <a:latin typeface="Lucida Sans Unicode"/>
                          <a:cs typeface="Lucida Sans Unicode"/>
                        </a:rPr>
                        <a:t>среди</a:t>
                      </a:r>
                      <a:endParaRPr sz="1200">
                        <a:latin typeface="Lucida Sans Unicode"/>
                        <a:cs typeface="Lucida Sans Unicode"/>
                      </a:endParaRPr>
                    </a:p>
                    <a:p>
                      <a:pPr marL="12065">
                        <a:lnSpc>
                          <a:spcPts val="1305"/>
                        </a:lnSpc>
                      </a:pPr>
                      <a:r>
                        <a:rPr sz="1200" dirty="0">
                          <a:latin typeface="Lucida Sans Unicode"/>
                          <a:cs typeface="Lucida Sans Unicode"/>
                        </a:rPr>
                        <a:t>сел</a:t>
                      </a: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ь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ских</a:t>
                      </a:r>
                      <a:r>
                        <a:rPr sz="1200" spc="-60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пос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елений</a:t>
                      </a:r>
                      <a:r>
                        <a:rPr sz="1200" spc="-60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р</a:t>
                      </a:r>
                      <a:r>
                        <a:rPr sz="1200" spc="5" dirty="0">
                          <a:latin typeface="Lucida Sans Unicode"/>
                          <a:cs typeface="Lucida Sans Unicode"/>
                        </a:rPr>
                        <a:t>а</a:t>
                      </a: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йона</a:t>
                      </a:r>
                      <a:endParaRPr sz="1200">
                        <a:latin typeface="Lucida Sans Unicode"/>
                        <a:cs typeface="Lucida Sans Unicode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38835">
                <a:tc>
                  <a:txBody>
                    <a:bodyPr/>
                    <a:lstStyle/>
                    <a:p>
                      <a:pPr marL="10795">
                        <a:lnSpc>
                          <a:spcPts val="1245"/>
                        </a:lnSpc>
                      </a:pP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Пасс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ажи</a:t>
                      </a:r>
                      <a:r>
                        <a:rPr sz="1200" spc="5" dirty="0">
                          <a:latin typeface="Lucida Sans Unicode"/>
                          <a:cs typeface="Lucida Sans Unicode"/>
                        </a:rPr>
                        <a:t>р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ский</a:t>
                      </a:r>
                      <a:r>
                        <a:rPr sz="1200" spc="-80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т</a:t>
                      </a:r>
                      <a:r>
                        <a:rPr sz="1200" spc="5" dirty="0">
                          <a:latin typeface="Lucida Sans Unicode"/>
                          <a:cs typeface="Lucida Sans Unicode"/>
                        </a:rPr>
                        <a:t>р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анс</a:t>
                      </a: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п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орт</a:t>
                      </a:r>
                      <a:endParaRPr sz="1200">
                        <a:latin typeface="Lucida Sans Unicode"/>
                        <a:cs typeface="Lucida Sans Unicode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430">
                        <a:lnSpc>
                          <a:spcPts val="1160"/>
                        </a:lnSpc>
                      </a:pPr>
                      <a:r>
                        <a:rPr sz="1200" dirty="0">
                          <a:latin typeface="Lucida Sans Unicode"/>
                          <a:cs typeface="Lucida Sans Unicode"/>
                        </a:rPr>
                        <a:t>-</a:t>
                      </a:r>
                      <a:r>
                        <a:rPr sz="1200" spc="-60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хорошая</a:t>
                      </a:r>
                      <a:r>
                        <a:rPr sz="1200" spc="-70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о</a:t>
                      </a: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б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еспеченность</a:t>
                      </a:r>
                      <a:r>
                        <a:rPr sz="1200" spc="-85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т</a:t>
                      </a:r>
                      <a:r>
                        <a:rPr sz="1200" spc="5" dirty="0">
                          <a:latin typeface="Lucida Sans Unicode"/>
                          <a:cs typeface="Lucida Sans Unicode"/>
                        </a:rPr>
                        <a:t>р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анс</a:t>
                      </a: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п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ортны</a:t>
                      </a: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м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и</a:t>
                      </a:r>
                      <a:endParaRPr sz="1200">
                        <a:latin typeface="Lucida Sans Unicode"/>
                        <a:cs typeface="Lucida Sans Unicode"/>
                      </a:endParaRPr>
                    </a:p>
                    <a:p>
                      <a:pPr marL="11430">
                        <a:lnSpc>
                          <a:spcPts val="1355"/>
                        </a:lnSpc>
                      </a:pPr>
                      <a:r>
                        <a:rPr sz="1200" spc="-50" dirty="0">
                          <a:latin typeface="Lucida Sans Unicode"/>
                          <a:cs typeface="Lucida Sans Unicode"/>
                        </a:rPr>
                        <a:t>услугами</a:t>
                      </a:r>
                      <a:endParaRPr sz="1200">
                        <a:latin typeface="Lucida Sans Unicode"/>
                        <a:cs typeface="Lucida Sans Unicode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59715">
                <a:tc>
                  <a:txBody>
                    <a:bodyPr/>
                    <a:lstStyle/>
                    <a:p>
                      <a:pPr marL="10795">
                        <a:lnSpc>
                          <a:spcPts val="1245"/>
                        </a:lnSpc>
                      </a:pP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Св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язь</a:t>
                      </a:r>
                      <a:r>
                        <a:rPr sz="1200" spc="-60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и</a:t>
                      </a:r>
                      <a:r>
                        <a:rPr sz="1200" spc="-35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т</a:t>
                      </a:r>
                      <a:r>
                        <a:rPr sz="1200" spc="5" dirty="0">
                          <a:latin typeface="Lucida Sans Unicode"/>
                          <a:cs typeface="Lucida Sans Unicode"/>
                        </a:rPr>
                        <a:t>е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леко</a:t>
                      </a: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мм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уник</a:t>
                      </a:r>
                      <a:r>
                        <a:rPr sz="1200" spc="5" dirty="0">
                          <a:latin typeface="Lucida Sans Unicode"/>
                          <a:cs typeface="Lucida Sans Unicode"/>
                        </a:rPr>
                        <a:t>а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ции</a:t>
                      </a:r>
                      <a:endParaRPr sz="1200">
                        <a:latin typeface="Lucida Sans Unicode"/>
                        <a:cs typeface="Lucida Sans Unicode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430">
                        <a:lnSpc>
                          <a:spcPts val="1245"/>
                        </a:lnSpc>
                      </a:pPr>
                      <a:r>
                        <a:rPr sz="1200" spc="-295" dirty="0">
                          <a:latin typeface="Lucida Sans Unicode"/>
                          <a:cs typeface="Lucida Sans Unicode"/>
                        </a:rPr>
                        <a:t>-</a:t>
                      </a:r>
                      <a:r>
                        <a:rPr sz="1200" spc="-220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spc="-55" dirty="0">
                          <a:latin typeface="Lucida Sans Unicode"/>
                          <a:cs typeface="Lucida Sans Unicode"/>
                        </a:rPr>
                        <a:t>хорошая</a:t>
                      </a:r>
                      <a:r>
                        <a:rPr sz="1200" spc="-65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spc="-40" dirty="0">
                          <a:latin typeface="Lucida Sans Unicode"/>
                          <a:cs typeface="Lucida Sans Unicode"/>
                        </a:rPr>
                        <a:t>обеспеченность</a:t>
                      </a:r>
                      <a:r>
                        <a:rPr sz="1200" spc="-80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spc="-50" dirty="0">
                          <a:latin typeface="Lucida Sans Unicode"/>
                          <a:cs typeface="Lucida Sans Unicode"/>
                        </a:rPr>
                        <a:t>услугами</a:t>
                      </a:r>
                      <a:r>
                        <a:rPr sz="1200" spc="-30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spc="-20" dirty="0">
                          <a:latin typeface="Lucida Sans Unicode"/>
                          <a:cs typeface="Lucida Sans Unicode"/>
                        </a:rPr>
                        <a:t>связи</a:t>
                      </a:r>
                      <a:endParaRPr sz="1200">
                        <a:latin typeface="Lucida Sans Unicode"/>
                        <a:cs typeface="Lucida Sans Unicode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97471">
                <a:tc>
                  <a:txBody>
                    <a:bodyPr/>
                    <a:lstStyle/>
                    <a:p>
                      <a:pPr marL="10795">
                        <a:lnSpc>
                          <a:spcPts val="1245"/>
                        </a:lnSpc>
                      </a:pPr>
                      <a:r>
                        <a:rPr sz="1200" b="1" spc="10" dirty="0">
                          <a:latin typeface="Arial"/>
                          <a:cs typeface="Arial"/>
                        </a:rPr>
                        <a:t>7</a:t>
                      </a:r>
                      <a:r>
                        <a:rPr sz="1200" b="1" dirty="0">
                          <a:latin typeface="Arial"/>
                          <a:cs typeface="Arial"/>
                        </a:rPr>
                        <a:t>.</a:t>
                      </a:r>
                      <a:r>
                        <a:rPr sz="1200" b="1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5" dirty="0">
                          <a:latin typeface="Arial"/>
                          <a:cs typeface="Arial"/>
                        </a:rPr>
                        <a:t>С</a:t>
                      </a:r>
                      <a:r>
                        <a:rPr sz="1200" b="1" spc="10" dirty="0">
                          <a:latin typeface="Arial"/>
                          <a:cs typeface="Arial"/>
                        </a:rPr>
                        <a:t>о</a:t>
                      </a:r>
                      <a:r>
                        <a:rPr sz="1200" b="1" spc="5" dirty="0">
                          <a:latin typeface="Arial"/>
                          <a:cs typeface="Arial"/>
                        </a:rPr>
                        <a:t>ц</a:t>
                      </a:r>
                      <a:r>
                        <a:rPr sz="1200" b="1" spc="-5" dirty="0">
                          <a:latin typeface="Arial"/>
                          <a:cs typeface="Arial"/>
                        </a:rPr>
                        <a:t>иа</a:t>
                      </a:r>
                      <a:r>
                        <a:rPr sz="1200" b="1" spc="10" dirty="0">
                          <a:latin typeface="Arial"/>
                          <a:cs typeface="Arial"/>
                        </a:rPr>
                        <a:t>л</a:t>
                      </a:r>
                      <a:r>
                        <a:rPr sz="1200" b="1" spc="-5" dirty="0">
                          <a:latin typeface="Arial"/>
                          <a:cs typeface="Arial"/>
                        </a:rPr>
                        <a:t>ьн</a:t>
                      </a:r>
                      <a:r>
                        <a:rPr sz="1200" b="1" spc="-10" dirty="0">
                          <a:latin typeface="Arial"/>
                          <a:cs typeface="Arial"/>
                        </a:rPr>
                        <a:t>а</a:t>
                      </a:r>
                      <a:r>
                        <a:rPr sz="1200" b="1" dirty="0">
                          <a:latin typeface="Arial"/>
                          <a:cs typeface="Arial"/>
                        </a:rPr>
                        <a:t>я</a:t>
                      </a:r>
                      <a:r>
                        <a:rPr sz="1200" b="1" spc="-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10" dirty="0">
                          <a:latin typeface="Arial"/>
                          <a:cs typeface="Arial"/>
                        </a:rPr>
                        <a:t>и</a:t>
                      </a:r>
                      <a:r>
                        <a:rPr sz="1200" b="1" spc="5" dirty="0">
                          <a:latin typeface="Arial"/>
                          <a:cs typeface="Arial"/>
                        </a:rPr>
                        <a:t>нф</a:t>
                      </a:r>
                      <a:r>
                        <a:rPr sz="1200" b="1" spc="-5" dirty="0">
                          <a:latin typeface="Arial"/>
                          <a:cs typeface="Arial"/>
                        </a:rPr>
                        <a:t>р</a:t>
                      </a:r>
                      <a:r>
                        <a:rPr sz="1200" b="1" spc="5" dirty="0">
                          <a:latin typeface="Arial"/>
                          <a:cs typeface="Arial"/>
                        </a:rPr>
                        <a:t>а</a:t>
                      </a:r>
                      <a:r>
                        <a:rPr sz="1200" b="1" dirty="0">
                          <a:latin typeface="Arial"/>
                          <a:cs typeface="Arial"/>
                        </a:rPr>
                        <a:t>стру</a:t>
                      </a:r>
                      <a:r>
                        <a:rPr sz="1200" b="1" spc="-10" dirty="0">
                          <a:latin typeface="Arial"/>
                          <a:cs typeface="Arial"/>
                        </a:rPr>
                        <a:t>к</a:t>
                      </a:r>
                      <a:r>
                        <a:rPr sz="1200" b="1" dirty="0">
                          <a:latin typeface="Arial"/>
                          <a:cs typeface="Arial"/>
                        </a:rPr>
                        <a:t>ту</a:t>
                      </a:r>
                      <a:r>
                        <a:rPr sz="1200" b="1" spc="-10" dirty="0">
                          <a:latin typeface="Arial"/>
                          <a:cs typeface="Arial"/>
                        </a:rPr>
                        <a:t>р</a:t>
                      </a:r>
                      <a:r>
                        <a:rPr sz="1200" b="1" dirty="0">
                          <a:latin typeface="Arial"/>
                          <a:cs typeface="Arial"/>
                        </a:rPr>
                        <a:t>а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430">
                        <a:lnSpc>
                          <a:spcPts val="1245"/>
                        </a:lnSpc>
                      </a:pPr>
                      <a:r>
                        <a:rPr sz="1200" dirty="0">
                          <a:latin typeface="Lucida Sans Unicode"/>
                          <a:cs typeface="Lucida Sans Unicode"/>
                        </a:rPr>
                        <a:t>-</a:t>
                      </a:r>
                      <a:r>
                        <a:rPr sz="1200" spc="-65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сохр</a:t>
                      </a: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анени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е</a:t>
                      </a:r>
                      <a:r>
                        <a:rPr sz="1200" spc="-80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сети</a:t>
                      </a:r>
                      <a:r>
                        <a:rPr sz="1200" spc="-45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spc="-10" dirty="0">
                          <a:latin typeface="Lucida Sans Unicode"/>
                          <a:cs typeface="Lucida Sans Unicode"/>
                        </a:rPr>
                        <a:t>бю</a:t>
                      </a: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д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жет</a:t>
                      </a: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н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ых</a:t>
                      </a:r>
                      <a:r>
                        <a:rPr sz="1200" spc="-55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у</a:t>
                      </a:r>
                      <a:r>
                        <a:rPr sz="1200" spc="-10" dirty="0">
                          <a:latin typeface="Lucida Sans Unicode"/>
                          <a:cs typeface="Lucida Sans Unicode"/>
                        </a:rPr>
                        <a:t>ч</a:t>
                      </a: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р</a:t>
                      </a:r>
                      <a:r>
                        <a:rPr sz="1200" spc="5" dirty="0">
                          <a:latin typeface="Lucida Sans Unicode"/>
                          <a:cs typeface="Lucida Sans Unicode"/>
                        </a:rPr>
                        <a:t>е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ж</a:t>
                      </a: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дений</a:t>
                      </a:r>
                      <a:endParaRPr sz="1200">
                        <a:latin typeface="Lucida Sans Unicode"/>
                        <a:cs typeface="Lucida Sans Unicode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065">
                        <a:lnSpc>
                          <a:spcPts val="1160"/>
                        </a:lnSpc>
                      </a:pPr>
                      <a:r>
                        <a:rPr sz="1200" dirty="0">
                          <a:latin typeface="Lucida Sans Unicode"/>
                          <a:cs typeface="Lucida Sans Unicode"/>
                        </a:rPr>
                        <a:t>-</a:t>
                      </a:r>
                      <a:r>
                        <a:rPr sz="1200" spc="-65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с</a:t>
                      </a: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лаба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я</a:t>
                      </a:r>
                      <a:r>
                        <a:rPr sz="1200" spc="-50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ма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т</a:t>
                      </a: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е</a:t>
                      </a:r>
                      <a:r>
                        <a:rPr sz="1200" spc="5" dirty="0">
                          <a:latin typeface="Lucida Sans Unicode"/>
                          <a:cs typeface="Lucida Sans Unicode"/>
                        </a:rPr>
                        <a:t>р</a:t>
                      </a: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иальн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о</a:t>
                      </a:r>
                      <a:r>
                        <a:rPr sz="1200" spc="-75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-</a:t>
                      </a:r>
                      <a:r>
                        <a:rPr sz="1200" spc="-40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тех</a:t>
                      </a: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ничес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к</a:t>
                      </a: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а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я</a:t>
                      </a:r>
                      <a:r>
                        <a:rPr sz="1200" spc="-70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spc="-10" dirty="0">
                          <a:latin typeface="Lucida Sans Unicode"/>
                          <a:cs typeface="Lucida Sans Unicode"/>
                        </a:rPr>
                        <a:t>б</a:t>
                      </a: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а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за</a:t>
                      </a:r>
                      <a:endParaRPr sz="1200">
                        <a:latin typeface="Lucida Sans Unicode"/>
                        <a:cs typeface="Lucida Sans Unicode"/>
                      </a:endParaRPr>
                    </a:p>
                    <a:p>
                      <a:pPr marL="12065">
                        <a:lnSpc>
                          <a:spcPts val="1355"/>
                        </a:lnSpc>
                      </a:pPr>
                      <a:r>
                        <a:rPr sz="1200" dirty="0">
                          <a:latin typeface="Lucida Sans Unicode"/>
                          <a:cs typeface="Lucida Sans Unicode"/>
                        </a:rPr>
                        <a:t>о</a:t>
                      </a: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бъ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ект</a:t>
                      </a:r>
                      <a:r>
                        <a:rPr sz="1200" spc="5" dirty="0">
                          <a:latin typeface="Lucida Sans Unicode"/>
                          <a:cs typeface="Lucida Sans Unicode"/>
                        </a:rPr>
                        <a:t>о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в</a:t>
                      </a:r>
                      <a:r>
                        <a:rPr sz="1200" spc="-85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социаль</a:t>
                      </a: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н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ой</a:t>
                      </a:r>
                      <a:r>
                        <a:rPr sz="1200" spc="-55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инф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раст</a:t>
                      </a:r>
                      <a:r>
                        <a:rPr sz="1200" spc="5" dirty="0">
                          <a:latin typeface="Lucida Sans Unicode"/>
                          <a:cs typeface="Lucida Sans Unicode"/>
                        </a:rPr>
                        <a:t>р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уктуры</a:t>
                      </a:r>
                      <a:endParaRPr sz="1200">
                        <a:latin typeface="Lucida Sans Unicode"/>
                        <a:cs typeface="Lucida Sans Unicode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3" name="object 3"/>
          <p:cNvSpPr txBox="1"/>
          <p:nvPr/>
        </p:nvSpPr>
        <p:spPr>
          <a:xfrm>
            <a:off x="8835517" y="6577233"/>
            <a:ext cx="256540" cy="229870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40"/>
              </a:spcBef>
            </a:pPr>
            <a:fld id="{81D60167-4931-47E6-BA6A-407CBD079E47}" type="slidenum">
              <a:rPr sz="1200" b="1" dirty="0">
                <a:solidFill>
                  <a:srgbClr val="FFFFFF"/>
                </a:solidFill>
                <a:latin typeface="Trebuchet MS"/>
                <a:cs typeface="Trebuchet MS"/>
              </a:rPr>
              <a:t>24</a:t>
            </a:fld>
            <a:endParaRPr sz="1200">
              <a:latin typeface="Trebuchet MS"/>
              <a:cs typeface="Trebuchet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110252"/>
              </p:ext>
            </p:extLst>
          </p:nvPr>
        </p:nvGraphicFramePr>
        <p:xfrm>
          <a:off x="245173" y="542290"/>
          <a:ext cx="8641080" cy="6008992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45364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046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800" u="sng" spc="5" dirty="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По</a:t>
                      </a:r>
                      <a:r>
                        <a:rPr sz="1800" u="sng" spc="10" dirty="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т</a:t>
                      </a:r>
                      <a:r>
                        <a:rPr sz="1800" u="sng" spc="5" dirty="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е</a:t>
                      </a:r>
                      <a:r>
                        <a:rPr sz="1800" u="sng" dirty="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нц</a:t>
                      </a:r>
                      <a:r>
                        <a:rPr sz="1800" u="sng" spc="10" dirty="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и</a:t>
                      </a:r>
                      <a:r>
                        <a:rPr sz="1800" u="sng" spc="-5" dirty="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ал</a:t>
                      </a:r>
                      <a:r>
                        <a:rPr sz="1800" u="sng" spc="-10" dirty="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ь</a:t>
                      </a:r>
                      <a:r>
                        <a:rPr sz="1800" u="sng" dirty="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ные</a:t>
                      </a:r>
                      <a:r>
                        <a:rPr sz="1800" u="sng" spc="-55" dirty="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 </a:t>
                      </a:r>
                      <a:r>
                        <a:rPr sz="1800" u="sng" spc="10" dirty="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в</a:t>
                      </a:r>
                      <a:r>
                        <a:rPr sz="1800" u="sng" spc="5" dirty="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о</a:t>
                      </a:r>
                      <a:r>
                        <a:rPr sz="1800" u="sng" spc="10" dirty="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з</a:t>
                      </a:r>
                      <a:r>
                        <a:rPr sz="1800" u="sng" spc="5" dirty="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мо</a:t>
                      </a:r>
                      <a:r>
                        <a:rPr sz="1800" u="sng" dirty="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жнос</a:t>
                      </a:r>
                      <a:r>
                        <a:rPr sz="1800" u="sng" spc="-10" dirty="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т</a:t>
                      </a:r>
                      <a:r>
                        <a:rPr sz="1800" u="sng" dirty="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и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3683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800" u="sng" spc="-95" dirty="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Угрозы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3683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43232">
                <a:tc>
                  <a:txBody>
                    <a:bodyPr/>
                    <a:lstStyle/>
                    <a:p>
                      <a:pPr marL="269240" indent="-179070">
                        <a:lnSpc>
                          <a:spcPct val="100000"/>
                        </a:lnSpc>
                        <a:spcBef>
                          <a:spcPts val="315"/>
                        </a:spcBef>
                        <a:buClr>
                          <a:srgbClr val="FD8537"/>
                        </a:buClr>
                        <a:buFont typeface="Wingdings"/>
                        <a:buChar char=""/>
                        <a:tabLst>
                          <a:tab pos="269875" algn="l"/>
                        </a:tabLst>
                      </a:pPr>
                      <a:r>
                        <a:rPr sz="1200" spc="-15" dirty="0"/>
                        <a:t>Развитие</a:t>
                      </a:r>
                      <a:r>
                        <a:rPr sz="1200" spc="-70" dirty="0"/>
                        <a:t> </a:t>
                      </a:r>
                      <a:r>
                        <a:rPr sz="1200" spc="-65" dirty="0"/>
                        <a:t>транспортной</a:t>
                      </a:r>
                      <a:r>
                        <a:rPr sz="1200" spc="-75" dirty="0"/>
                        <a:t> </a:t>
                      </a:r>
                      <a:r>
                        <a:rPr sz="1200" spc="-85" dirty="0"/>
                        <a:t>и</a:t>
                      </a:r>
                      <a:r>
                        <a:rPr sz="1200" spc="-25" dirty="0"/>
                        <a:t> </a:t>
                      </a:r>
                      <a:r>
                        <a:rPr sz="1200" spc="-70" dirty="0"/>
                        <a:t>инженерной</a:t>
                      </a:r>
                      <a:r>
                        <a:rPr sz="1200" spc="-75" dirty="0"/>
                        <a:t> </a:t>
                      </a:r>
                      <a:r>
                        <a:rPr sz="1200" spc="-55" dirty="0"/>
                        <a:t>инфраструктуры;</a:t>
                      </a:r>
                      <a:endParaRPr sz="1200" dirty="0"/>
                    </a:p>
                    <a:p>
                      <a:pPr marL="90805" marR="126364">
                        <a:lnSpc>
                          <a:spcPct val="100000"/>
                        </a:lnSpc>
                        <a:buClr>
                          <a:srgbClr val="FD8537"/>
                        </a:buClr>
                        <a:buFont typeface="Wingdings"/>
                        <a:buChar char=""/>
                        <a:tabLst>
                          <a:tab pos="269875" algn="l"/>
                        </a:tabLst>
                      </a:pPr>
                      <a:r>
                        <a:rPr sz="1200" spc="-15" dirty="0"/>
                        <a:t>Развитие</a:t>
                      </a:r>
                      <a:r>
                        <a:rPr sz="1200" spc="-75" dirty="0"/>
                        <a:t> </a:t>
                      </a:r>
                      <a:r>
                        <a:rPr sz="1200" spc="-70" dirty="0"/>
                        <a:t>партнёрских </a:t>
                      </a:r>
                      <a:r>
                        <a:rPr sz="1200" spc="-65" dirty="0"/>
                        <a:t>экономических</a:t>
                      </a:r>
                      <a:r>
                        <a:rPr sz="1200" spc="-60" dirty="0"/>
                        <a:t> </a:t>
                      </a:r>
                      <a:r>
                        <a:rPr sz="1200" spc="-15" dirty="0"/>
                        <a:t>связей</a:t>
                      </a:r>
                      <a:r>
                        <a:rPr sz="1200" spc="-50" dirty="0"/>
                        <a:t> </a:t>
                      </a:r>
                      <a:r>
                        <a:rPr sz="1200" spc="-15" dirty="0"/>
                        <a:t>с</a:t>
                      </a:r>
                      <a:r>
                        <a:rPr sz="1200" spc="-50" dirty="0"/>
                        <a:t> </a:t>
                      </a:r>
                      <a:r>
                        <a:rPr sz="1200" spc="-60" dirty="0"/>
                        <a:t>соседними </a:t>
                      </a:r>
                      <a:r>
                        <a:rPr sz="1200" spc="-365" dirty="0"/>
                        <a:t> </a:t>
                      </a:r>
                      <a:r>
                        <a:rPr sz="1200" dirty="0"/>
                        <a:t>ра</a:t>
                      </a:r>
                      <a:r>
                        <a:rPr sz="1200" spc="-5" dirty="0"/>
                        <a:t>й</a:t>
                      </a:r>
                      <a:r>
                        <a:rPr sz="1200" dirty="0"/>
                        <a:t>онами</a:t>
                      </a:r>
                      <a:r>
                        <a:rPr sz="1200" spc="-80" dirty="0"/>
                        <a:t> </a:t>
                      </a:r>
                      <a:r>
                        <a:rPr sz="1200" dirty="0"/>
                        <a:t>по</a:t>
                      </a:r>
                      <a:r>
                        <a:rPr sz="1200" spc="-45" dirty="0"/>
                        <a:t> </a:t>
                      </a:r>
                      <a:r>
                        <a:rPr sz="1200" dirty="0"/>
                        <a:t>вз</a:t>
                      </a:r>
                      <a:r>
                        <a:rPr sz="1200" spc="5" dirty="0"/>
                        <a:t>а</a:t>
                      </a:r>
                      <a:r>
                        <a:rPr sz="1200" spc="-5" dirty="0"/>
                        <a:t>имов</a:t>
                      </a:r>
                      <a:r>
                        <a:rPr sz="1200" dirty="0"/>
                        <a:t>ыгод</a:t>
                      </a:r>
                      <a:r>
                        <a:rPr sz="1200" spc="-5" dirty="0"/>
                        <a:t>н</a:t>
                      </a:r>
                      <a:r>
                        <a:rPr sz="1200" dirty="0"/>
                        <a:t>ым</a:t>
                      </a:r>
                      <a:r>
                        <a:rPr sz="1200" spc="-50" dirty="0"/>
                        <a:t> </a:t>
                      </a:r>
                      <a:r>
                        <a:rPr sz="1200" dirty="0"/>
                        <a:t>напр</a:t>
                      </a:r>
                      <a:r>
                        <a:rPr sz="1200" spc="5" dirty="0"/>
                        <a:t>а</a:t>
                      </a:r>
                      <a:r>
                        <a:rPr sz="1200" dirty="0"/>
                        <a:t>вления</a:t>
                      </a:r>
                      <a:r>
                        <a:rPr sz="1200" spc="-5" dirty="0"/>
                        <a:t>м</a:t>
                      </a:r>
                      <a:r>
                        <a:rPr sz="1200" dirty="0"/>
                        <a:t>;</a:t>
                      </a:r>
                    </a:p>
                    <a:p>
                      <a:pPr marL="90805" marR="636905">
                        <a:lnSpc>
                          <a:spcPct val="100000"/>
                        </a:lnSpc>
                        <a:buClr>
                          <a:srgbClr val="FD8537"/>
                        </a:buClr>
                        <a:buFont typeface="Wingdings"/>
                        <a:buChar char=""/>
                        <a:tabLst>
                          <a:tab pos="269875" algn="l"/>
                        </a:tabLst>
                      </a:pPr>
                      <a:r>
                        <a:rPr sz="1200" spc="-40" dirty="0"/>
                        <a:t>Газификация </a:t>
                      </a:r>
                      <a:r>
                        <a:rPr sz="1200" spc="-45" dirty="0"/>
                        <a:t>населённых </a:t>
                      </a:r>
                      <a:r>
                        <a:rPr sz="1200" spc="-65" dirty="0"/>
                        <a:t>пунктов </a:t>
                      </a:r>
                      <a:r>
                        <a:rPr sz="1200" spc="-85" dirty="0"/>
                        <a:t>и </a:t>
                      </a:r>
                      <a:r>
                        <a:rPr sz="1200" spc="-70" dirty="0"/>
                        <a:t>модернизации </a:t>
                      </a:r>
                      <a:r>
                        <a:rPr sz="1200" spc="-365" dirty="0"/>
                        <a:t> </a:t>
                      </a:r>
                      <a:r>
                        <a:rPr sz="1200" dirty="0"/>
                        <a:t>ко</a:t>
                      </a:r>
                      <a:r>
                        <a:rPr sz="1200" spc="-5" dirty="0"/>
                        <a:t>мм</a:t>
                      </a:r>
                      <a:r>
                        <a:rPr sz="1200" dirty="0"/>
                        <a:t>уналь</a:t>
                      </a:r>
                      <a:r>
                        <a:rPr sz="1200" spc="-5" dirty="0"/>
                        <a:t>н</a:t>
                      </a:r>
                      <a:r>
                        <a:rPr sz="1200" dirty="0"/>
                        <a:t>ых</a:t>
                      </a:r>
                      <a:r>
                        <a:rPr sz="1200" spc="-60" dirty="0"/>
                        <a:t> </a:t>
                      </a:r>
                      <a:r>
                        <a:rPr sz="1200" dirty="0"/>
                        <a:t>о</a:t>
                      </a:r>
                      <a:r>
                        <a:rPr sz="1200" spc="-5" dirty="0"/>
                        <a:t>бъ</a:t>
                      </a:r>
                      <a:r>
                        <a:rPr sz="1200" dirty="0"/>
                        <a:t>ект</a:t>
                      </a:r>
                      <a:r>
                        <a:rPr sz="1200" spc="5" dirty="0"/>
                        <a:t>о</a:t>
                      </a:r>
                      <a:r>
                        <a:rPr sz="1200" dirty="0"/>
                        <a:t>в;</a:t>
                      </a:r>
                    </a:p>
                    <a:p>
                      <a:pPr marL="269240" indent="-179070">
                        <a:lnSpc>
                          <a:spcPct val="100000"/>
                        </a:lnSpc>
                        <a:buClr>
                          <a:srgbClr val="FD8537"/>
                        </a:buClr>
                        <a:buFont typeface="Wingdings"/>
                        <a:buChar char=""/>
                        <a:tabLst>
                          <a:tab pos="269875" algn="l"/>
                        </a:tabLst>
                      </a:pPr>
                      <a:r>
                        <a:rPr sz="1200" spc="-40" dirty="0"/>
                        <a:t>Повышение</a:t>
                      </a:r>
                      <a:r>
                        <a:rPr sz="1200" spc="-75" dirty="0"/>
                        <a:t> </a:t>
                      </a:r>
                      <a:r>
                        <a:rPr sz="1200" spc="-40" dirty="0"/>
                        <a:t>уровня</a:t>
                      </a:r>
                      <a:r>
                        <a:rPr sz="1200" spc="-60" dirty="0"/>
                        <a:t> </a:t>
                      </a:r>
                      <a:r>
                        <a:rPr sz="1200" spc="-45" dirty="0"/>
                        <a:t>благоустройства</a:t>
                      </a:r>
                      <a:r>
                        <a:rPr sz="1200" spc="-65" dirty="0"/>
                        <a:t> </a:t>
                      </a:r>
                      <a:r>
                        <a:rPr sz="1200" spc="-45" dirty="0"/>
                        <a:t>населённых</a:t>
                      </a:r>
                      <a:r>
                        <a:rPr sz="1200" spc="-65" dirty="0"/>
                        <a:t> пунктов;</a:t>
                      </a:r>
                      <a:endParaRPr sz="1200" dirty="0"/>
                    </a:p>
                    <a:p>
                      <a:pPr marL="90805" marR="100965">
                        <a:lnSpc>
                          <a:spcPct val="100000"/>
                        </a:lnSpc>
                        <a:buClr>
                          <a:srgbClr val="FD8537"/>
                        </a:buClr>
                        <a:buFont typeface="Wingdings"/>
                        <a:buChar char=""/>
                        <a:tabLst>
                          <a:tab pos="269875" algn="l"/>
                        </a:tabLst>
                      </a:pPr>
                      <a:r>
                        <a:rPr sz="1200" dirty="0"/>
                        <a:t>Развитие</a:t>
                      </a:r>
                      <a:r>
                        <a:rPr sz="1200" spc="-80" dirty="0"/>
                        <a:t> </a:t>
                      </a:r>
                      <a:r>
                        <a:rPr sz="1200" spc="-5" dirty="0"/>
                        <a:t>пр</a:t>
                      </a:r>
                      <a:r>
                        <a:rPr sz="1200" spc="5" dirty="0"/>
                        <a:t>о</a:t>
                      </a:r>
                      <a:r>
                        <a:rPr sz="1200" spc="-5" dirty="0"/>
                        <a:t>изводс</a:t>
                      </a:r>
                      <a:r>
                        <a:rPr sz="1200" dirty="0"/>
                        <a:t>тв,</a:t>
                      </a:r>
                      <a:r>
                        <a:rPr sz="1200" spc="-60" dirty="0"/>
                        <a:t> </a:t>
                      </a:r>
                      <a:r>
                        <a:rPr sz="1200" spc="-5" dirty="0"/>
                        <a:t>о</a:t>
                      </a:r>
                      <a:r>
                        <a:rPr sz="1200" spc="5" dirty="0"/>
                        <a:t>р</a:t>
                      </a:r>
                      <a:r>
                        <a:rPr sz="1200" spc="-5" dirty="0"/>
                        <a:t>иенти</a:t>
                      </a:r>
                      <a:r>
                        <a:rPr sz="1200" dirty="0"/>
                        <a:t>р</a:t>
                      </a:r>
                      <a:r>
                        <a:rPr sz="1200" spc="-5" dirty="0"/>
                        <a:t>ов</a:t>
                      </a:r>
                      <a:r>
                        <a:rPr sz="1200" dirty="0"/>
                        <a:t>а</a:t>
                      </a:r>
                      <a:r>
                        <a:rPr sz="1200" spc="-5" dirty="0"/>
                        <a:t>нн</a:t>
                      </a:r>
                      <a:r>
                        <a:rPr sz="1200" dirty="0"/>
                        <a:t>ых</a:t>
                      </a:r>
                      <a:r>
                        <a:rPr sz="1200" spc="-95" dirty="0"/>
                        <a:t> </a:t>
                      </a:r>
                      <a:r>
                        <a:rPr sz="1200" spc="-5" dirty="0"/>
                        <a:t>н</a:t>
                      </a:r>
                      <a:r>
                        <a:rPr sz="1200" dirty="0"/>
                        <a:t>а</a:t>
                      </a:r>
                      <a:r>
                        <a:rPr sz="1200" spc="-45" dirty="0"/>
                        <a:t> </a:t>
                      </a:r>
                      <a:r>
                        <a:rPr sz="1200" spc="-5" dirty="0"/>
                        <a:t>пе</a:t>
                      </a:r>
                      <a:r>
                        <a:rPr sz="1200" spc="5" dirty="0"/>
                        <a:t>р</a:t>
                      </a:r>
                      <a:r>
                        <a:rPr sz="1200" spc="-5" dirty="0"/>
                        <a:t>е</a:t>
                      </a:r>
                      <a:r>
                        <a:rPr sz="1200" spc="5" dirty="0"/>
                        <a:t>р</a:t>
                      </a:r>
                      <a:r>
                        <a:rPr sz="1200" spc="-5" dirty="0"/>
                        <a:t>або</a:t>
                      </a:r>
                      <a:r>
                        <a:rPr sz="1200" spc="-10" dirty="0"/>
                        <a:t>т</a:t>
                      </a:r>
                      <a:r>
                        <a:rPr sz="1200" dirty="0"/>
                        <a:t>ку  </a:t>
                      </a:r>
                      <a:r>
                        <a:rPr sz="1200" spc="-5" dirty="0"/>
                        <a:t>м</a:t>
                      </a:r>
                      <a:r>
                        <a:rPr sz="1200" dirty="0"/>
                        <a:t>естного</a:t>
                      </a:r>
                      <a:r>
                        <a:rPr sz="1200" spc="-70" dirty="0"/>
                        <a:t> </a:t>
                      </a:r>
                      <a:r>
                        <a:rPr sz="1200" dirty="0"/>
                        <a:t>сыр</a:t>
                      </a:r>
                      <a:r>
                        <a:rPr sz="1200" spc="-5" dirty="0"/>
                        <a:t>ь</a:t>
                      </a:r>
                      <a:r>
                        <a:rPr sz="1200" dirty="0"/>
                        <a:t>я</a:t>
                      </a:r>
                      <a:r>
                        <a:rPr sz="1200" spc="-50" dirty="0"/>
                        <a:t> </a:t>
                      </a:r>
                      <a:r>
                        <a:rPr sz="1200" spc="-5" dirty="0"/>
                        <a:t>(</a:t>
                      </a:r>
                      <a:r>
                        <a:rPr sz="1200" dirty="0"/>
                        <a:t>к</a:t>
                      </a:r>
                      <a:r>
                        <a:rPr sz="1200" spc="-5" dirty="0"/>
                        <a:t>и</a:t>
                      </a:r>
                      <a:r>
                        <a:rPr sz="1200" dirty="0"/>
                        <a:t>рпи</a:t>
                      </a:r>
                      <a:r>
                        <a:rPr sz="1200" spc="-5" dirty="0"/>
                        <a:t>ч</a:t>
                      </a:r>
                      <a:r>
                        <a:rPr sz="1200" dirty="0"/>
                        <a:t>ное</a:t>
                      </a:r>
                      <a:r>
                        <a:rPr sz="1200" spc="-65" dirty="0"/>
                        <a:t> </a:t>
                      </a:r>
                      <a:r>
                        <a:rPr sz="1200" dirty="0"/>
                        <a:t>пр</a:t>
                      </a:r>
                      <a:r>
                        <a:rPr sz="1200" spc="5" dirty="0"/>
                        <a:t>о</a:t>
                      </a:r>
                      <a:r>
                        <a:rPr sz="1200" spc="-5" dirty="0"/>
                        <a:t>и</a:t>
                      </a:r>
                      <a:r>
                        <a:rPr sz="1200" dirty="0"/>
                        <a:t>зво</a:t>
                      </a:r>
                      <a:r>
                        <a:rPr sz="1200" spc="-5" dirty="0"/>
                        <a:t>д</a:t>
                      </a:r>
                      <a:r>
                        <a:rPr sz="1200" dirty="0"/>
                        <a:t>ство,</a:t>
                      </a:r>
                      <a:r>
                        <a:rPr sz="1200" spc="-65" dirty="0"/>
                        <a:t> </a:t>
                      </a:r>
                      <a:r>
                        <a:rPr sz="1200" spc="-5" dirty="0"/>
                        <a:t>д</a:t>
                      </a:r>
                      <a:r>
                        <a:rPr sz="1200" dirty="0"/>
                        <a:t>еревоо</a:t>
                      </a:r>
                      <a:r>
                        <a:rPr sz="1200" spc="-5" dirty="0"/>
                        <a:t>б</a:t>
                      </a:r>
                      <a:r>
                        <a:rPr sz="1200" dirty="0"/>
                        <a:t>р</a:t>
                      </a:r>
                      <a:r>
                        <a:rPr sz="1200" spc="-10" dirty="0"/>
                        <a:t>а</a:t>
                      </a:r>
                      <a:r>
                        <a:rPr sz="1200" spc="-5" dirty="0"/>
                        <a:t>б</a:t>
                      </a:r>
                      <a:r>
                        <a:rPr sz="1200" dirty="0"/>
                        <a:t>от</a:t>
                      </a:r>
                      <a:r>
                        <a:rPr sz="1200" spc="-10" dirty="0"/>
                        <a:t>к</a:t>
                      </a:r>
                      <a:r>
                        <a:rPr sz="1200" dirty="0"/>
                        <a:t>а,  пе</a:t>
                      </a:r>
                      <a:r>
                        <a:rPr sz="1200" spc="5" dirty="0"/>
                        <a:t>р</a:t>
                      </a:r>
                      <a:r>
                        <a:rPr sz="1200" dirty="0"/>
                        <a:t>ер</a:t>
                      </a:r>
                      <a:r>
                        <a:rPr sz="1200" spc="-10" dirty="0"/>
                        <a:t>а</a:t>
                      </a:r>
                      <a:r>
                        <a:rPr sz="1200" spc="-5" dirty="0"/>
                        <a:t>б</a:t>
                      </a:r>
                      <a:r>
                        <a:rPr sz="1200" dirty="0"/>
                        <a:t>от</a:t>
                      </a:r>
                      <a:r>
                        <a:rPr sz="1200" spc="-10" dirty="0"/>
                        <a:t>к</a:t>
                      </a:r>
                      <a:r>
                        <a:rPr sz="1200" dirty="0"/>
                        <a:t>а</a:t>
                      </a:r>
                      <a:r>
                        <a:rPr sz="1200" spc="-55" dirty="0"/>
                        <a:t> </a:t>
                      </a:r>
                      <a:r>
                        <a:rPr sz="1200" dirty="0"/>
                        <a:t>и</a:t>
                      </a:r>
                      <a:r>
                        <a:rPr sz="1200" spc="-80" dirty="0"/>
                        <a:t> </a:t>
                      </a:r>
                      <a:r>
                        <a:rPr sz="1200" spc="-5" dirty="0"/>
                        <a:t>ди</a:t>
                      </a:r>
                      <a:r>
                        <a:rPr sz="1200" dirty="0"/>
                        <a:t>корастущего</a:t>
                      </a:r>
                      <a:r>
                        <a:rPr sz="1200" spc="-80" dirty="0"/>
                        <a:t> </a:t>
                      </a:r>
                      <a:r>
                        <a:rPr sz="1200" dirty="0"/>
                        <a:t>сыр</a:t>
                      </a:r>
                      <a:r>
                        <a:rPr sz="1200" spc="-5" dirty="0"/>
                        <a:t>ь</a:t>
                      </a:r>
                      <a:r>
                        <a:rPr sz="1200" dirty="0"/>
                        <a:t>я,</a:t>
                      </a:r>
                      <a:r>
                        <a:rPr sz="1200" spc="-50" dirty="0"/>
                        <a:t> </a:t>
                      </a:r>
                      <a:r>
                        <a:rPr sz="1200" dirty="0"/>
                        <a:t>перера</a:t>
                      </a:r>
                      <a:r>
                        <a:rPr sz="1200" spc="-5" dirty="0"/>
                        <a:t>б</a:t>
                      </a:r>
                      <a:r>
                        <a:rPr sz="1200" spc="-10" dirty="0"/>
                        <a:t>о</a:t>
                      </a:r>
                      <a:r>
                        <a:rPr sz="1200" dirty="0"/>
                        <a:t>тка</a:t>
                      </a:r>
                    </a:p>
                    <a:p>
                      <a:pPr marL="90805" marR="632460">
                        <a:lnSpc>
                          <a:spcPct val="100000"/>
                        </a:lnSpc>
                      </a:pPr>
                      <a:r>
                        <a:rPr sz="1200" dirty="0"/>
                        <a:t>вт</a:t>
                      </a:r>
                      <a:r>
                        <a:rPr sz="1200" spc="5" dirty="0"/>
                        <a:t>о</a:t>
                      </a:r>
                      <a:r>
                        <a:rPr sz="1200" dirty="0"/>
                        <a:t>рсыр</a:t>
                      </a:r>
                      <a:r>
                        <a:rPr sz="1200" spc="-5" dirty="0"/>
                        <a:t>ь</a:t>
                      </a:r>
                      <a:r>
                        <a:rPr sz="1200" dirty="0"/>
                        <a:t>я,</a:t>
                      </a:r>
                      <a:r>
                        <a:rPr sz="1200" spc="-80" dirty="0"/>
                        <a:t> </a:t>
                      </a:r>
                      <a:r>
                        <a:rPr sz="1200" spc="-5" dirty="0"/>
                        <a:t>д</a:t>
                      </a:r>
                      <a:r>
                        <a:rPr sz="1200" dirty="0"/>
                        <a:t>ет</a:t>
                      </a:r>
                      <a:r>
                        <a:rPr sz="1200" spc="5" dirty="0"/>
                        <a:t>а</a:t>
                      </a:r>
                      <a:r>
                        <a:rPr sz="1200" dirty="0"/>
                        <a:t>л</a:t>
                      </a:r>
                      <a:r>
                        <a:rPr sz="1200" spc="-5" dirty="0"/>
                        <a:t>ь</a:t>
                      </a:r>
                      <a:r>
                        <a:rPr sz="1200" dirty="0"/>
                        <a:t>ного</a:t>
                      </a:r>
                      <a:r>
                        <a:rPr sz="1200" spc="-65" dirty="0"/>
                        <a:t> </a:t>
                      </a:r>
                      <a:r>
                        <a:rPr sz="1200" dirty="0"/>
                        <a:t>ге</a:t>
                      </a:r>
                      <a:r>
                        <a:rPr sz="1200" spc="5" dirty="0"/>
                        <a:t>о</a:t>
                      </a:r>
                      <a:r>
                        <a:rPr sz="1200" dirty="0"/>
                        <a:t>логи</a:t>
                      </a:r>
                      <a:r>
                        <a:rPr sz="1200" spc="-10" dirty="0"/>
                        <a:t>ч</a:t>
                      </a:r>
                      <a:r>
                        <a:rPr sz="1200" dirty="0"/>
                        <a:t>еск</a:t>
                      </a:r>
                      <a:r>
                        <a:rPr sz="1200" spc="5" dirty="0"/>
                        <a:t>о</a:t>
                      </a:r>
                      <a:r>
                        <a:rPr sz="1200" dirty="0"/>
                        <a:t>го</a:t>
                      </a:r>
                      <a:r>
                        <a:rPr sz="1200" spc="-70" dirty="0"/>
                        <a:t> </a:t>
                      </a:r>
                      <a:r>
                        <a:rPr sz="1200" spc="-5" dirty="0"/>
                        <a:t>иссл</a:t>
                      </a:r>
                      <a:r>
                        <a:rPr sz="1200" dirty="0"/>
                        <a:t>е</a:t>
                      </a:r>
                      <a:r>
                        <a:rPr sz="1200" spc="-5" dirty="0"/>
                        <a:t>д</a:t>
                      </a:r>
                      <a:r>
                        <a:rPr sz="1200" dirty="0"/>
                        <a:t>ования  </a:t>
                      </a:r>
                      <a:r>
                        <a:rPr sz="1200" spc="-65" dirty="0"/>
                        <a:t>территории);</a:t>
                      </a:r>
                      <a:endParaRPr sz="1200" dirty="0"/>
                    </a:p>
                    <a:p>
                      <a:pPr marL="90805" marR="255904">
                        <a:lnSpc>
                          <a:spcPct val="100000"/>
                        </a:lnSpc>
                        <a:buClr>
                          <a:srgbClr val="FD8537"/>
                        </a:buClr>
                        <a:buFont typeface="Wingdings"/>
                        <a:buChar char=""/>
                        <a:tabLst>
                          <a:tab pos="269875" algn="l"/>
                        </a:tabLst>
                      </a:pPr>
                      <a:r>
                        <a:rPr sz="1200" spc="-15" dirty="0"/>
                        <a:t>Развитие</a:t>
                      </a:r>
                      <a:r>
                        <a:rPr sz="1200" spc="-75" dirty="0"/>
                        <a:t> </a:t>
                      </a:r>
                      <a:r>
                        <a:rPr sz="1200" spc="-50" dirty="0"/>
                        <a:t>сельскохозяйственного</a:t>
                      </a:r>
                      <a:r>
                        <a:rPr sz="1200" spc="-75" dirty="0"/>
                        <a:t> </a:t>
                      </a:r>
                      <a:r>
                        <a:rPr sz="1200" spc="-50" dirty="0"/>
                        <a:t>производства</a:t>
                      </a:r>
                      <a:r>
                        <a:rPr sz="1200" spc="-60" dirty="0"/>
                        <a:t> </a:t>
                      </a:r>
                      <a:r>
                        <a:rPr sz="1200" spc="5" dirty="0"/>
                        <a:t>в</a:t>
                      </a:r>
                      <a:r>
                        <a:rPr sz="1200" spc="-50" dirty="0"/>
                        <a:t> малых </a:t>
                      </a:r>
                      <a:r>
                        <a:rPr sz="1200" spc="-365" dirty="0"/>
                        <a:t> </a:t>
                      </a:r>
                      <a:r>
                        <a:rPr sz="1200" spc="-5" dirty="0"/>
                        <a:t>ф</a:t>
                      </a:r>
                      <a:r>
                        <a:rPr sz="1200" dirty="0"/>
                        <a:t>ор</a:t>
                      </a:r>
                      <a:r>
                        <a:rPr sz="1200" spc="-5" dirty="0"/>
                        <a:t>м</a:t>
                      </a:r>
                      <a:r>
                        <a:rPr sz="1200" dirty="0"/>
                        <a:t>ах</a:t>
                      </a:r>
                      <a:r>
                        <a:rPr sz="1200" spc="-70" dirty="0"/>
                        <a:t> </a:t>
                      </a:r>
                      <a:r>
                        <a:rPr sz="1200" dirty="0"/>
                        <a:t>хозяйствования</a:t>
                      </a:r>
                      <a:r>
                        <a:rPr sz="1200" spc="-60" dirty="0"/>
                        <a:t> </a:t>
                      </a:r>
                      <a:r>
                        <a:rPr sz="1200" dirty="0"/>
                        <a:t>(ЛПХ,</a:t>
                      </a:r>
                      <a:r>
                        <a:rPr sz="1200" spc="-55" dirty="0"/>
                        <a:t> </a:t>
                      </a:r>
                      <a:r>
                        <a:rPr sz="1200" spc="-5" dirty="0"/>
                        <a:t>К</a:t>
                      </a:r>
                      <a:r>
                        <a:rPr sz="1200" dirty="0"/>
                        <a:t>ФХ);</a:t>
                      </a:r>
                    </a:p>
                    <a:p>
                      <a:pPr marL="269240" indent="-179070">
                        <a:lnSpc>
                          <a:spcPct val="100000"/>
                        </a:lnSpc>
                        <a:buClr>
                          <a:srgbClr val="FD8537"/>
                        </a:buClr>
                        <a:buFont typeface="Wingdings"/>
                        <a:buChar char=""/>
                        <a:tabLst>
                          <a:tab pos="269875" algn="l"/>
                        </a:tabLst>
                      </a:pPr>
                      <a:r>
                        <a:rPr sz="1200" spc="-15" dirty="0"/>
                        <a:t>Развитие</a:t>
                      </a:r>
                      <a:r>
                        <a:rPr sz="1200" spc="-70" dirty="0"/>
                        <a:t> </a:t>
                      </a:r>
                      <a:r>
                        <a:rPr sz="1200" spc="-60" dirty="0"/>
                        <a:t>малого</a:t>
                      </a:r>
                      <a:r>
                        <a:rPr sz="1200" spc="-35" dirty="0"/>
                        <a:t> </a:t>
                      </a:r>
                      <a:r>
                        <a:rPr sz="1200" spc="-85" dirty="0"/>
                        <a:t>и</a:t>
                      </a:r>
                      <a:r>
                        <a:rPr sz="1200" spc="-40" dirty="0"/>
                        <a:t> </a:t>
                      </a:r>
                      <a:r>
                        <a:rPr sz="1200" spc="-65" dirty="0"/>
                        <a:t>среднего</a:t>
                      </a:r>
                      <a:r>
                        <a:rPr sz="1200" spc="-60" dirty="0"/>
                        <a:t> </a:t>
                      </a:r>
                      <a:r>
                        <a:rPr sz="1200" spc="-50" dirty="0"/>
                        <a:t>предпринимательства;</a:t>
                      </a:r>
                      <a:endParaRPr sz="1200" dirty="0"/>
                    </a:p>
                    <a:p>
                      <a:pPr marL="90805" marR="760730">
                        <a:lnSpc>
                          <a:spcPct val="100000"/>
                        </a:lnSpc>
                        <a:buClr>
                          <a:srgbClr val="FD8537"/>
                        </a:buClr>
                        <a:buFont typeface="Wingdings"/>
                        <a:buChar char=""/>
                        <a:tabLst>
                          <a:tab pos="269875" algn="l"/>
                        </a:tabLst>
                      </a:pPr>
                      <a:r>
                        <a:rPr sz="1200" spc="-15" dirty="0"/>
                        <a:t>Развитие </a:t>
                      </a:r>
                      <a:r>
                        <a:rPr sz="1200" spc="-80" dirty="0"/>
                        <a:t>жилищного </a:t>
                      </a:r>
                      <a:r>
                        <a:rPr sz="1200" spc="-35" dirty="0"/>
                        <a:t>строительства, </a:t>
                      </a:r>
                      <a:r>
                        <a:rPr sz="1200" spc="5" dirty="0"/>
                        <a:t>в </a:t>
                      </a:r>
                      <a:r>
                        <a:rPr sz="1200" spc="-55" dirty="0"/>
                        <a:t>том </a:t>
                      </a:r>
                      <a:r>
                        <a:rPr sz="1200" spc="-30" dirty="0"/>
                        <a:t>числе </a:t>
                      </a:r>
                      <a:r>
                        <a:rPr sz="1200" spc="-365" dirty="0"/>
                        <a:t> </a:t>
                      </a:r>
                      <a:r>
                        <a:rPr sz="1200" spc="-65" dirty="0"/>
                        <a:t>индивидуального;</a:t>
                      </a:r>
                      <a:endParaRPr sz="1200" dirty="0"/>
                    </a:p>
                    <a:p>
                      <a:pPr marL="269240" indent="-179070">
                        <a:lnSpc>
                          <a:spcPct val="100000"/>
                        </a:lnSpc>
                        <a:buClr>
                          <a:srgbClr val="FD8537"/>
                        </a:buClr>
                        <a:buFont typeface="Wingdings"/>
                        <a:buChar char=""/>
                        <a:tabLst>
                          <a:tab pos="269875" algn="l"/>
                        </a:tabLst>
                      </a:pPr>
                      <a:r>
                        <a:rPr sz="1200" spc="-5" dirty="0"/>
                        <a:t>Пов</a:t>
                      </a:r>
                      <a:r>
                        <a:rPr sz="1200" dirty="0"/>
                        <a:t>ышение</a:t>
                      </a:r>
                      <a:r>
                        <a:rPr sz="1200" spc="-75" dirty="0"/>
                        <a:t> </a:t>
                      </a:r>
                      <a:r>
                        <a:rPr sz="1200" dirty="0"/>
                        <a:t>о</a:t>
                      </a:r>
                      <a:r>
                        <a:rPr sz="1200" spc="-5" dirty="0"/>
                        <a:t>бщ</a:t>
                      </a:r>
                      <a:r>
                        <a:rPr sz="1200" dirty="0"/>
                        <a:t>ествен</a:t>
                      </a:r>
                      <a:r>
                        <a:rPr sz="1200" spc="-5" dirty="0"/>
                        <a:t>н</a:t>
                      </a:r>
                      <a:r>
                        <a:rPr sz="1200" dirty="0"/>
                        <a:t>ой</a:t>
                      </a:r>
                      <a:r>
                        <a:rPr sz="1200" spc="-70" dirty="0"/>
                        <a:t> </a:t>
                      </a:r>
                      <a:r>
                        <a:rPr sz="1200" spc="-5" dirty="0"/>
                        <a:t>б</a:t>
                      </a:r>
                      <a:r>
                        <a:rPr sz="1200" dirty="0"/>
                        <a:t>ез</a:t>
                      </a:r>
                      <a:r>
                        <a:rPr sz="1200" spc="5" dirty="0"/>
                        <a:t>о</a:t>
                      </a:r>
                      <a:r>
                        <a:rPr sz="1200" dirty="0"/>
                        <a:t>пасности</a:t>
                      </a:r>
                      <a:r>
                        <a:rPr sz="1200" spc="-70" dirty="0"/>
                        <a:t> </a:t>
                      </a:r>
                      <a:r>
                        <a:rPr sz="1200" dirty="0"/>
                        <a:t>и</a:t>
                      </a:r>
                    </a:p>
                    <a:p>
                      <a:pPr marL="90805" marR="40386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200" spc="-65" dirty="0"/>
                        <a:t>предупреждение </a:t>
                      </a:r>
                      <a:r>
                        <a:rPr sz="1200" spc="-40" dirty="0"/>
                        <a:t>чрезвычайных </a:t>
                      </a:r>
                      <a:r>
                        <a:rPr sz="1200" spc="-60" dirty="0"/>
                        <a:t>ситуаций </a:t>
                      </a:r>
                      <a:r>
                        <a:rPr sz="1200" spc="-45" dirty="0"/>
                        <a:t>на </a:t>
                      </a:r>
                      <a:r>
                        <a:rPr sz="1200" spc="-70" dirty="0"/>
                        <a:t>территории </a:t>
                      </a:r>
                      <a:r>
                        <a:rPr sz="1200" spc="-365" dirty="0"/>
                        <a:t> </a:t>
                      </a:r>
                      <a:r>
                        <a:rPr sz="1200" spc="-60" dirty="0"/>
                        <a:t>Каменского</a:t>
                      </a:r>
                      <a:r>
                        <a:rPr sz="1200" spc="-55" dirty="0"/>
                        <a:t> района;</a:t>
                      </a:r>
                      <a:endParaRPr sz="1200" dirty="0"/>
                    </a:p>
                    <a:p>
                      <a:pPr marL="90805" marR="615950">
                        <a:lnSpc>
                          <a:spcPct val="100000"/>
                        </a:lnSpc>
                        <a:buClr>
                          <a:srgbClr val="FD8537"/>
                        </a:buClr>
                        <a:buFont typeface="Wingdings"/>
                        <a:buChar char=""/>
                        <a:tabLst>
                          <a:tab pos="269875" algn="l"/>
                        </a:tabLst>
                      </a:pPr>
                      <a:r>
                        <a:rPr sz="1200" spc="-40" dirty="0"/>
                        <a:t>Повышение</a:t>
                      </a:r>
                      <a:r>
                        <a:rPr sz="1200" spc="-75" dirty="0"/>
                        <a:t> </a:t>
                      </a:r>
                      <a:r>
                        <a:rPr sz="1200" spc="-40" dirty="0"/>
                        <a:t>уровня</a:t>
                      </a:r>
                      <a:r>
                        <a:rPr sz="1200" spc="-60" dirty="0"/>
                        <a:t> </a:t>
                      </a:r>
                      <a:r>
                        <a:rPr sz="1200" spc="-45" dirty="0"/>
                        <a:t>культуры</a:t>
                      </a:r>
                      <a:r>
                        <a:rPr sz="1200" spc="-40" dirty="0"/>
                        <a:t> </a:t>
                      </a:r>
                      <a:r>
                        <a:rPr sz="1200" spc="-85" dirty="0"/>
                        <a:t>и</a:t>
                      </a:r>
                      <a:r>
                        <a:rPr sz="1200" spc="-40" dirty="0"/>
                        <a:t> </a:t>
                      </a:r>
                      <a:r>
                        <a:rPr sz="1200" spc="-70" dirty="0"/>
                        <a:t>организации</a:t>
                      </a:r>
                      <a:r>
                        <a:rPr sz="1200" spc="-65" dirty="0"/>
                        <a:t> досуга </a:t>
                      </a:r>
                      <a:r>
                        <a:rPr sz="1200" spc="-365" dirty="0"/>
                        <a:t> </a:t>
                      </a:r>
                      <a:r>
                        <a:rPr sz="1200" spc="-35" dirty="0"/>
                        <a:t>населения,</a:t>
                      </a:r>
                      <a:r>
                        <a:rPr sz="1200" spc="-65" dirty="0"/>
                        <a:t> </a:t>
                      </a:r>
                      <a:r>
                        <a:rPr sz="1200" dirty="0"/>
                        <a:t>а</a:t>
                      </a:r>
                      <a:r>
                        <a:rPr sz="1200" spc="-55" dirty="0"/>
                        <a:t> </a:t>
                      </a:r>
                      <a:r>
                        <a:rPr sz="1200" spc="-50" dirty="0"/>
                        <a:t>также</a:t>
                      </a:r>
                      <a:r>
                        <a:rPr sz="1200" spc="-65" dirty="0"/>
                        <a:t> </a:t>
                      </a:r>
                      <a:r>
                        <a:rPr sz="1200" spc="-40" dirty="0"/>
                        <a:t>развитие</a:t>
                      </a:r>
                      <a:r>
                        <a:rPr sz="1200" spc="-65" dirty="0"/>
                        <a:t> </a:t>
                      </a:r>
                      <a:r>
                        <a:rPr sz="1200" spc="-50" dirty="0"/>
                        <a:t>массового спорта;</a:t>
                      </a:r>
                      <a:endParaRPr sz="1200" dirty="0"/>
                    </a:p>
                    <a:p>
                      <a:pPr marL="269240" indent="-179070">
                        <a:lnSpc>
                          <a:spcPct val="100000"/>
                        </a:lnSpc>
                        <a:buClr>
                          <a:srgbClr val="FD8537"/>
                        </a:buClr>
                        <a:buFont typeface="Wingdings"/>
                        <a:buChar char=""/>
                        <a:tabLst>
                          <a:tab pos="269875" algn="l"/>
                        </a:tabLst>
                      </a:pPr>
                      <a:r>
                        <a:rPr sz="1200" spc="-5" dirty="0"/>
                        <a:t>Со</a:t>
                      </a:r>
                      <a:r>
                        <a:rPr sz="1200" dirty="0"/>
                        <a:t>з</a:t>
                      </a:r>
                      <a:r>
                        <a:rPr sz="1200" spc="-5" dirty="0"/>
                        <a:t>д</a:t>
                      </a:r>
                      <a:r>
                        <a:rPr sz="1200" dirty="0"/>
                        <a:t>ание</a:t>
                      </a:r>
                      <a:r>
                        <a:rPr sz="1200" spc="-80" dirty="0"/>
                        <a:t> </a:t>
                      </a:r>
                      <a:r>
                        <a:rPr sz="1200" dirty="0"/>
                        <a:t>условий</a:t>
                      </a:r>
                      <a:r>
                        <a:rPr sz="1200" spc="-50" dirty="0"/>
                        <a:t> </a:t>
                      </a:r>
                      <a:r>
                        <a:rPr sz="1200" dirty="0"/>
                        <a:t>для</a:t>
                      </a:r>
                      <a:r>
                        <a:rPr sz="1200" spc="-40" dirty="0"/>
                        <a:t> </a:t>
                      </a:r>
                      <a:r>
                        <a:rPr sz="1200" dirty="0"/>
                        <a:t>развит</a:t>
                      </a:r>
                      <a:r>
                        <a:rPr sz="1200" spc="-5" dirty="0"/>
                        <a:t>и</a:t>
                      </a:r>
                      <a:r>
                        <a:rPr sz="1200" dirty="0"/>
                        <a:t>я</a:t>
                      </a:r>
                      <a:r>
                        <a:rPr sz="1200" spc="-60" dirty="0"/>
                        <a:t> </a:t>
                      </a:r>
                      <a:r>
                        <a:rPr sz="1200" dirty="0"/>
                        <a:t>ту</a:t>
                      </a:r>
                      <a:r>
                        <a:rPr sz="1200" spc="5" dirty="0"/>
                        <a:t>р</a:t>
                      </a:r>
                      <a:r>
                        <a:rPr sz="1200" spc="-5" dirty="0"/>
                        <a:t>и</a:t>
                      </a:r>
                      <a:r>
                        <a:rPr sz="1200" dirty="0"/>
                        <a:t>з</a:t>
                      </a:r>
                      <a:r>
                        <a:rPr sz="1200" spc="-5" dirty="0"/>
                        <a:t>м</a:t>
                      </a:r>
                      <a:r>
                        <a:rPr sz="1200" dirty="0"/>
                        <a:t>а;</a:t>
                      </a:r>
                    </a:p>
                    <a:p>
                      <a:pPr marL="269240" indent="-179070">
                        <a:lnSpc>
                          <a:spcPct val="100000"/>
                        </a:lnSpc>
                        <a:buClr>
                          <a:srgbClr val="FD8537"/>
                        </a:buClr>
                        <a:buFont typeface="Wingdings"/>
                        <a:buChar char=""/>
                        <a:tabLst>
                          <a:tab pos="269875" algn="l"/>
                        </a:tabLst>
                      </a:pPr>
                      <a:r>
                        <a:rPr sz="1200" dirty="0"/>
                        <a:t>Внедрение</a:t>
                      </a:r>
                      <a:r>
                        <a:rPr sz="1200" spc="-80" dirty="0"/>
                        <a:t> </a:t>
                      </a:r>
                      <a:r>
                        <a:rPr sz="1200" dirty="0"/>
                        <a:t>новых</a:t>
                      </a:r>
                      <a:r>
                        <a:rPr sz="1200" spc="-60" dirty="0"/>
                        <a:t> </a:t>
                      </a:r>
                      <a:r>
                        <a:rPr sz="1200" spc="-5" dirty="0"/>
                        <a:t>м</a:t>
                      </a:r>
                      <a:r>
                        <a:rPr sz="1200" dirty="0"/>
                        <a:t>еханизмов</a:t>
                      </a:r>
                      <a:r>
                        <a:rPr sz="1200" spc="-50" dirty="0"/>
                        <a:t> </a:t>
                      </a:r>
                      <a:r>
                        <a:rPr sz="1200" dirty="0"/>
                        <a:t>э</a:t>
                      </a:r>
                      <a:r>
                        <a:rPr sz="1200" spc="-5" dirty="0"/>
                        <a:t>фф</a:t>
                      </a:r>
                      <a:r>
                        <a:rPr sz="1200" dirty="0"/>
                        <a:t>ективного</a:t>
                      </a:r>
                    </a:p>
                    <a:p>
                      <a:pPr marL="90805">
                        <a:lnSpc>
                          <a:spcPct val="100000"/>
                        </a:lnSpc>
                      </a:pPr>
                      <a:r>
                        <a:rPr sz="1200" spc="-5" dirty="0"/>
                        <a:t>м</a:t>
                      </a:r>
                      <a:r>
                        <a:rPr sz="1200" dirty="0"/>
                        <a:t>у</a:t>
                      </a:r>
                      <a:r>
                        <a:rPr sz="1200" spc="-5" dirty="0"/>
                        <a:t>ниципальног</a:t>
                      </a:r>
                      <a:r>
                        <a:rPr sz="1200" dirty="0"/>
                        <a:t>о</a:t>
                      </a:r>
                      <a:r>
                        <a:rPr sz="1200" spc="-45" dirty="0"/>
                        <a:t> </a:t>
                      </a:r>
                      <a:r>
                        <a:rPr sz="1200" dirty="0"/>
                        <a:t>у</a:t>
                      </a:r>
                      <a:r>
                        <a:rPr sz="1200" spc="-5" dirty="0"/>
                        <a:t>пр</a:t>
                      </a:r>
                      <a:r>
                        <a:rPr sz="1200" spc="5" dirty="0"/>
                        <a:t>а</a:t>
                      </a:r>
                      <a:r>
                        <a:rPr sz="1200" dirty="0"/>
                        <a:t>в</a:t>
                      </a:r>
                      <a:r>
                        <a:rPr sz="1200" spc="-5" dirty="0"/>
                        <a:t>ления</a:t>
                      </a:r>
                      <a:r>
                        <a:rPr sz="1200" dirty="0"/>
                        <a:t>,</a:t>
                      </a:r>
                      <a:r>
                        <a:rPr sz="1200" spc="-55" dirty="0"/>
                        <a:t> </a:t>
                      </a:r>
                      <a:r>
                        <a:rPr sz="1200" dirty="0"/>
                        <a:t>в</a:t>
                      </a:r>
                      <a:r>
                        <a:rPr sz="1200" spc="-45" dirty="0"/>
                        <a:t> </a:t>
                      </a:r>
                      <a:r>
                        <a:rPr sz="1200" dirty="0"/>
                        <a:t>том</a:t>
                      </a:r>
                      <a:r>
                        <a:rPr sz="1200" spc="-55" dirty="0"/>
                        <a:t> </a:t>
                      </a:r>
                      <a:r>
                        <a:rPr sz="1200" spc="-5" dirty="0"/>
                        <a:t>чи</a:t>
                      </a:r>
                      <a:r>
                        <a:rPr sz="1200" spc="-10" dirty="0"/>
                        <a:t>с</a:t>
                      </a:r>
                      <a:r>
                        <a:rPr sz="1200" dirty="0"/>
                        <a:t>ле</a:t>
                      </a:r>
                      <a:r>
                        <a:rPr sz="1200" spc="-45" dirty="0"/>
                        <a:t> </a:t>
                      </a:r>
                      <a:r>
                        <a:rPr sz="1200" dirty="0"/>
                        <a:t>повышение</a:t>
                      </a:r>
                    </a:p>
                    <a:p>
                      <a:pPr marL="90805" marR="132080">
                        <a:lnSpc>
                          <a:spcPct val="100000"/>
                        </a:lnSpc>
                      </a:pPr>
                      <a:r>
                        <a:rPr sz="1200" dirty="0"/>
                        <a:t>эф</a:t>
                      </a:r>
                      <a:r>
                        <a:rPr sz="1200" spc="-10" dirty="0"/>
                        <a:t>ф</a:t>
                      </a:r>
                      <a:r>
                        <a:rPr sz="1200" dirty="0"/>
                        <a:t>ективности</a:t>
                      </a:r>
                      <a:r>
                        <a:rPr sz="1200" spc="-70" dirty="0"/>
                        <a:t> </a:t>
                      </a:r>
                      <a:r>
                        <a:rPr sz="1200" spc="-5" dirty="0"/>
                        <a:t>использ</a:t>
                      </a:r>
                      <a:r>
                        <a:rPr sz="1200" dirty="0"/>
                        <a:t>ования</a:t>
                      </a:r>
                      <a:r>
                        <a:rPr sz="1200" spc="-50" dirty="0"/>
                        <a:t> </a:t>
                      </a:r>
                      <a:r>
                        <a:rPr sz="1200" spc="-5" dirty="0"/>
                        <a:t>муниципальн</a:t>
                      </a:r>
                      <a:r>
                        <a:rPr sz="1200" dirty="0"/>
                        <a:t>ого</a:t>
                      </a:r>
                      <a:r>
                        <a:rPr sz="1200" spc="-45" dirty="0"/>
                        <a:t> </a:t>
                      </a:r>
                      <a:r>
                        <a:rPr sz="1200" spc="-5" dirty="0"/>
                        <a:t>иму</a:t>
                      </a:r>
                      <a:r>
                        <a:rPr sz="1200" spc="-10" dirty="0"/>
                        <a:t>щ</a:t>
                      </a:r>
                      <a:r>
                        <a:rPr sz="1200" dirty="0"/>
                        <a:t>ества,  </a:t>
                      </a:r>
                      <a:r>
                        <a:rPr sz="1200" spc="-25" dirty="0"/>
                        <a:t>вовлечение </a:t>
                      </a:r>
                      <a:r>
                        <a:rPr sz="1200" spc="-60" dirty="0"/>
                        <a:t>свободных производственных площадей </a:t>
                      </a:r>
                      <a:r>
                        <a:rPr sz="1200" spc="-85" dirty="0"/>
                        <a:t>и </a:t>
                      </a:r>
                      <a:r>
                        <a:rPr sz="1200" spc="-80" dirty="0"/>
                        <a:t> </a:t>
                      </a:r>
                      <a:r>
                        <a:rPr sz="1200" spc="-40" dirty="0"/>
                        <a:t>земельных</a:t>
                      </a:r>
                      <a:r>
                        <a:rPr sz="1200" spc="-55" dirty="0"/>
                        <a:t> </a:t>
                      </a:r>
                      <a:r>
                        <a:rPr sz="1200" spc="-35" dirty="0"/>
                        <a:t>участков</a:t>
                      </a:r>
                      <a:r>
                        <a:rPr sz="1200" spc="-70" dirty="0"/>
                        <a:t> </a:t>
                      </a:r>
                      <a:r>
                        <a:rPr sz="1200" spc="5" dirty="0"/>
                        <a:t>в</a:t>
                      </a:r>
                      <a:r>
                        <a:rPr sz="1200" spc="-50" dirty="0"/>
                        <a:t> хозяйственную</a:t>
                      </a:r>
                      <a:r>
                        <a:rPr sz="1200" spc="-65" dirty="0"/>
                        <a:t> </a:t>
                      </a:r>
                      <a:r>
                        <a:rPr sz="1200" spc="-30" dirty="0"/>
                        <a:t>деятельность,</a:t>
                      </a:r>
                      <a:endParaRPr sz="1200" dirty="0"/>
                    </a:p>
                    <a:p>
                      <a:pPr marL="90805" marR="364490">
                        <a:lnSpc>
                          <a:spcPct val="100000"/>
                        </a:lnSpc>
                      </a:pPr>
                      <a:r>
                        <a:rPr sz="1200" dirty="0"/>
                        <a:t>привле</a:t>
                      </a:r>
                      <a:r>
                        <a:rPr sz="1200" spc="-5" dirty="0"/>
                        <a:t>чени</a:t>
                      </a:r>
                      <a:r>
                        <a:rPr sz="1200" dirty="0"/>
                        <a:t>е</a:t>
                      </a:r>
                      <a:r>
                        <a:rPr sz="1200" spc="-80" dirty="0"/>
                        <a:t> </a:t>
                      </a:r>
                      <a:r>
                        <a:rPr sz="1200" spc="-5" dirty="0"/>
                        <a:t>д</a:t>
                      </a:r>
                      <a:r>
                        <a:rPr sz="1200" dirty="0"/>
                        <a:t>ополнит</a:t>
                      </a:r>
                      <a:r>
                        <a:rPr sz="1200" spc="5" dirty="0"/>
                        <a:t>е</a:t>
                      </a:r>
                      <a:r>
                        <a:rPr sz="1200" dirty="0"/>
                        <a:t>л</a:t>
                      </a:r>
                      <a:r>
                        <a:rPr sz="1200" spc="-5" dirty="0"/>
                        <a:t>ь</a:t>
                      </a:r>
                      <a:r>
                        <a:rPr sz="1200" dirty="0"/>
                        <a:t>ных</a:t>
                      </a:r>
                      <a:r>
                        <a:rPr sz="1200" spc="-45" dirty="0"/>
                        <a:t> </a:t>
                      </a:r>
                      <a:r>
                        <a:rPr sz="1200" spc="-5" dirty="0"/>
                        <a:t>бюд</a:t>
                      </a:r>
                      <a:r>
                        <a:rPr sz="1200" dirty="0"/>
                        <a:t>жетных</a:t>
                      </a:r>
                      <a:r>
                        <a:rPr sz="1200" spc="-60" dirty="0"/>
                        <a:t> </a:t>
                      </a:r>
                      <a:r>
                        <a:rPr sz="1200" spc="-5" dirty="0"/>
                        <a:t>инвес</a:t>
                      </a:r>
                      <a:r>
                        <a:rPr sz="1200" dirty="0"/>
                        <a:t>т</a:t>
                      </a:r>
                      <a:r>
                        <a:rPr sz="1200" spc="-5" dirty="0"/>
                        <a:t>ици</a:t>
                      </a:r>
                      <a:r>
                        <a:rPr sz="1200" dirty="0"/>
                        <a:t>й</a:t>
                      </a:r>
                      <a:r>
                        <a:rPr sz="1200" spc="-35" dirty="0"/>
                        <a:t> </a:t>
                      </a:r>
                      <a:r>
                        <a:rPr sz="1200" dirty="0"/>
                        <a:t>за  </a:t>
                      </a:r>
                      <a:r>
                        <a:rPr sz="1200" spc="-15" dirty="0"/>
                        <a:t>счёт</a:t>
                      </a:r>
                      <a:r>
                        <a:rPr sz="1200" spc="-75" dirty="0"/>
                        <a:t> </a:t>
                      </a:r>
                      <a:r>
                        <a:rPr sz="1200" spc="-20" dirty="0"/>
                        <a:t>участия</a:t>
                      </a:r>
                      <a:r>
                        <a:rPr sz="1200" spc="-50" dirty="0"/>
                        <a:t> </a:t>
                      </a:r>
                      <a:r>
                        <a:rPr sz="1200" spc="5" dirty="0"/>
                        <a:t>в</a:t>
                      </a:r>
                      <a:r>
                        <a:rPr sz="1200" spc="-50" dirty="0"/>
                        <a:t> </a:t>
                      </a:r>
                      <a:r>
                        <a:rPr sz="1200" spc="-55" dirty="0"/>
                        <a:t>государственных</a:t>
                      </a:r>
                      <a:endParaRPr sz="1200" dirty="0"/>
                    </a:p>
                    <a:p>
                      <a:pPr marL="90805">
                        <a:lnSpc>
                          <a:spcPct val="100000"/>
                        </a:lnSpc>
                      </a:pPr>
                      <a:r>
                        <a:rPr sz="1200" spc="-70" dirty="0"/>
                        <a:t>программах.</a:t>
                      </a:r>
                      <a:endParaRPr sz="120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40005" marB="0"/>
                </a:tc>
                <a:tc>
                  <a:txBody>
                    <a:bodyPr/>
                    <a:lstStyle/>
                    <a:p>
                      <a:pPr marL="269875" indent="-178435">
                        <a:lnSpc>
                          <a:spcPct val="100000"/>
                        </a:lnSpc>
                        <a:spcBef>
                          <a:spcPts val="315"/>
                        </a:spcBef>
                        <a:buClr>
                          <a:srgbClr val="FD8537"/>
                        </a:buClr>
                        <a:buFont typeface="Wingdings"/>
                        <a:buChar char=""/>
                        <a:tabLst>
                          <a:tab pos="270510" algn="l"/>
                        </a:tabLst>
                      </a:pPr>
                      <a:r>
                        <a:rPr sz="1200" spc="-5" dirty="0"/>
                        <a:t>Ист</a:t>
                      </a:r>
                      <a:r>
                        <a:rPr sz="1200" dirty="0"/>
                        <a:t>о</a:t>
                      </a:r>
                      <a:r>
                        <a:rPr sz="1200" spc="-5" dirty="0"/>
                        <a:t>щ</a:t>
                      </a:r>
                      <a:r>
                        <a:rPr sz="1200" dirty="0"/>
                        <a:t>ение</a:t>
                      </a:r>
                      <a:r>
                        <a:rPr sz="1200" spc="-80" dirty="0"/>
                        <a:t> </a:t>
                      </a:r>
                      <a:r>
                        <a:rPr sz="1200" dirty="0"/>
                        <a:t>при</a:t>
                      </a:r>
                      <a:r>
                        <a:rPr sz="1200" spc="5" dirty="0"/>
                        <a:t>р</a:t>
                      </a:r>
                      <a:r>
                        <a:rPr sz="1200" dirty="0"/>
                        <a:t>о</a:t>
                      </a:r>
                      <a:r>
                        <a:rPr sz="1200" spc="-5" dirty="0"/>
                        <a:t>д</a:t>
                      </a:r>
                      <a:r>
                        <a:rPr sz="1200" dirty="0"/>
                        <a:t>ных</a:t>
                      </a:r>
                      <a:r>
                        <a:rPr sz="1200" spc="-55" dirty="0"/>
                        <a:t> </a:t>
                      </a:r>
                      <a:r>
                        <a:rPr sz="1200" dirty="0"/>
                        <a:t>ресурсов,</a:t>
                      </a:r>
                      <a:r>
                        <a:rPr sz="1200" spc="-80" dirty="0"/>
                        <a:t> </a:t>
                      </a:r>
                      <a:r>
                        <a:rPr sz="1200" dirty="0"/>
                        <a:t>сокра</a:t>
                      </a:r>
                      <a:r>
                        <a:rPr sz="1200" spc="-5" dirty="0"/>
                        <a:t>щ</a:t>
                      </a:r>
                      <a:r>
                        <a:rPr sz="1200" dirty="0"/>
                        <a:t>ение</a:t>
                      </a:r>
                    </a:p>
                    <a:p>
                      <a:pPr marL="92075" marR="147955">
                        <a:lnSpc>
                          <a:spcPct val="100000"/>
                        </a:lnSpc>
                      </a:pPr>
                      <a:r>
                        <a:rPr sz="1200" dirty="0"/>
                        <a:t>з</a:t>
                      </a:r>
                      <a:r>
                        <a:rPr sz="1200" spc="5" dirty="0"/>
                        <a:t>а</a:t>
                      </a:r>
                      <a:r>
                        <a:rPr sz="1200" dirty="0"/>
                        <a:t>пас</a:t>
                      </a:r>
                      <a:r>
                        <a:rPr sz="1200" spc="5" dirty="0"/>
                        <a:t>о</a:t>
                      </a:r>
                      <a:r>
                        <a:rPr sz="1200" dirty="0"/>
                        <a:t>в</a:t>
                      </a:r>
                      <a:r>
                        <a:rPr sz="1200" spc="-85" dirty="0"/>
                        <a:t> </a:t>
                      </a:r>
                      <a:r>
                        <a:rPr sz="1200" spc="-5" dirty="0"/>
                        <a:t>би</a:t>
                      </a:r>
                      <a:r>
                        <a:rPr sz="1200" dirty="0"/>
                        <a:t>ологи</a:t>
                      </a:r>
                      <a:r>
                        <a:rPr sz="1200" spc="-10" dirty="0"/>
                        <a:t>ч</a:t>
                      </a:r>
                      <a:r>
                        <a:rPr sz="1200" dirty="0"/>
                        <a:t>еских</a:t>
                      </a:r>
                      <a:r>
                        <a:rPr sz="1200" spc="-60" dirty="0"/>
                        <a:t> </a:t>
                      </a:r>
                      <a:r>
                        <a:rPr sz="1200" dirty="0"/>
                        <a:t>ресурсов</a:t>
                      </a:r>
                      <a:r>
                        <a:rPr sz="1200" spc="-85" dirty="0"/>
                        <a:t> </a:t>
                      </a:r>
                      <a:r>
                        <a:rPr sz="1200" dirty="0"/>
                        <a:t>(</a:t>
                      </a:r>
                      <a:r>
                        <a:rPr sz="1200" spc="-10" dirty="0"/>
                        <a:t>д</a:t>
                      </a:r>
                      <a:r>
                        <a:rPr sz="1200" dirty="0"/>
                        <a:t>ревесина,</a:t>
                      </a:r>
                      <a:r>
                        <a:rPr sz="1200" spc="-55" dirty="0"/>
                        <a:t> </a:t>
                      </a:r>
                      <a:r>
                        <a:rPr sz="1200" dirty="0"/>
                        <a:t>ценные  </a:t>
                      </a:r>
                      <a:r>
                        <a:rPr sz="1200" spc="-75" dirty="0"/>
                        <a:t>породы</a:t>
                      </a:r>
                      <a:r>
                        <a:rPr sz="1200" spc="-80" dirty="0"/>
                        <a:t> </a:t>
                      </a:r>
                      <a:r>
                        <a:rPr sz="1200" spc="-45" dirty="0"/>
                        <a:t>рыб</a:t>
                      </a:r>
                      <a:r>
                        <a:rPr sz="1200" spc="-50" dirty="0"/>
                        <a:t> </a:t>
                      </a:r>
                      <a:r>
                        <a:rPr sz="1200" spc="-85" dirty="0"/>
                        <a:t>и</a:t>
                      </a:r>
                      <a:r>
                        <a:rPr sz="1200" spc="-45" dirty="0"/>
                        <a:t> </a:t>
                      </a:r>
                      <a:r>
                        <a:rPr sz="1200" spc="-50" dirty="0"/>
                        <a:t>т.п.),</a:t>
                      </a:r>
                      <a:r>
                        <a:rPr sz="1200" spc="-35" dirty="0"/>
                        <a:t> </a:t>
                      </a:r>
                      <a:r>
                        <a:rPr sz="1200" spc="-40" dirty="0"/>
                        <a:t>усиление</a:t>
                      </a:r>
                      <a:r>
                        <a:rPr sz="1200" spc="-50" dirty="0"/>
                        <a:t> </a:t>
                      </a:r>
                      <a:r>
                        <a:rPr sz="1200" spc="-75" dirty="0"/>
                        <a:t>антропогенной</a:t>
                      </a:r>
                      <a:r>
                        <a:rPr sz="1200" spc="-80" dirty="0"/>
                        <a:t> </a:t>
                      </a:r>
                      <a:r>
                        <a:rPr sz="1200" spc="-70" dirty="0"/>
                        <a:t>нагрузки;</a:t>
                      </a:r>
                      <a:endParaRPr sz="1200" dirty="0"/>
                    </a:p>
                    <a:p>
                      <a:pPr marL="92075" marR="175895">
                        <a:lnSpc>
                          <a:spcPct val="100000"/>
                        </a:lnSpc>
                        <a:buClr>
                          <a:srgbClr val="FD8537"/>
                        </a:buClr>
                        <a:buFont typeface="Wingdings"/>
                        <a:buChar char=""/>
                        <a:tabLst>
                          <a:tab pos="270510" algn="l"/>
                        </a:tabLst>
                      </a:pPr>
                      <a:r>
                        <a:rPr sz="1200" spc="-10" dirty="0"/>
                        <a:t>У</a:t>
                      </a:r>
                      <a:r>
                        <a:rPr sz="1200" dirty="0"/>
                        <a:t>силение</a:t>
                      </a:r>
                      <a:r>
                        <a:rPr sz="1200" spc="-55" dirty="0"/>
                        <a:t> </a:t>
                      </a:r>
                      <a:r>
                        <a:rPr sz="1200" dirty="0"/>
                        <a:t>негативных</a:t>
                      </a:r>
                      <a:r>
                        <a:rPr sz="1200" spc="-50" dirty="0"/>
                        <a:t> </a:t>
                      </a:r>
                      <a:r>
                        <a:rPr sz="1200" dirty="0"/>
                        <a:t>де</a:t>
                      </a:r>
                      <a:r>
                        <a:rPr sz="1200" spc="-5" dirty="0"/>
                        <a:t>м</a:t>
                      </a:r>
                      <a:r>
                        <a:rPr sz="1200" dirty="0"/>
                        <a:t>огр</a:t>
                      </a:r>
                      <a:r>
                        <a:rPr sz="1200" spc="5" dirty="0"/>
                        <a:t>а</a:t>
                      </a:r>
                      <a:r>
                        <a:rPr sz="1200" spc="-5" dirty="0"/>
                        <a:t>фичес</a:t>
                      </a:r>
                      <a:r>
                        <a:rPr sz="1200" dirty="0"/>
                        <a:t>к</a:t>
                      </a:r>
                      <a:r>
                        <a:rPr sz="1200" spc="-5" dirty="0"/>
                        <a:t>и</a:t>
                      </a:r>
                      <a:r>
                        <a:rPr sz="1200" dirty="0"/>
                        <a:t>х</a:t>
                      </a:r>
                      <a:r>
                        <a:rPr sz="1200" spc="-70" dirty="0"/>
                        <a:t> </a:t>
                      </a:r>
                      <a:r>
                        <a:rPr sz="1200" dirty="0"/>
                        <a:t>т</a:t>
                      </a:r>
                      <a:r>
                        <a:rPr sz="1200" spc="5" dirty="0"/>
                        <a:t>е</a:t>
                      </a:r>
                      <a:r>
                        <a:rPr sz="1200" dirty="0"/>
                        <a:t>н</a:t>
                      </a:r>
                      <a:r>
                        <a:rPr sz="1200" spc="-10" dirty="0"/>
                        <a:t>д</a:t>
                      </a:r>
                      <a:r>
                        <a:rPr sz="1200" dirty="0"/>
                        <a:t>ен</a:t>
                      </a:r>
                      <a:r>
                        <a:rPr sz="1200" spc="-5" dirty="0"/>
                        <a:t>ций  </a:t>
                      </a:r>
                      <a:r>
                        <a:rPr sz="1200" dirty="0"/>
                        <a:t>в</a:t>
                      </a:r>
                      <a:r>
                        <a:rPr sz="1200" spc="-60" dirty="0"/>
                        <a:t> </a:t>
                      </a:r>
                      <a:r>
                        <a:rPr sz="1200" dirty="0"/>
                        <a:t>ра</a:t>
                      </a:r>
                      <a:r>
                        <a:rPr sz="1200" spc="-5" dirty="0"/>
                        <a:t>й</a:t>
                      </a:r>
                      <a:r>
                        <a:rPr sz="1200" dirty="0"/>
                        <a:t>оне,</a:t>
                      </a:r>
                      <a:r>
                        <a:rPr sz="1200" spc="-65" dirty="0"/>
                        <a:t> </a:t>
                      </a:r>
                      <a:r>
                        <a:rPr sz="1200" dirty="0"/>
                        <a:t>в</a:t>
                      </a:r>
                      <a:r>
                        <a:rPr sz="1200" spc="-50" dirty="0"/>
                        <a:t> </a:t>
                      </a:r>
                      <a:r>
                        <a:rPr sz="1200" dirty="0"/>
                        <a:t>том</a:t>
                      </a:r>
                      <a:r>
                        <a:rPr sz="1200" spc="-50" dirty="0"/>
                        <a:t> </a:t>
                      </a:r>
                      <a:r>
                        <a:rPr sz="1200" spc="-5" dirty="0"/>
                        <a:t>числ</a:t>
                      </a:r>
                      <a:r>
                        <a:rPr sz="1200" dirty="0"/>
                        <a:t>е</a:t>
                      </a:r>
                      <a:r>
                        <a:rPr sz="1200" spc="-45" dirty="0"/>
                        <a:t> </a:t>
                      </a:r>
                      <a:r>
                        <a:rPr sz="1200" dirty="0"/>
                        <a:t>с</a:t>
                      </a:r>
                      <a:r>
                        <a:rPr sz="1200" spc="5" dirty="0"/>
                        <a:t>о</a:t>
                      </a:r>
                      <a:r>
                        <a:rPr sz="1200" dirty="0"/>
                        <a:t>хранение</a:t>
                      </a:r>
                      <a:r>
                        <a:rPr sz="1200" spc="-75" dirty="0"/>
                        <a:t> </a:t>
                      </a:r>
                      <a:r>
                        <a:rPr sz="1200" dirty="0"/>
                        <a:t>т</a:t>
                      </a:r>
                      <a:r>
                        <a:rPr sz="1200" spc="5" dirty="0"/>
                        <a:t>е</a:t>
                      </a:r>
                      <a:r>
                        <a:rPr sz="1200" spc="-5" dirty="0"/>
                        <a:t>м</a:t>
                      </a:r>
                      <a:r>
                        <a:rPr sz="1200" dirty="0"/>
                        <a:t>пов  </a:t>
                      </a:r>
                      <a:r>
                        <a:rPr sz="1200" spc="-5" dirty="0"/>
                        <a:t>мигр</a:t>
                      </a:r>
                      <a:r>
                        <a:rPr sz="1200" spc="5" dirty="0"/>
                        <a:t>а</a:t>
                      </a:r>
                      <a:r>
                        <a:rPr sz="1200" dirty="0"/>
                        <a:t>ционного</a:t>
                      </a:r>
                      <a:r>
                        <a:rPr sz="1200" spc="-65" dirty="0"/>
                        <a:t> </a:t>
                      </a:r>
                      <a:r>
                        <a:rPr sz="1200" dirty="0"/>
                        <a:t>оттока,</a:t>
                      </a:r>
                      <a:r>
                        <a:rPr sz="1200" spc="-80" dirty="0"/>
                        <a:t> </a:t>
                      </a:r>
                      <a:r>
                        <a:rPr sz="1200" dirty="0"/>
                        <a:t>рост</a:t>
                      </a:r>
                      <a:r>
                        <a:rPr sz="1200" spc="-55" dirty="0"/>
                        <a:t> </a:t>
                      </a:r>
                      <a:r>
                        <a:rPr sz="1200" spc="-5" dirty="0"/>
                        <a:t>д</a:t>
                      </a:r>
                      <a:r>
                        <a:rPr sz="1200" dirty="0"/>
                        <a:t>е</a:t>
                      </a:r>
                      <a:r>
                        <a:rPr sz="1200" spc="-5" dirty="0"/>
                        <a:t>фицита</a:t>
                      </a:r>
                      <a:endParaRPr sz="1200" dirty="0"/>
                    </a:p>
                    <a:p>
                      <a:pPr marL="92075">
                        <a:lnSpc>
                          <a:spcPct val="100000"/>
                        </a:lnSpc>
                      </a:pPr>
                      <a:r>
                        <a:rPr sz="1200" spc="-60" dirty="0"/>
                        <a:t>квалифицированных</a:t>
                      </a:r>
                      <a:r>
                        <a:rPr sz="1200" spc="-65" dirty="0"/>
                        <a:t> кадров</a:t>
                      </a:r>
                      <a:r>
                        <a:rPr sz="1200" spc="-70" dirty="0"/>
                        <a:t> </a:t>
                      </a:r>
                      <a:r>
                        <a:rPr sz="1200" spc="5" dirty="0"/>
                        <a:t>в</a:t>
                      </a:r>
                      <a:r>
                        <a:rPr sz="1200" spc="-40" dirty="0"/>
                        <a:t> </a:t>
                      </a:r>
                      <a:r>
                        <a:rPr sz="1200" spc="-20" dirty="0"/>
                        <a:t>связи</a:t>
                      </a:r>
                      <a:r>
                        <a:rPr sz="1200" spc="-30" dirty="0"/>
                        <a:t> </a:t>
                      </a:r>
                      <a:r>
                        <a:rPr sz="1200" spc="-15" dirty="0"/>
                        <a:t>с</a:t>
                      </a:r>
                      <a:r>
                        <a:rPr sz="1200" spc="-40" dirty="0"/>
                        <a:t> </a:t>
                      </a:r>
                      <a:r>
                        <a:rPr sz="1200" spc="-75" dirty="0"/>
                        <a:t>угрозой</a:t>
                      </a:r>
                      <a:endParaRPr sz="1200" dirty="0"/>
                    </a:p>
                    <a:p>
                      <a:pPr marL="92075" marR="168910">
                        <a:lnSpc>
                          <a:spcPct val="100000"/>
                        </a:lnSpc>
                      </a:pPr>
                      <a:r>
                        <a:rPr sz="1200" spc="-65" dirty="0"/>
                        <a:t>депопуляции</a:t>
                      </a:r>
                      <a:r>
                        <a:rPr sz="1200" spc="-50" dirty="0"/>
                        <a:t> </a:t>
                      </a:r>
                      <a:r>
                        <a:rPr sz="1200" spc="-85" dirty="0"/>
                        <a:t>и</a:t>
                      </a:r>
                      <a:r>
                        <a:rPr sz="1200" spc="-30" dirty="0"/>
                        <a:t> </a:t>
                      </a:r>
                      <a:r>
                        <a:rPr sz="1200" spc="-35" dirty="0"/>
                        <a:t>старения</a:t>
                      </a:r>
                      <a:r>
                        <a:rPr sz="1200" spc="-70" dirty="0"/>
                        <a:t> </a:t>
                      </a:r>
                      <a:r>
                        <a:rPr sz="1200" spc="-35" dirty="0"/>
                        <a:t>населения;</a:t>
                      </a:r>
                      <a:r>
                        <a:rPr sz="1200" spc="-50" dirty="0"/>
                        <a:t> </a:t>
                      </a:r>
                      <a:r>
                        <a:rPr sz="1200" spc="-55" dirty="0"/>
                        <a:t>высокий</a:t>
                      </a:r>
                      <a:r>
                        <a:rPr sz="1200" spc="-35" dirty="0"/>
                        <a:t> </a:t>
                      </a:r>
                      <a:r>
                        <a:rPr sz="1200" spc="-40" dirty="0"/>
                        <a:t>уровень </a:t>
                      </a:r>
                      <a:r>
                        <a:rPr sz="1200" spc="-365" dirty="0"/>
                        <a:t> </a:t>
                      </a:r>
                      <a:r>
                        <a:rPr sz="1200" spc="-35" dirty="0"/>
                        <a:t>заболеваемости;</a:t>
                      </a:r>
                      <a:endParaRPr sz="1200" dirty="0"/>
                    </a:p>
                    <a:p>
                      <a:pPr marL="92075" marR="1015365">
                        <a:lnSpc>
                          <a:spcPct val="100000"/>
                        </a:lnSpc>
                        <a:buClr>
                          <a:srgbClr val="FD8537"/>
                        </a:buClr>
                        <a:buFont typeface="Wingdings"/>
                        <a:buChar char=""/>
                        <a:tabLst>
                          <a:tab pos="270510" algn="l"/>
                        </a:tabLst>
                      </a:pPr>
                      <a:r>
                        <a:rPr sz="1200" spc="-5" dirty="0"/>
                        <a:t>Сниж</a:t>
                      </a:r>
                      <a:r>
                        <a:rPr sz="1200" spc="5" dirty="0"/>
                        <a:t>е</a:t>
                      </a:r>
                      <a:r>
                        <a:rPr sz="1200" dirty="0"/>
                        <a:t>ние</a:t>
                      </a:r>
                      <a:r>
                        <a:rPr sz="1200" spc="-65" dirty="0"/>
                        <a:t> </a:t>
                      </a:r>
                      <a:r>
                        <a:rPr sz="1200" dirty="0"/>
                        <a:t>о</a:t>
                      </a:r>
                      <a:r>
                        <a:rPr sz="1200" spc="-5" dirty="0"/>
                        <a:t>б</a:t>
                      </a:r>
                      <a:r>
                        <a:rPr sz="1200" dirty="0"/>
                        <a:t>еспеченности</a:t>
                      </a:r>
                      <a:r>
                        <a:rPr sz="1200" spc="-80" dirty="0"/>
                        <a:t> </a:t>
                      </a:r>
                      <a:r>
                        <a:rPr sz="1200" spc="-5" dirty="0"/>
                        <a:t>м</a:t>
                      </a:r>
                      <a:r>
                        <a:rPr sz="1200" dirty="0"/>
                        <a:t>ест</a:t>
                      </a:r>
                      <a:r>
                        <a:rPr sz="1200" spc="5" dirty="0"/>
                        <a:t>а</a:t>
                      </a:r>
                      <a:r>
                        <a:rPr sz="1200" spc="-5" dirty="0"/>
                        <a:t>м</a:t>
                      </a:r>
                      <a:r>
                        <a:rPr sz="1200" dirty="0"/>
                        <a:t>и</a:t>
                      </a:r>
                      <a:r>
                        <a:rPr sz="1200" spc="-50" dirty="0"/>
                        <a:t> </a:t>
                      </a:r>
                      <a:r>
                        <a:rPr sz="1200" dirty="0"/>
                        <a:t>в  о</a:t>
                      </a:r>
                      <a:r>
                        <a:rPr sz="1200" spc="-5" dirty="0"/>
                        <a:t>б</a:t>
                      </a:r>
                      <a:r>
                        <a:rPr sz="1200" dirty="0"/>
                        <a:t>раз</a:t>
                      </a:r>
                      <a:r>
                        <a:rPr sz="1200" spc="5" dirty="0"/>
                        <a:t>о</a:t>
                      </a:r>
                      <a:r>
                        <a:rPr sz="1200" dirty="0"/>
                        <a:t>в</a:t>
                      </a:r>
                      <a:r>
                        <a:rPr sz="1200" spc="-10" dirty="0"/>
                        <a:t>а</a:t>
                      </a:r>
                      <a:r>
                        <a:rPr sz="1200" dirty="0"/>
                        <a:t>т</a:t>
                      </a:r>
                      <a:r>
                        <a:rPr sz="1200" spc="-5" dirty="0"/>
                        <a:t>е</a:t>
                      </a:r>
                      <a:r>
                        <a:rPr sz="1200" dirty="0"/>
                        <a:t>л</a:t>
                      </a:r>
                      <a:r>
                        <a:rPr sz="1200" spc="-5" dirty="0"/>
                        <a:t>ь</a:t>
                      </a:r>
                      <a:r>
                        <a:rPr sz="1200" dirty="0"/>
                        <a:t>ных</a:t>
                      </a:r>
                      <a:r>
                        <a:rPr sz="1200" spc="-80" dirty="0"/>
                        <a:t> </a:t>
                      </a:r>
                      <a:r>
                        <a:rPr sz="1200" dirty="0"/>
                        <a:t>организ</a:t>
                      </a:r>
                      <a:r>
                        <a:rPr sz="1200" spc="5" dirty="0"/>
                        <a:t>а</a:t>
                      </a:r>
                      <a:r>
                        <a:rPr sz="1200" dirty="0"/>
                        <a:t>ци</a:t>
                      </a:r>
                      <a:r>
                        <a:rPr sz="1200" spc="-5" dirty="0"/>
                        <a:t>я</a:t>
                      </a:r>
                      <a:r>
                        <a:rPr sz="1200" dirty="0"/>
                        <a:t>х</a:t>
                      </a:r>
                      <a:r>
                        <a:rPr sz="1200" spc="-70" dirty="0"/>
                        <a:t> </a:t>
                      </a:r>
                      <a:r>
                        <a:rPr sz="1200" spc="-5" dirty="0"/>
                        <a:t>исх</a:t>
                      </a:r>
                      <a:r>
                        <a:rPr sz="1200" dirty="0"/>
                        <a:t>о</a:t>
                      </a:r>
                      <a:r>
                        <a:rPr sz="1200" spc="-5" dirty="0"/>
                        <a:t>д</a:t>
                      </a:r>
                      <a:r>
                        <a:rPr sz="1200" dirty="0"/>
                        <a:t>я</a:t>
                      </a:r>
                      <a:r>
                        <a:rPr sz="1200" spc="-50" dirty="0"/>
                        <a:t> </a:t>
                      </a:r>
                      <a:r>
                        <a:rPr sz="1200" spc="-5" dirty="0"/>
                        <a:t>из</a:t>
                      </a:r>
                      <a:endParaRPr sz="1200" dirty="0"/>
                    </a:p>
                    <a:p>
                      <a:pPr marL="92075">
                        <a:lnSpc>
                          <a:spcPct val="100000"/>
                        </a:lnSpc>
                      </a:pPr>
                      <a:r>
                        <a:rPr sz="1200" spc="-75" dirty="0"/>
                        <a:t>прогнозируемых</a:t>
                      </a:r>
                      <a:r>
                        <a:rPr sz="1200" spc="-70" dirty="0"/>
                        <a:t> </a:t>
                      </a:r>
                      <a:r>
                        <a:rPr sz="1200" spc="-45" dirty="0"/>
                        <a:t>показателей</a:t>
                      </a:r>
                      <a:r>
                        <a:rPr sz="1200" spc="-85" dirty="0"/>
                        <a:t> </a:t>
                      </a:r>
                      <a:r>
                        <a:rPr sz="1200" spc="-55" dirty="0"/>
                        <a:t>рождаемости;</a:t>
                      </a:r>
                      <a:endParaRPr sz="1200" dirty="0"/>
                    </a:p>
                    <a:p>
                      <a:pPr marL="92075" marR="593725">
                        <a:lnSpc>
                          <a:spcPct val="100000"/>
                        </a:lnSpc>
                        <a:buClr>
                          <a:srgbClr val="FD8537"/>
                        </a:buClr>
                        <a:buFont typeface="Wingdings"/>
                        <a:buChar char=""/>
                        <a:tabLst>
                          <a:tab pos="270510" algn="l"/>
                        </a:tabLst>
                      </a:pPr>
                      <a:r>
                        <a:rPr sz="1200" spc="-55" dirty="0"/>
                        <a:t>Угроза</a:t>
                      </a:r>
                      <a:r>
                        <a:rPr sz="1200" spc="-60" dirty="0"/>
                        <a:t> </a:t>
                      </a:r>
                      <a:r>
                        <a:rPr sz="1200" spc="-40" dirty="0"/>
                        <a:t>чрезвычайных</a:t>
                      </a:r>
                      <a:r>
                        <a:rPr sz="1200" spc="-65" dirty="0"/>
                        <a:t> </a:t>
                      </a:r>
                      <a:r>
                        <a:rPr sz="1200" spc="-60" dirty="0"/>
                        <a:t>ситуаций</a:t>
                      </a:r>
                      <a:r>
                        <a:rPr sz="1200" spc="-45" dirty="0"/>
                        <a:t> </a:t>
                      </a:r>
                      <a:r>
                        <a:rPr sz="1200" spc="-95" dirty="0"/>
                        <a:t>природного</a:t>
                      </a:r>
                      <a:r>
                        <a:rPr sz="1200" spc="-60" dirty="0"/>
                        <a:t> </a:t>
                      </a:r>
                      <a:r>
                        <a:rPr sz="1200" spc="-85" dirty="0"/>
                        <a:t>и </a:t>
                      </a:r>
                      <a:r>
                        <a:rPr sz="1200" spc="-365" dirty="0"/>
                        <a:t> </a:t>
                      </a:r>
                      <a:r>
                        <a:rPr sz="1200" dirty="0"/>
                        <a:t>т</a:t>
                      </a:r>
                      <a:r>
                        <a:rPr sz="1200" spc="5" dirty="0"/>
                        <a:t>е</a:t>
                      </a:r>
                      <a:r>
                        <a:rPr sz="1200" dirty="0"/>
                        <a:t>хноген</a:t>
                      </a:r>
                      <a:r>
                        <a:rPr sz="1200" spc="-5" dirty="0"/>
                        <a:t>н</a:t>
                      </a:r>
                      <a:r>
                        <a:rPr sz="1200" dirty="0"/>
                        <a:t>ого</a:t>
                      </a:r>
                      <a:r>
                        <a:rPr sz="1200" spc="-80" dirty="0"/>
                        <a:t> </a:t>
                      </a:r>
                      <a:r>
                        <a:rPr sz="1200" dirty="0"/>
                        <a:t>характ</a:t>
                      </a:r>
                      <a:r>
                        <a:rPr sz="1200" spc="5" dirty="0"/>
                        <a:t>е</a:t>
                      </a:r>
                      <a:r>
                        <a:rPr sz="1200" spc="-10" dirty="0"/>
                        <a:t>р</a:t>
                      </a:r>
                      <a:r>
                        <a:rPr sz="1200" dirty="0"/>
                        <a:t>а;</a:t>
                      </a:r>
                    </a:p>
                    <a:p>
                      <a:pPr marL="92075" marR="325120">
                        <a:lnSpc>
                          <a:spcPct val="100000"/>
                        </a:lnSpc>
                        <a:buClr>
                          <a:srgbClr val="FD8537"/>
                        </a:buClr>
                        <a:buFont typeface="Wingdings"/>
                        <a:buChar char=""/>
                        <a:tabLst>
                          <a:tab pos="270510" algn="l"/>
                        </a:tabLst>
                      </a:pPr>
                      <a:r>
                        <a:rPr sz="1200" spc="-5" dirty="0"/>
                        <a:t>Нед</a:t>
                      </a:r>
                      <a:r>
                        <a:rPr sz="1200" dirty="0"/>
                        <a:t>ост</a:t>
                      </a:r>
                      <a:r>
                        <a:rPr sz="1200" spc="5" dirty="0"/>
                        <a:t>а</a:t>
                      </a:r>
                      <a:r>
                        <a:rPr sz="1200" dirty="0"/>
                        <a:t>т</a:t>
                      </a:r>
                      <a:r>
                        <a:rPr sz="1200" spc="5" dirty="0"/>
                        <a:t>о</a:t>
                      </a:r>
                      <a:r>
                        <a:rPr sz="1200" spc="-5" dirty="0"/>
                        <a:t>ч</a:t>
                      </a:r>
                      <a:r>
                        <a:rPr sz="1200" spc="-10" dirty="0"/>
                        <a:t>н</a:t>
                      </a:r>
                      <a:r>
                        <a:rPr sz="1200" dirty="0"/>
                        <a:t>ые</a:t>
                      </a:r>
                      <a:r>
                        <a:rPr sz="1200" spc="-100" dirty="0"/>
                        <a:t> </a:t>
                      </a:r>
                      <a:r>
                        <a:rPr sz="1200" dirty="0"/>
                        <a:t>т</a:t>
                      </a:r>
                      <a:r>
                        <a:rPr sz="1200" spc="5" dirty="0"/>
                        <a:t>е</a:t>
                      </a:r>
                      <a:r>
                        <a:rPr sz="1200" spc="-5" dirty="0"/>
                        <a:t>м</a:t>
                      </a:r>
                      <a:r>
                        <a:rPr sz="1200" dirty="0"/>
                        <a:t>пы</a:t>
                      </a:r>
                      <a:r>
                        <a:rPr sz="1200" spc="-50" dirty="0"/>
                        <a:t> </a:t>
                      </a:r>
                      <a:r>
                        <a:rPr sz="1200" dirty="0"/>
                        <a:t>с</a:t>
                      </a:r>
                      <a:r>
                        <a:rPr sz="1200" spc="5" dirty="0"/>
                        <a:t>о</a:t>
                      </a:r>
                      <a:r>
                        <a:rPr sz="1200" dirty="0"/>
                        <a:t>здания</a:t>
                      </a:r>
                      <a:r>
                        <a:rPr sz="1200" spc="-50" dirty="0"/>
                        <a:t> </a:t>
                      </a:r>
                      <a:r>
                        <a:rPr sz="1200" dirty="0"/>
                        <a:t>транс</a:t>
                      </a:r>
                      <a:r>
                        <a:rPr sz="1200" spc="-5" dirty="0"/>
                        <a:t>п</a:t>
                      </a:r>
                      <a:r>
                        <a:rPr sz="1200" dirty="0"/>
                        <a:t>ортной  </a:t>
                      </a:r>
                      <a:r>
                        <a:rPr sz="1200" spc="-55" dirty="0"/>
                        <a:t>инфраструктуры</a:t>
                      </a:r>
                      <a:r>
                        <a:rPr sz="1200" spc="-85" dirty="0"/>
                        <a:t> и</a:t>
                      </a:r>
                      <a:r>
                        <a:rPr sz="1200" spc="-40" dirty="0"/>
                        <a:t> </a:t>
                      </a:r>
                      <a:r>
                        <a:rPr sz="1200" spc="-35" dirty="0"/>
                        <a:t>развития</a:t>
                      </a:r>
                      <a:r>
                        <a:rPr sz="1200" spc="-50" dirty="0"/>
                        <a:t> </a:t>
                      </a:r>
                      <a:r>
                        <a:rPr sz="1200" spc="-85" dirty="0"/>
                        <a:t>улично-дорожной</a:t>
                      </a:r>
                      <a:r>
                        <a:rPr sz="1200" spc="-60" dirty="0"/>
                        <a:t> </a:t>
                      </a:r>
                      <a:r>
                        <a:rPr sz="1200" spc="-40" dirty="0"/>
                        <a:t>сети;</a:t>
                      </a:r>
                      <a:endParaRPr sz="1200" dirty="0"/>
                    </a:p>
                    <a:p>
                      <a:pPr marL="92075" marR="511175">
                        <a:lnSpc>
                          <a:spcPct val="100000"/>
                        </a:lnSpc>
                        <a:buClr>
                          <a:srgbClr val="FD8537"/>
                        </a:buClr>
                        <a:buFont typeface="Wingdings"/>
                        <a:buChar char=""/>
                        <a:tabLst>
                          <a:tab pos="270510" algn="l"/>
                        </a:tabLst>
                      </a:pPr>
                      <a:r>
                        <a:rPr sz="1200" spc="-40" dirty="0"/>
                        <a:t>Недостаточные </a:t>
                      </a:r>
                      <a:r>
                        <a:rPr sz="1200" spc="-45" dirty="0"/>
                        <a:t>темпы обновления </a:t>
                      </a:r>
                      <a:r>
                        <a:rPr sz="1200" spc="-60" dirty="0"/>
                        <a:t>основных </a:t>
                      </a:r>
                      <a:r>
                        <a:rPr sz="1200" spc="-55" dirty="0"/>
                        <a:t> фондов, </a:t>
                      </a:r>
                      <a:r>
                        <a:rPr sz="1200" spc="-80" dirty="0"/>
                        <a:t>как </a:t>
                      </a:r>
                      <a:r>
                        <a:rPr sz="1200" spc="5" dirty="0"/>
                        <a:t>в </a:t>
                      </a:r>
                      <a:r>
                        <a:rPr sz="1200" spc="-60" dirty="0"/>
                        <a:t>производственном </a:t>
                      </a:r>
                      <a:r>
                        <a:rPr sz="1200" spc="-50" dirty="0"/>
                        <a:t>секторе, </a:t>
                      </a:r>
                      <a:r>
                        <a:rPr sz="1200" spc="-55" dirty="0"/>
                        <a:t>так </a:t>
                      </a:r>
                      <a:r>
                        <a:rPr sz="1200" spc="-85" dirty="0"/>
                        <a:t>и </a:t>
                      </a:r>
                      <a:r>
                        <a:rPr sz="1200" spc="5" dirty="0"/>
                        <a:t>в </a:t>
                      </a:r>
                      <a:r>
                        <a:rPr sz="1200" spc="-365" dirty="0"/>
                        <a:t> </a:t>
                      </a:r>
                      <a:r>
                        <a:rPr sz="1200" spc="-5" dirty="0"/>
                        <a:t>бюд</a:t>
                      </a:r>
                      <a:r>
                        <a:rPr sz="1200" dirty="0"/>
                        <a:t>жетной</a:t>
                      </a:r>
                      <a:r>
                        <a:rPr sz="1200" spc="-70" dirty="0"/>
                        <a:t> </a:t>
                      </a:r>
                      <a:r>
                        <a:rPr sz="1200" dirty="0"/>
                        <a:t>сфере;</a:t>
                      </a:r>
                    </a:p>
                    <a:p>
                      <a:pPr marL="269875" indent="-178435">
                        <a:lnSpc>
                          <a:spcPct val="100000"/>
                        </a:lnSpc>
                        <a:buClr>
                          <a:srgbClr val="FD8537"/>
                        </a:buClr>
                        <a:buFont typeface="Wingdings"/>
                        <a:buChar char=""/>
                        <a:tabLst>
                          <a:tab pos="270510" algn="l"/>
                        </a:tabLst>
                      </a:pPr>
                      <a:r>
                        <a:rPr sz="1200" spc="-30" dirty="0"/>
                        <a:t>Увеличение</a:t>
                      </a:r>
                      <a:r>
                        <a:rPr sz="1200" spc="-55" dirty="0"/>
                        <a:t> </a:t>
                      </a:r>
                      <a:r>
                        <a:rPr sz="1200" spc="-25" dirty="0"/>
                        <a:t>объёмов</a:t>
                      </a:r>
                      <a:r>
                        <a:rPr sz="1200" spc="-60" dirty="0"/>
                        <a:t> </a:t>
                      </a:r>
                      <a:r>
                        <a:rPr sz="1200" spc="-40" dirty="0"/>
                        <a:t>образования</a:t>
                      </a:r>
                      <a:r>
                        <a:rPr sz="1200" spc="-85" dirty="0"/>
                        <a:t> </a:t>
                      </a:r>
                      <a:r>
                        <a:rPr sz="1200" spc="-70" dirty="0"/>
                        <a:t>отходов;</a:t>
                      </a:r>
                      <a:endParaRPr sz="1200" dirty="0"/>
                    </a:p>
                    <a:p>
                      <a:pPr marL="269875" indent="-178435">
                        <a:lnSpc>
                          <a:spcPct val="100000"/>
                        </a:lnSpc>
                        <a:spcBef>
                          <a:spcPts val="5"/>
                        </a:spcBef>
                        <a:buClr>
                          <a:srgbClr val="FD8537"/>
                        </a:buClr>
                        <a:buFont typeface="Wingdings"/>
                        <a:buChar char=""/>
                        <a:tabLst>
                          <a:tab pos="270510" algn="l"/>
                        </a:tabLst>
                      </a:pPr>
                      <a:r>
                        <a:rPr sz="1200" spc="-5" dirty="0"/>
                        <a:t>Низ</a:t>
                      </a:r>
                      <a:r>
                        <a:rPr sz="1200" dirty="0"/>
                        <a:t>к</a:t>
                      </a:r>
                      <a:r>
                        <a:rPr sz="1200" spc="-5" dirty="0"/>
                        <a:t>и</a:t>
                      </a:r>
                      <a:r>
                        <a:rPr sz="1200" dirty="0"/>
                        <a:t>е</a:t>
                      </a:r>
                      <a:r>
                        <a:rPr sz="1200" spc="-65" dirty="0"/>
                        <a:t> </a:t>
                      </a:r>
                      <a:r>
                        <a:rPr sz="1200" dirty="0"/>
                        <a:t>т</a:t>
                      </a:r>
                      <a:r>
                        <a:rPr sz="1200" spc="5" dirty="0"/>
                        <a:t>е</a:t>
                      </a:r>
                      <a:r>
                        <a:rPr sz="1200" spc="-5" dirty="0"/>
                        <a:t>м</a:t>
                      </a:r>
                      <a:r>
                        <a:rPr sz="1200" dirty="0"/>
                        <a:t>пы</a:t>
                      </a:r>
                      <a:r>
                        <a:rPr sz="1200" spc="-50" dirty="0"/>
                        <a:t> </a:t>
                      </a:r>
                      <a:r>
                        <a:rPr sz="1200" dirty="0"/>
                        <a:t>н</a:t>
                      </a:r>
                      <a:r>
                        <a:rPr sz="1200" spc="5" dirty="0"/>
                        <a:t>а</a:t>
                      </a:r>
                      <a:r>
                        <a:rPr sz="1200" dirty="0"/>
                        <a:t>ра</a:t>
                      </a:r>
                      <a:r>
                        <a:rPr sz="1200" spc="-5" dirty="0"/>
                        <a:t>щив</a:t>
                      </a:r>
                      <a:r>
                        <a:rPr sz="1200" dirty="0"/>
                        <a:t>ания</a:t>
                      </a:r>
                      <a:r>
                        <a:rPr sz="1200" spc="-60" dirty="0"/>
                        <a:t> </a:t>
                      </a:r>
                      <a:r>
                        <a:rPr sz="1200" dirty="0"/>
                        <a:t>пр</a:t>
                      </a:r>
                      <a:r>
                        <a:rPr sz="1200" spc="5" dirty="0"/>
                        <a:t>о</a:t>
                      </a:r>
                      <a:r>
                        <a:rPr sz="1200" spc="-5" dirty="0"/>
                        <a:t>и</a:t>
                      </a:r>
                      <a:r>
                        <a:rPr sz="1200" dirty="0"/>
                        <a:t>зво</a:t>
                      </a:r>
                      <a:r>
                        <a:rPr sz="1200" spc="-5" dirty="0"/>
                        <a:t>д</a:t>
                      </a:r>
                      <a:r>
                        <a:rPr sz="1200" dirty="0"/>
                        <a:t>ства</a:t>
                      </a:r>
                    </a:p>
                    <a:p>
                      <a:pPr marL="92075" marR="139700">
                        <a:lnSpc>
                          <a:spcPct val="100000"/>
                        </a:lnSpc>
                      </a:pPr>
                      <a:r>
                        <a:rPr sz="1200" dirty="0"/>
                        <a:t>пр</a:t>
                      </a:r>
                      <a:r>
                        <a:rPr sz="1200" spc="5" dirty="0"/>
                        <a:t>о</a:t>
                      </a:r>
                      <a:r>
                        <a:rPr sz="1200" spc="-5" dirty="0"/>
                        <a:t>д</a:t>
                      </a:r>
                      <a:r>
                        <a:rPr sz="1200" dirty="0"/>
                        <a:t>укции</a:t>
                      </a:r>
                      <a:r>
                        <a:rPr sz="1200" spc="-55" dirty="0"/>
                        <a:t> </a:t>
                      </a:r>
                      <a:r>
                        <a:rPr sz="1200" spc="-5" dirty="0"/>
                        <a:t>м</a:t>
                      </a:r>
                      <a:r>
                        <a:rPr sz="1200" dirty="0"/>
                        <a:t>естных</a:t>
                      </a:r>
                      <a:r>
                        <a:rPr sz="1200" spc="-50" dirty="0"/>
                        <a:t> </a:t>
                      </a:r>
                      <a:r>
                        <a:rPr sz="1200" dirty="0"/>
                        <a:t>товаропр</a:t>
                      </a:r>
                      <a:r>
                        <a:rPr sz="1200" spc="-5" dirty="0"/>
                        <a:t>ои</a:t>
                      </a:r>
                      <a:r>
                        <a:rPr sz="1200" dirty="0"/>
                        <a:t>зв</a:t>
                      </a:r>
                      <a:r>
                        <a:rPr sz="1200" spc="-10" dirty="0"/>
                        <a:t>о</a:t>
                      </a:r>
                      <a:r>
                        <a:rPr sz="1200" spc="-5" dirty="0"/>
                        <a:t>ди</a:t>
                      </a:r>
                      <a:r>
                        <a:rPr sz="1200" dirty="0"/>
                        <a:t>тел</a:t>
                      </a:r>
                      <a:r>
                        <a:rPr sz="1200" spc="-10" dirty="0"/>
                        <a:t>е</a:t>
                      </a:r>
                      <a:r>
                        <a:rPr sz="1200" dirty="0"/>
                        <a:t>й</a:t>
                      </a:r>
                      <a:r>
                        <a:rPr sz="1200" spc="-80" dirty="0"/>
                        <a:t> </a:t>
                      </a:r>
                      <a:r>
                        <a:rPr sz="1200" dirty="0"/>
                        <a:t>в</a:t>
                      </a:r>
                      <a:r>
                        <a:rPr sz="1200" spc="-50" dirty="0"/>
                        <a:t> </a:t>
                      </a:r>
                      <a:r>
                        <a:rPr sz="1200" dirty="0"/>
                        <a:t>связи</a:t>
                      </a:r>
                      <a:r>
                        <a:rPr sz="1200" spc="-35" dirty="0"/>
                        <a:t> </a:t>
                      </a:r>
                      <a:r>
                        <a:rPr sz="1200" dirty="0"/>
                        <a:t>с  </a:t>
                      </a:r>
                      <a:r>
                        <a:rPr sz="1200" spc="-50" dirty="0"/>
                        <a:t>высоким </a:t>
                      </a:r>
                      <a:r>
                        <a:rPr sz="1200" spc="-40" dirty="0"/>
                        <a:t>давлением </a:t>
                      </a:r>
                      <a:r>
                        <a:rPr sz="1200" spc="-65" dirty="0"/>
                        <a:t>ведущих</a:t>
                      </a:r>
                      <a:r>
                        <a:rPr sz="1200" spc="-40" dirty="0"/>
                        <a:t> </a:t>
                      </a:r>
                      <a:r>
                        <a:rPr sz="1200" spc="-75" dirty="0"/>
                        <a:t>российских</a:t>
                      </a:r>
                      <a:r>
                        <a:rPr sz="1200" spc="-45" dirty="0"/>
                        <a:t> </a:t>
                      </a:r>
                      <a:r>
                        <a:rPr sz="1200" spc="-85" dirty="0"/>
                        <a:t>и</a:t>
                      </a:r>
                      <a:r>
                        <a:rPr sz="1200" spc="-25" dirty="0"/>
                        <a:t> </a:t>
                      </a:r>
                      <a:r>
                        <a:rPr sz="1200" spc="-50" dirty="0"/>
                        <a:t>областных </a:t>
                      </a:r>
                      <a:r>
                        <a:rPr sz="1200" spc="-365" dirty="0"/>
                        <a:t> </a:t>
                      </a:r>
                      <a:r>
                        <a:rPr sz="1200" spc="-5" dirty="0"/>
                        <a:t>пр</a:t>
                      </a:r>
                      <a:r>
                        <a:rPr sz="1200" spc="5" dirty="0"/>
                        <a:t>о</a:t>
                      </a:r>
                      <a:r>
                        <a:rPr sz="1200" spc="-5" dirty="0"/>
                        <a:t>изводителе</a:t>
                      </a:r>
                      <a:r>
                        <a:rPr sz="1200" dirty="0"/>
                        <a:t>й</a:t>
                      </a:r>
                      <a:r>
                        <a:rPr sz="1200" spc="-90" dirty="0"/>
                        <a:t> </a:t>
                      </a:r>
                      <a:r>
                        <a:rPr sz="1200" spc="-5" dirty="0"/>
                        <a:t>н</a:t>
                      </a:r>
                      <a:r>
                        <a:rPr sz="1200" dirty="0"/>
                        <a:t>а</a:t>
                      </a:r>
                      <a:r>
                        <a:rPr sz="1200" spc="-45" dirty="0"/>
                        <a:t> </a:t>
                      </a:r>
                      <a:r>
                        <a:rPr sz="1200" spc="-5" dirty="0"/>
                        <a:t>р</a:t>
                      </a:r>
                      <a:r>
                        <a:rPr sz="1200" spc="5" dirty="0"/>
                        <a:t>а</a:t>
                      </a:r>
                      <a:r>
                        <a:rPr sz="1200" spc="-5" dirty="0"/>
                        <a:t>йонн</a:t>
                      </a:r>
                      <a:r>
                        <a:rPr sz="1200" dirty="0"/>
                        <a:t>ый</a:t>
                      </a:r>
                      <a:r>
                        <a:rPr sz="1200" spc="-55" dirty="0"/>
                        <a:t> </a:t>
                      </a:r>
                      <a:r>
                        <a:rPr sz="1200" spc="-5" dirty="0"/>
                        <a:t>р</a:t>
                      </a:r>
                      <a:r>
                        <a:rPr sz="1200" dirty="0"/>
                        <a:t>ы</a:t>
                      </a:r>
                      <a:r>
                        <a:rPr sz="1200" spc="-5" dirty="0"/>
                        <a:t>но</a:t>
                      </a:r>
                      <a:r>
                        <a:rPr sz="1200" dirty="0"/>
                        <a:t>к.</a:t>
                      </a:r>
                      <a:endParaRPr sz="120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40005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object 3"/>
          <p:cNvSpPr txBox="1"/>
          <p:nvPr/>
        </p:nvSpPr>
        <p:spPr>
          <a:xfrm>
            <a:off x="8835517" y="6577233"/>
            <a:ext cx="256540" cy="229870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40"/>
              </a:spcBef>
            </a:pPr>
            <a:fld id="{81D60167-4931-47E6-BA6A-407CBD079E47}" type="slidenum">
              <a:rPr sz="1200" b="1" dirty="0">
                <a:solidFill>
                  <a:srgbClr val="FFFFFF"/>
                </a:solidFill>
                <a:latin typeface="Trebuchet MS"/>
                <a:cs typeface="Trebuchet MS"/>
              </a:rPr>
              <a:t>25</a:t>
            </a:fld>
            <a:endParaRPr sz="1200">
              <a:latin typeface="Trebuchet MS"/>
              <a:cs typeface="Trebuchet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734682" y="6140907"/>
            <a:ext cx="14478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5" dirty="0">
                <a:solidFill>
                  <a:srgbClr val="FD8537"/>
                </a:solidFill>
                <a:latin typeface="Trebuchet MS"/>
                <a:cs typeface="Trebuchet MS"/>
              </a:rPr>
              <a:t>29</a:t>
            </a:r>
            <a:endParaRPr sz="900">
              <a:latin typeface="Trebuchet MS"/>
              <a:cs typeface="Trebuchet MS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23" y="914400"/>
            <a:ext cx="9123485" cy="59436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04800" y="152400"/>
            <a:ext cx="9296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Перечень инвестиционных проектов, реализуемых и планируемых к осуществлению в Каменском районе Алтайского края по состоянию на 01 января 2025 года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685800"/>
            <a:ext cx="9067800" cy="5334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656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38" y="609600"/>
            <a:ext cx="9067800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796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/>
          <p:nvPr/>
        </p:nvSpPr>
        <p:spPr>
          <a:xfrm>
            <a:off x="8689975" y="6456375"/>
            <a:ext cx="2057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FFFFFF"/>
                </a:solidFill>
                <a:latin typeface="Trebuchet MS"/>
                <a:cs typeface="Trebuchet MS"/>
              </a:rPr>
              <a:t>30</a:t>
            </a:r>
            <a:endParaRPr sz="1200">
              <a:latin typeface="Trebuchet MS"/>
              <a:cs typeface="Trebuchet MS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6812824"/>
              </p:ext>
            </p:extLst>
          </p:nvPr>
        </p:nvGraphicFramePr>
        <p:xfrm>
          <a:off x="15215" y="762000"/>
          <a:ext cx="9128785" cy="5510801"/>
        </p:xfrm>
        <a:graphic>
          <a:graphicData uri="http://schemas.openxmlformats.org/drawingml/2006/table">
            <a:tbl>
              <a:tblPr/>
              <a:tblGrid>
                <a:gridCol w="215480">
                  <a:extLst>
                    <a:ext uri="{9D8B030D-6E8A-4147-A177-3AD203B41FA5}">
                      <a16:colId xmlns:a16="http://schemas.microsoft.com/office/drawing/2014/main" val="294286231"/>
                    </a:ext>
                  </a:extLst>
                </a:gridCol>
                <a:gridCol w="1154543">
                  <a:extLst>
                    <a:ext uri="{9D8B030D-6E8A-4147-A177-3AD203B41FA5}">
                      <a16:colId xmlns:a16="http://schemas.microsoft.com/office/drawing/2014/main" val="3529869923"/>
                    </a:ext>
                  </a:extLst>
                </a:gridCol>
                <a:gridCol w="1560798">
                  <a:extLst>
                    <a:ext uri="{9D8B030D-6E8A-4147-A177-3AD203B41FA5}">
                      <a16:colId xmlns:a16="http://schemas.microsoft.com/office/drawing/2014/main" val="3883166406"/>
                    </a:ext>
                  </a:extLst>
                </a:gridCol>
                <a:gridCol w="1026442">
                  <a:extLst>
                    <a:ext uri="{9D8B030D-6E8A-4147-A177-3AD203B41FA5}">
                      <a16:colId xmlns:a16="http://schemas.microsoft.com/office/drawing/2014/main" val="76818949"/>
                    </a:ext>
                  </a:extLst>
                </a:gridCol>
                <a:gridCol w="1298705">
                  <a:extLst>
                    <a:ext uri="{9D8B030D-6E8A-4147-A177-3AD203B41FA5}">
                      <a16:colId xmlns:a16="http://schemas.microsoft.com/office/drawing/2014/main" val="930131291"/>
                    </a:ext>
                  </a:extLst>
                </a:gridCol>
                <a:gridCol w="588202">
                  <a:extLst>
                    <a:ext uri="{9D8B030D-6E8A-4147-A177-3AD203B41FA5}">
                      <a16:colId xmlns:a16="http://schemas.microsoft.com/office/drawing/2014/main" val="2452850296"/>
                    </a:ext>
                  </a:extLst>
                </a:gridCol>
                <a:gridCol w="1380237">
                  <a:extLst>
                    <a:ext uri="{9D8B030D-6E8A-4147-A177-3AD203B41FA5}">
                      <a16:colId xmlns:a16="http://schemas.microsoft.com/office/drawing/2014/main" val="669586008"/>
                    </a:ext>
                  </a:extLst>
                </a:gridCol>
                <a:gridCol w="1141462">
                  <a:extLst>
                    <a:ext uri="{9D8B030D-6E8A-4147-A177-3AD203B41FA5}">
                      <a16:colId xmlns:a16="http://schemas.microsoft.com/office/drawing/2014/main" val="1892290539"/>
                    </a:ext>
                  </a:extLst>
                </a:gridCol>
                <a:gridCol w="762916">
                  <a:extLst>
                    <a:ext uri="{9D8B030D-6E8A-4147-A177-3AD203B41FA5}">
                      <a16:colId xmlns:a16="http://schemas.microsoft.com/office/drawing/2014/main" val="318056077"/>
                    </a:ext>
                  </a:extLst>
                </a:gridCol>
              </a:tblGrid>
              <a:tr h="113955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№ п\п</a:t>
                      </a:r>
                    </a:p>
                  </a:txBody>
                  <a:tcPr marL="3727" marR="3727" marT="37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Месторасположение площадки, координаты или кадастровый номер(номер квартала), удаленность от г. Барнаула</a:t>
                      </a:r>
                    </a:p>
                  </a:txBody>
                  <a:tcPr marL="3727" marR="3727" marT="372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Площадь площадки(м²), статус предложения (аренда/продажа)</a:t>
                      </a:r>
                    </a:p>
                  </a:txBody>
                  <a:tcPr marL="3727" marR="3727" marT="372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Категория земельного участка, форма собственности</a:t>
                      </a:r>
                    </a:p>
                  </a:txBody>
                  <a:tcPr marL="3727" marR="3727" marT="372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Область применения площадки (целевое назначение)</a:t>
                      </a:r>
                    </a:p>
                  </a:txBody>
                  <a:tcPr marL="3727" marR="3727" marT="372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Требуется перевод участка в другую категорию(да/нет)</a:t>
                      </a:r>
                    </a:p>
                  </a:txBody>
                  <a:tcPr marL="3727" marR="3727" marT="372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Наличие инфраструктуры: электроснабжение, </a:t>
                      </a:r>
                    </a:p>
                  </a:txBody>
                  <a:tcPr marL="3727" marR="3727" marT="372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Техническая характеристика имеющихся сооружений (</a:t>
                      </a:r>
                      <a:r>
                        <a:rPr lang="ru-RU" sz="9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площадь,этажность</a:t>
                      </a:r>
                      <a:r>
                        <a:rPr lang="ru-RU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, техническая </a:t>
                      </a:r>
                      <a:r>
                        <a:rPr lang="ru-RU" sz="9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оснащенность,состояние</a:t>
                      </a:r>
                      <a:r>
                        <a:rPr lang="ru-RU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)</a:t>
                      </a:r>
                    </a:p>
                  </a:txBody>
                  <a:tcPr marL="3727" marR="3727" marT="372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Координаты контактного лица</a:t>
                      </a:r>
                    </a:p>
                  </a:txBody>
                  <a:tcPr marL="3727" marR="3727" marT="372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3691732"/>
                  </a:ext>
                </a:extLst>
              </a:tr>
              <a:tr h="64184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3727" marR="3727" marT="37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Каменский район, </a:t>
                      </a:r>
                      <a:r>
                        <a:rPr lang="ru-RU" sz="9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с.Корнилово</a:t>
                      </a:r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,                     ул.Каменская,81  </a:t>
                      </a:r>
                    </a:p>
                  </a:txBody>
                  <a:tcPr marL="3727" marR="3727" marT="37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Земельный участок, площадью 19581 м2:   Продажа.</a:t>
                      </a:r>
                    </a:p>
                  </a:txBody>
                  <a:tcPr marL="3727" marR="3727" marT="37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Brownfield / </a:t>
                      </a:r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земли населенного пункта</a:t>
                      </a:r>
                    </a:p>
                  </a:txBody>
                  <a:tcPr marL="3727" marR="3727" marT="37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Для объектов общественно-делового значения </a:t>
                      </a:r>
                    </a:p>
                  </a:txBody>
                  <a:tcPr marL="3727" marR="3727" marT="37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нет</a:t>
                      </a:r>
                    </a:p>
                  </a:txBody>
                  <a:tcPr marL="3727" marR="3727" marT="37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подведены все коммуникации</a:t>
                      </a:r>
                    </a:p>
                  </a:txBody>
                  <a:tcPr marL="3727" marR="3727" marT="37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727" marR="3727" marT="37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Каяина</a:t>
                      </a:r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Т.И.</a:t>
                      </a:r>
                      <a:b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тел. 8(38584)</a:t>
                      </a:r>
                      <a:b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2-12-56</a:t>
                      </a:r>
                      <a:b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727" marR="3727" marT="37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37991695"/>
                  </a:ext>
                </a:extLst>
              </a:tr>
              <a:tr h="33555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3727" marR="3727" marT="37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г. Камень-на-Оби,                ул.Каменская 22:68:010203</a:t>
                      </a:r>
                    </a:p>
                  </a:txBody>
                  <a:tcPr marL="3727" marR="3727" marT="37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Свободные земли площадью 102 га. </a:t>
                      </a:r>
                    </a:p>
                  </a:txBody>
                  <a:tcPr marL="3727" marR="3727" marT="37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Greenfield / </a:t>
                      </a:r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промышленность</a:t>
                      </a:r>
                    </a:p>
                  </a:txBody>
                  <a:tcPr marL="3727" marR="3727" marT="37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Производственное, коммунальное, складское назначение</a:t>
                      </a:r>
                    </a:p>
                  </a:txBody>
                  <a:tcPr marL="3727" marR="3727" marT="37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нет</a:t>
                      </a:r>
                    </a:p>
                  </a:txBody>
                  <a:tcPr marL="3727" marR="3727" marT="37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имеется возможность подключения</a:t>
                      </a:r>
                    </a:p>
                  </a:txBody>
                  <a:tcPr marL="3727" marR="3727" marT="37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727" marR="3727" marT="37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Каяина Т.И.</a:t>
                      </a:r>
                      <a:b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тел. 8(38584)</a:t>
                      </a:r>
                      <a:b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2-12-56</a:t>
                      </a:r>
                    </a:p>
                  </a:txBody>
                  <a:tcPr marL="3727" marR="3727" marT="37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04838851"/>
                  </a:ext>
                </a:extLst>
              </a:tr>
              <a:tr h="41161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3727" marR="3727" marT="37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г.Камень-на-Оби,                ул.Северная, 56   (бывшее здание архива)</a:t>
                      </a:r>
                    </a:p>
                  </a:txBody>
                  <a:tcPr marL="3727" marR="3727" marT="37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Нежилое помещение, площадь 354,8 м2 Продажа</a:t>
                      </a:r>
                    </a:p>
                  </a:txBody>
                  <a:tcPr marL="3727" marR="3727" marT="37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Brownfield / </a:t>
                      </a:r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промышленный</a:t>
                      </a:r>
                    </a:p>
                  </a:txBody>
                  <a:tcPr marL="3727" marR="3727" marT="37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Производственное, коммунальное, складское назначение</a:t>
                      </a:r>
                    </a:p>
                  </a:txBody>
                  <a:tcPr marL="3727" marR="3727" marT="37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нет</a:t>
                      </a:r>
                    </a:p>
                  </a:txBody>
                  <a:tcPr marL="3727" marR="3727" marT="37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имеется возможность подключения</a:t>
                      </a:r>
                    </a:p>
                  </a:txBody>
                  <a:tcPr marL="3727" marR="3727" marT="37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Производственное помещение.</a:t>
                      </a:r>
                    </a:p>
                  </a:txBody>
                  <a:tcPr marL="3727" marR="3727" marT="37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Каяина</a:t>
                      </a:r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Т.И.</a:t>
                      </a:r>
                      <a:b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тел. 8(38584)</a:t>
                      </a:r>
                      <a:b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2-12-56</a:t>
                      </a:r>
                      <a:b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727" marR="3727" marT="37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34329346"/>
                  </a:ext>
                </a:extLst>
              </a:tr>
              <a:tr h="46083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3727" marR="3727" marT="37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г. Камень-на-Оби,           </a:t>
                      </a:r>
                      <a:r>
                        <a:rPr lang="ru-RU" sz="9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ул.Балтийская</a:t>
                      </a:r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22:68:010514:96</a:t>
                      </a:r>
                    </a:p>
                  </a:txBody>
                  <a:tcPr marL="3727" marR="3727" marT="37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Земельный участок.</a:t>
                      </a:r>
                    </a:p>
                  </a:txBody>
                  <a:tcPr marL="3727" marR="3727" marT="37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Greenfield / </a:t>
                      </a:r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земли населенного пункта</a:t>
                      </a:r>
                    </a:p>
                  </a:txBody>
                  <a:tcPr marL="3727" marR="3727" marT="37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Для размещения объектов дошкольного, начального, общего и среднего (полного) общего образования</a:t>
                      </a:r>
                    </a:p>
                  </a:txBody>
                  <a:tcPr marL="3727" marR="3727" marT="37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нет</a:t>
                      </a:r>
                    </a:p>
                  </a:txBody>
                  <a:tcPr marL="3727" marR="3727" marT="37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имеется возможность подключения</a:t>
                      </a:r>
                    </a:p>
                  </a:txBody>
                  <a:tcPr marL="3727" marR="3727" marT="37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727" marR="3727" marT="37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Каяина Т.И.</a:t>
                      </a:r>
                      <a:b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тел. 8(38584)</a:t>
                      </a:r>
                      <a:b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2-12-56</a:t>
                      </a:r>
                      <a:b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727" marR="3727" marT="37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71347940"/>
                  </a:ext>
                </a:extLst>
              </a:tr>
              <a:tr h="40535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3727" marR="3727" marT="37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г.Камень-на-Оби, ул. Первомайская, 261, 22:68:010805:93</a:t>
                      </a:r>
                    </a:p>
                  </a:txBody>
                  <a:tcPr marL="3727" marR="3727" marT="37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Нежилое здание, площадь 601,8м2 Продажа</a:t>
                      </a:r>
                    </a:p>
                  </a:txBody>
                  <a:tcPr marL="3727" marR="3727" marT="37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Brownfield / </a:t>
                      </a:r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промышленность</a:t>
                      </a:r>
                    </a:p>
                  </a:txBody>
                  <a:tcPr marL="3727" marR="3727" marT="37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Для объектов общественно-делового значения</a:t>
                      </a:r>
                    </a:p>
                  </a:txBody>
                  <a:tcPr marL="3727" marR="3727" marT="37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нет</a:t>
                      </a:r>
                    </a:p>
                  </a:txBody>
                  <a:tcPr marL="3727" marR="3727" marT="37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имеется возможность подключения</a:t>
                      </a:r>
                    </a:p>
                  </a:txBody>
                  <a:tcPr marL="3727" marR="3727" marT="37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727" marR="3727" marT="37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Каяина Т.И.</a:t>
                      </a:r>
                      <a:b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тел. 8(38584)</a:t>
                      </a:r>
                      <a:b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2-12-56</a:t>
                      </a:r>
                      <a:b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727" marR="3727" marT="37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70851299"/>
                  </a:ext>
                </a:extLst>
              </a:tr>
              <a:tr h="55926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</a:p>
                  </a:txBody>
                  <a:tcPr marL="3727" marR="3727" marT="37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г. Камня-на-Оби            ул.Ленина 107       (бывшее здание архива)  (2 этажа)           22:68:010817:13</a:t>
                      </a:r>
                    </a:p>
                  </a:txBody>
                  <a:tcPr marL="3727" marR="3727" marT="37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Нежилое помещение , площадь  301,9 м2. Продажа.</a:t>
                      </a:r>
                    </a:p>
                  </a:txBody>
                  <a:tcPr marL="3727" marR="3727" marT="37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Brownfield / </a:t>
                      </a:r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промышленный</a:t>
                      </a:r>
                    </a:p>
                  </a:txBody>
                  <a:tcPr marL="3727" marR="3727" marT="37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Производственное, коммунальное, складское назначение</a:t>
                      </a:r>
                    </a:p>
                  </a:txBody>
                  <a:tcPr marL="3727" marR="3727" marT="37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нет</a:t>
                      </a:r>
                    </a:p>
                  </a:txBody>
                  <a:tcPr marL="3727" marR="3727" marT="37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подведены все коммуникации</a:t>
                      </a:r>
                    </a:p>
                  </a:txBody>
                  <a:tcPr marL="3727" marR="3727" marT="37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Производственное помещение.</a:t>
                      </a:r>
                    </a:p>
                  </a:txBody>
                  <a:tcPr marL="3727" marR="3727" marT="37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Каяина</a:t>
                      </a:r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Т.И.</a:t>
                      </a:r>
                      <a:b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тел. 8(38584)</a:t>
                      </a:r>
                      <a:b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2-12-56</a:t>
                      </a:r>
                      <a:b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727" marR="3727" marT="37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85028441"/>
                  </a:ext>
                </a:extLst>
              </a:tr>
              <a:tr h="33555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</a:t>
                      </a:r>
                    </a:p>
                  </a:txBody>
                  <a:tcPr marL="3727" marR="3727" marT="37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г.Камень-на-Оби, ул. Громова, 158 22:68:010508:63</a:t>
                      </a:r>
                    </a:p>
                  </a:txBody>
                  <a:tcPr marL="3727" marR="3727" marT="37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Нежилое здание, площадь 584,9 м2 Продажа</a:t>
                      </a:r>
                    </a:p>
                  </a:txBody>
                  <a:tcPr marL="3727" marR="3727" marT="37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Brownfield / </a:t>
                      </a:r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промышленный</a:t>
                      </a:r>
                    </a:p>
                  </a:txBody>
                  <a:tcPr marL="3727" marR="3727" marT="37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Для объектов общественно-делового значения</a:t>
                      </a:r>
                    </a:p>
                  </a:txBody>
                  <a:tcPr marL="3727" marR="3727" marT="37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нет</a:t>
                      </a:r>
                    </a:p>
                  </a:txBody>
                  <a:tcPr marL="3727" marR="3727" marT="37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подведены все коммуникации</a:t>
                      </a:r>
                    </a:p>
                  </a:txBody>
                  <a:tcPr marL="3727" marR="3727" marT="37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727" marR="3727" marT="37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Каяина</a:t>
                      </a:r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Т.И. тел. 8(38584)2-12-56</a:t>
                      </a:r>
                    </a:p>
                  </a:txBody>
                  <a:tcPr marL="3727" marR="3727" marT="37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17214426"/>
                  </a:ext>
                </a:extLst>
              </a:tr>
              <a:tr h="33555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</a:t>
                      </a:r>
                    </a:p>
                  </a:txBody>
                  <a:tcPr marL="3727" marR="3727" marT="37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г. Камень-на-Оби, ул. Пушкина, д. 55 22:68:010913:68</a:t>
                      </a:r>
                    </a:p>
                  </a:txBody>
                  <a:tcPr marL="3727" marR="3727" marT="37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Здания и территория АО РМЗ "Каменский". Земельный участок 36,7 м2. Продажа</a:t>
                      </a:r>
                    </a:p>
                  </a:txBody>
                  <a:tcPr marL="3727" marR="3727" marT="37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Brownfield / </a:t>
                      </a:r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промышленный</a:t>
                      </a:r>
                    </a:p>
                  </a:txBody>
                  <a:tcPr marL="3727" marR="3727" marT="37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Производственное, коммунальное, складское назначение</a:t>
                      </a:r>
                    </a:p>
                  </a:txBody>
                  <a:tcPr marL="3727" marR="3727" marT="37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нет</a:t>
                      </a:r>
                    </a:p>
                  </a:txBody>
                  <a:tcPr marL="3727" marR="3727" marT="37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подведены коммуникации</a:t>
                      </a:r>
                    </a:p>
                  </a:txBody>
                  <a:tcPr marL="3727" marR="3727" marT="37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Производственные здания </a:t>
                      </a:r>
                    </a:p>
                  </a:txBody>
                  <a:tcPr marL="3727" marR="3727" marT="37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Шейнов В.З. тел. 8(38584) 2-15-43</a:t>
                      </a:r>
                    </a:p>
                  </a:txBody>
                  <a:tcPr marL="3727" marR="3727" marT="37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5758981"/>
                  </a:ext>
                </a:extLst>
              </a:tr>
            </a:tbl>
          </a:graphicData>
        </a:graphic>
      </p:graphicFrame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6304460"/>
            <a:ext cx="7736495" cy="51210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6200" y="171740"/>
            <a:ext cx="830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</a:rPr>
              <a:t>ИНВЕСТИЦИОННЫЕ ПЛОЩАДКИ</a:t>
            </a:r>
            <a:endParaRPr lang="ru-RU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990600" y="134827"/>
            <a:ext cx="6376644" cy="899934"/>
            <a:chOff x="990600" y="134827"/>
            <a:chExt cx="6376644" cy="899934"/>
          </a:xfrm>
        </p:grpSpPr>
        <p:pic>
          <p:nvPicPr>
            <p:cNvPr id="3" name="object 3"/>
            <p:cNvPicPr/>
            <p:nvPr/>
          </p:nvPicPr>
          <p:blipFill>
            <a:blip r:embed="rId2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990600" y="134827"/>
              <a:ext cx="6376644" cy="41681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2362200" y="617948"/>
              <a:ext cx="3252089" cy="416813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402437" y="1147318"/>
            <a:ext cx="5676265" cy="25869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indent="354965" algn="just">
              <a:lnSpc>
                <a:spcPct val="100000"/>
              </a:lnSpc>
              <a:spcBef>
                <a:spcPts val="105"/>
              </a:spcBef>
            </a:pPr>
            <a:r>
              <a:rPr sz="1400" b="1" spc="-5" dirty="0">
                <a:latin typeface="Trebuchet MS"/>
                <a:cs typeface="Trebuchet MS"/>
              </a:rPr>
              <a:t>Ка</a:t>
            </a:r>
            <a:r>
              <a:rPr sz="1400" b="1" spc="-5" dirty="0">
                <a:latin typeface="Arial"/>
                <a:cs typeface="Arial"/>
              </a:rPr>
              <a:t>́</a:t>
            </a:r>
            <a:r>
              <a:rPr sz="1400" b="1" spc="-5" dirty="0">
                <a:latin typeface="Trebuchet MS"/>
                <a:cs typeface="Trebuchet MS"/>
              </a:rPr>
              <a:t>менский райо</a:t>
            </a:r>
            <a:r>
              <a:rPr sz="1400" b="1" spc="-5" dirty="0">
                <a:latin typeface="Arial"/>
                <a:cs typeface="Arial"/>
              </a:rPr>
              <a:t>́</a:t>
            </a:r>
            <a:r>
              <a:rPr sz="1400" b="1" spc="-5" dirty="0">
                <a:latin typeface="Trebuchet MS"/>
                <a:cs typeface="Trebuchet MS"/>
              </a:rPr>
              <a:t>н </a:t>
            </a:r>
            <a:r>
              <a:rPr sz="1400" dirty="0">
                <a:latin typeface="Trebuchet MS"/>
                <a:cs typeface="Trebuchet MS"/>
              </a:rPr>
              <a:t>— </a:t>
            </a:r>
            <a:r>
              <a:rPr sz="1400" spc="-5" dirty="0">
                <a:latin typeface="Trebuchet MS"/>
                <a:cs typeface="Trebuchet MS"/>
              </a:rPr>
              <a:t>муниципальное образование </a:t>
            </a:r>
            <a:r>
              <a:rPr sz="1400" dirty="0">
                <a:latin typeface="Trebuchet MS"/>
                <a:cs typeface="Trebuchet MS"/>
              </a:rPr>
              <a:t>в </a:t>
            </a:r>
            <a:r>
              <a:rPr sz="1400" spc="-5" dirty="0">
                <a:latin typeface="Trebuchet MS"/>
                <a:cs typeface="Trebuchet MS"/>
              </a:rPr>
              <a:t>северной </a:t>
            </a:r>
            <a:r>
              <a:rPr sz="1400" dirty="0">
                <a:latin typeface="Trebuchet MS"/>
                <a:cs typeface="Trebuchet MS"/>
              </a:rPr>
              <a:t> части</a:t>
            </a:r>
            <a:r>
              <a:rPr sz="1400" spc="5" dirty="0">
                <a:latin typeface="Trebuchet MS"/>
                <a:cs typeface="Trebuchet MS"/>
              </a:rPr>
              <a:t> </a:t>
            </a:r>
            <a:r>
              <a:rPr sz="1400" spc="-5" dirty="0">
                <a:latin typeface="Trebuchet MS"/>
                <a:cs typeface="Trebuchet MS"/>
              </a:rPr>
              <a:t>Алтайского</a:t>
            </a:r>
            <a:r>
              <a:rPr sz="1400" dirty="0">
                <a:latin typeface="Trebuchet MS"/>
                <a:cs typeface="Trebuchet MS"/>
              </a:rPr>
              <a:t> </a:t>
            </a:r>
            <a:r>
              <a:rPr sz="1400" spc="-5" dirty="0">
                <a:latin typeface="Trebuchet MS"/>
                <a:cs typeface="Trebuchet MS"/>
              </a:rPr>
              <a:t>края.</a:t>
            </a:r>
            <a:r>
              <a:rPr sz="1400" dirty="0">
                <a:latin typeface="Trebuchet MS"/>
                <a:cs typeface="Trebuchet MS"/>
              </a:rPr>
              <a:t> </a:t>
            </a:r>
            <a:r>
              <a:rPr sz="1400" spc="-5" dirty="0">
                <a:latin typeface="Trebuchet MS"/>
                <a:cs typeface="Trebuchet MS"/>
              </a:rPr>
              <a:t>Административный</a:t>
            </a:r>
            <a:r>
              <a:rPr sz="1400" dirty="0">
                <a:latin typeface="Trebuchet MS"/>
                <a:cs typeface="Trebuchet MS"/>
              </a:rPr>
              <a:t> </a:t>
            </a:r>
            <a:r>
              <a:rPr sz="1400" spc="-5" dirty="0">
                <a:latin typeface="Trebuchet MS"/>
                <a:cs typeface="Trebuchet MS"/>
              </a:rPr>
              <a:t>центр</a:t>
            </a:r>
            <a:r>
              <a:rPr sz="1400" dirty="0">
                <a:latin typeface="Trebuchet MS"/>
                <a:cs typeface="Trebuchet MS"/>
              </a:rPr>
              <a:t> —</a:t>
            </a:r>
            <a:r>
              <a:rPr sz="1400" spc="5" dirty="0">
                <a:latin typeface="Trebuchet MS"/>
                <a:cs typeface="Trebuchet MS"/>
              </a:rPr>
              <a:t> </a:t>
            </a:r>
            <a:r>
              <a:rPr sz="1400" spc="-5" dirty="0">
                <a:latin typeface="Trebuchet MS"/>
                <a:cs typeface="Trebuchet MS"/>
              </a:rPr>
              <a:t>городское </a:t>
            </a:r>
            <a:r>
              <a:rPr sz="1400" dirty="0">
                <a:latin typeface="Trebuchet MS"/>
                <a:cs typeface="Trebuchet MS"/>
              </a:rPr>
              <a:t> поселение</a:t>
            </a:r>
            <a:r>
              <a:rPr sz="1400" spc="-40" dirty="0">
                <a:latin typeface="Trebuchet MS"/>
                <a:cs typeface="Trebuchet MS"/>
              </a:rPr>
              <a:t> </a:t>
            </a:r>
            <a:r>
              <a:rPr sz="1400" spc="-5" dirty="0">
                <a:latin typeface="Trebuchet MS"/>
                <a:cs typeface="Trebuchet MS"/>
              </a:rPr>
              <a:t>город</a:t>
            </a:r>
            <a:r>
              <a:rPr sz="1400" spc="-10" dirty="0">
                <a:latin typeface="Trebuchet MS"/>
                <a:cs typeface="Trebuchet MS"/>
              </a:rPr>
              <a:t> </a:t>
            </a:r>
            <a:r>
              <a:rPr sz="1400" spc="-5" dirty="0">
                <a:latin typeface="Trebuchet MS"/>
                <a:cs typeface="Trebuchet MS"/>
              </a:rPr>
              <a:t>Камень-на-Оби.</a:t>
            </a:r>
            <a:endParaRPr sz="1400" dirty="0">
              <a:latin typeface="Trebuchet MS"/>
              <a:cs typeface="Trebuchet MS"/>
            </a:endParaRPr>
          </a:p>
          <a:p>
            <a:pPr marL="12700" marR="5080" indent="354965" algn="just">
              <a:lnSpc>
                <a:spcPct val="100000"/>
              </a:lnSpc>
            </a:pPr>
            <a:r>
              <a:rPr sz="1400" spc="-5" dirty="0">
                <a:latin typeface="Trebuchet MS"/>
                <a:cs typeface="Trebuchet MS"/>
              </a:rPr>
              <a:t>Каменский район образован </a:t>
            </a:r>
            <a:r>
              <a:rPr sz="1400" dirty="0">
                <a:latin typeface="Trebuchet MS"/>
                <a:cs typeface="Trebuchet MS"/>
              </a:rPr>
              <a:t>в 1924 году. </a:t>
            </a:r>
            <a:r>
              <a:rPr sz="1400" spc="-5" dirty="0">
                <a:latin typeface="Trebuchet MS"/>
                <a:cs typeface="Trebuchet MS"/>
              </a:rPr>
              <a:t>Район расположен на </a:t>
            </a:r>
            <a:r>
              <a:rPr sz="1400" dirty="0">
                <a:latin typeface="Trebuchet MS"/>
                <a:cs typeface="Trebuchet MS"/>
              </a:rPr>
              <a:t> </a:t>
            </a:r>
            <a:r>
              <a:rPr sz="1400" spc="-5" dirty="0">
                <a:latin typeface="Trebuchet MS"/>
                <a:cs typeface="Trebuchet MS"/>
              </a:rPr>
              <a:t>севере</a:t>
            </a:r>
            <a:r>
              <a:rPr sz="1400" dirty="0">
                <a:latin typeface="Trebuchet MS"/>
                <a:cs typeface="Trebuchet MS"/>
              </a:rPr>
              <a:t> </a:t>
            </a:r>
            <a:r>
              <a:rPr sz="1400" spc="-5" dirty="0">
                <a:latin typeface="Trebuchet MS"/>
                <a:cs typeface="Trebuchet MS"/>
              </a:rPr>
              <a:t>края.</a:t>
            </a:r>
            <a:r>
              <a:rPr sz="1400" dirty="0">
                <a:latin typeface="Trebuchet MS"/>
                <a:cs typeface="Trebuchet MS"/>
              </a:rPr>
              <a:t> </a:t>
            </a:r>
            <a:r>
              <a:rPr sz="1400" spc="-5" dirty="0">
                <a:latin typeface="Trebuchet MS"/>
                <a:cs typeface="Trebuchet MS"/>
              </a:rPr>
              <a:t>Граничит</a:t>
            </a:r>
            <a:r>
              <a:rPr sz="1400" dirty="0">
                <a:latin typeface="Trebuchet MS"/>
                <a:cs typeface="Trebuchet MS"/>
              </a:rPr>
              <a:t> с</a:t>
            </a:r>
            <a:r>
              <a:rPr sz="1400" spc="5" dirty="0">
                <a:latin typeface="Trebuchet MS"/>
                <a:cs typeface="Trebuchet MS"/>
              </a:rPr>
              <a:t> </a:t>
            </a:r>
            <a:r>
              <a:rPr sz="1400" dirty="0">
                <a:latin typeface="Trebuchet MS"/>
                <a:cs typeface="Trebuchet MS"/>
              </a:rPr>
              <a:t>Крутихинским,</a:t>
            </a:r>
            <a:r>
              <a:rPr sz="1400" spc="5" dirty="0">
                <a:latin typeface="Trebuchet MS"/>
                <a:cs typeface="Trebuchet MS"/>
              </a:rPr>
              <a:t> </a:t>
            </a:r>
            <a:r>
              <a:rPr sz="1400" spc="-5" dirty="0">
                <a:latin typeface="Trebuchet MS"/>
                <a:cs typeface="Trebuchet MS"/>
              </a:rPr>
              <a:t>Панкрушихинским, </a:t>
            </a:r>
            <a:r>
              <a:rPr sz="1400" dirty="0">
                <a:latin typeface="Trebuchet MS"/>
                <a:cs typeface="Trebuchet MS"/>
              </a:rPr>
              <a:t> </a:t>
            </a:r>
            <a:r>
              <a:rPr sz="1400" spc="-5" dirty="0">
                <a:latin typeface="Trebuchet MS"/>
                <a:cs typeface="Trebuchet MS"/>
              </a:rPr>
              <a:t>Баевским,</a:t>
            </a:r>
            <a:r>
              <a:rPr sz="1400" dirty="0">
                <a:latin typeface="Trebuchet MS"/>
                <a:cs typeface="Trebuchet MS"/>
              </a:rPr>
              <a:t> </a:t>
            </a:r>
            <a:r>
              <a:rPr sz="1400" spc="-5" dirty="0">
                <a:latin typeface="Trebuchet MS"/>
                <a:cs typeface="Trebuchet MS"/>
              </a:rPr>
              <a:t>Тюменцевским,</a:t>
            </a:r>
            <a:r>
              <a:rPr sz="1400" dirty="0">
                <a:latin typeface="Trebuchet MS"/>
                <a:cs typeface="Trebuchet MS"/>
              </a:rPr>
              <a:t> </a:t>
            </a:r>
            <a:r>
              <a:rPr sz="1400" spc="-5" dirty="0">
                <a:latin typeface="Trebuchet MS"/>
                <a:cs typeface="Trebuchet MS"/>
              </a:rPr>
              <a:t>Шелаболихинским</a:t>
            </a:r>
            <a:r>
              <a:rPr sz="1400" dirty="0">
                <a:latin typeface="Trebuchet MS"/>
                <a:cs typeface="Trebuchet MS"/>
              </a:rPr>
              <a:t> </a:t>
            </a:r>
            <a:r>
              <a:rPr sz="1400" spc="-5" dirty="0">
                <a:latin typeface="Trebuchet MS"/>
                <a:cs typeface="Trebuchet MS"/>
              </a:rPr>
              <a:t>районами</a:t>
            </a:r>
            <a:r>
              <a:rPr sz="1400" dirty="0">
                <a:latin typeface="Trebuchet MS"/>
                <a:cs typeface="Trebuchet MS"/>
              </a:rPr>
              <a:t> </a:t>
            </a:r>
            <a:r>
              <a:rPr sz="1400" spc="-5" dirty="0">
                <a:latin typeface="Trebuchet MS"/>
                <a:cs typeface="Trebuchet MS"/>
              </a:rPr>
              <a:t>края</a:t>
            </a:r>
            <a:r>
              <a:rPr sz="1400" dirty="0">
                <a:latin typeface="Trebuchet MS"/>
                <a:cs typeface="Trebuchet MS"/>
              </a:rPr>
              <a:t> и </a:t>
            </a:r>
            <a:r>
              <a:rPr sz="1400" spc="5" dirty="0">
                <a:latin typeface="Trebuchet MS"/>
                <a:cs typeface="Trebuchet MS"/>
              </a:rPr>
              <a:t> </a:t>
            </a:r>
            <a:r>
              <a:rPr sz="1400" spc="-5" dirty="0">
                <a:latin typeface="Trebuchet MS"/>
                <a:cs typeface="Trebuchet MS"/>
              </a:rPr>
              <a:t>Новосибирской</a:t>
            </a:r>
            <a:r>
              <a:rPr sz="1400" spc="150" dirty="0">
                <a:latin typeface="Trebuchet MS"/>
                <a:cs typeface="Trebuchet MS"/>
              </a:rPr>
              <a:t> </a:t>
            </a:r>
            <a:r>
              <a:rPr sz="1400" spc="-5" dirty="0">
                <a:latin typeface="Trebuchet MS"/>
                <a:cs typeface="Trebuchet MS"/>
              </a:rPr>
              <a:t>областью.</a:t>
            </a:r>
            <a:r>
              <a:rPr sz="1400" spc="150" dirty="0">
                <a:latin typeface="Trebuchet MS"/>
                <a:cs typeface="Trebuchet MS"/>
              </a:rPr>
              <a:t> </a:t>
            </a:r>
            <a:r>
              <a:rPr sz="1400" spc="-5" dirty="0">
                <a:latin typeface="Trebuchet MS"/>
                <a:cs typeface="Trebuchet MS"/>
              </a:rPr>
              <a:t>Площадь</a:t>
            </a:r>
            <a:r>
              <a:rPr sz="1400" spc="140" dirty="0">
                <a:latin typeface="Trebuchet MS"/>
                <a:cs typeface="Trebuchet MS"/>
              </a:rPr>
              <a:t> </a:t>
            </a:r>
            <a:r>
              <a:rPr sz="1400" spc="-5" dirty="0">
                <a:latin typeface="Trebuchet MS"/>
                <a:cs typeface="Trebuchet MS"/>
              </a:rPr>
              <a:t>района</a:t>
            </a:r>
            <a:r>
              <a:rPr sz="1400" spc="150" dirty="0">
                <a:latin typeface="Trebuchet MS"/>
                <a:cs typeface="Trebuchet MS"/>
              </a:rPr>
              <a:t> </a:t>
            </a:r>
            <a:r>
              <a:rPr sz="1400" spc="-5" dirty="0">
                <a:latin typeface="Trebuchet MS"/>
                <a:cs typeface="Trebuchet MS"/>
              </a:rPr>
              <a:t>составляет</a:t>
            </a:r>
            <a:r>
              <a:rPr sz="1400" spc="145" dirty="0">
                <a:latin typeface="Trebuchet MS"/>
                <a:cs typeface="Trebuchet MS"/>
              </a:rPr>
              <a:t> </a:t>
            </a:r>
            <a:r>
              <a:rPr sz="1400" spc="-5" dirty="0">
                <a:latin typeface="Trebuchet MS"/>
                <a:cs typeface="Trebuchet MS"/>
              </a:rPr>
              <a:t>3669</a:t>
            </a:r>
            <a:r>
              <a:rPr sz="1400" spc="145" dirty="0">
                <a:latin typeface="Trebuchet MS"/>
                <a:cs typeface="Trebuchet MS"/>
              </a:rPr>
              <a:t> </a:t>
            </a:r>
            <a:r>
              <a:rPr sz="1400" spc="-5" dirty="0">
                <a:latin typeface="Trebuchet MS"/>
                <a:cs typeface="Trebuchet MS"/>
              </a:rPr>
              <a:t>кв.км. </a:t>
            </a:r>
            <a:r>
              <a:rPr sz="1400" spc="-409" dirty="0">
                <a:latin typeface="Trebuchet MS"/>
                <a:cs typeface="Trebuchet MS"/>
              </a:rPr>
              <a:t> </a:t>
            </a:r>
            <a:r>
              <a:rPr sz="1400" dirty="0">
                <a:latin typeface="Trebuchet MS"/>
                <a:cs typeface="Trebuchet MS"/>
              </a:rPr>
              <a:t>В</a:t>
            </a:r>
            <a:r>
              <a:rPr sz="1400" spc="5" dirty="0">
                <a:latin typeface="Trebuchet MS"/>
                <a:cs typeface="Trebuchet MS"/>
              </a:rPr>
              <a:t> </a:t>
            </a:r>
            <a:r>
              <a:rPr sz="1400" spc="-5" dirty="0">
                <a:latin typeface="Trebuchet MS"/>
                <a:cs typeface="Trebuchet MS"/>
              </a:rPr>
              <a:t>Каменском</a:t>
            </a:r>
            <a:r>
              <a:rPr sz="1400" dirty="0">
                <a:latin typeface="Trebuchet MS"/>
                <a:cs typeface="Trebuchet MS"/>
              </a:rPr>
              <a:t> </a:t>
            </a:r>
            <a:r>
              <a:rPr sz="1400" spc="-5" dirty="0">
                <a:latin typeface="Trebuchet MS"/>
                <a:cs typeface="Trebuchet MS"/>
              </a:rPr>
              <a:t>районе</a:t>
            </a:r>
            <a:r>
              <a:rPr sz="1400" dirty="0">
                <a:latin typeface="Trebuchet MS"/>
                <a:cs typeface="Trebuchet MS"/>
              </a:rPr>
              <a:t> </a:t>
            </a:r>
            <a:r>
              <a:rPr sz="1400" spc="-5" dirty="0">
                <a:latin typeface="Trebuchet MS"/>
                <a:cs typeface="Trebuchet MS"/>
              </a:rPr>
              <a:t>34</a:t>
            </a:r>
            <a:r>
              <a:rPr sz="1400" dirty="0">
                <a:latin typeface="Trebuchet MS"/>
                <a:cs typeface="Trebuchet MS"/>
              </a:rPr>
              <a:t> </a:t>
            </a:r>
            <a:r>
              <a:rPr sz="1400" spc="-5" dirty="0">
                <a:latin typeface="Trebuchet MS"/>
                <a:cs typeface="Trebuchet MS"/>
              </a:rPr>
              <a:t>населённых</a:t>
            </a:r>
            <a:r>
              <a:rPr sz="1400" dirty="0">
                <a:latin typeface="Trebuchet MS"/>
                <a:cs typeface="Trebuchet MS"/>
              </a:rPr>
              <a:t> пункта</a:t>
            </a:r>
            <a:r>
              <a:rPr sz="1400" spc="5" dirty="0">
                <a:latin typeface="Trebuchet MS"/>
                <a:cs typeface="Trebuchet MS"/>
              </a:rPr>
              <a:t> </a:t>
            </a:r>
            <a:r>
              <a:rPr sz="1400" dirty="0">
                <a:latin typeface="Trebuchet MS"/>
                <a:cs typeface="Trebuchet MS"/>
              </a:rPr>
              <a:t>в</a:t>
            </a:r>
            <a:r>
              <a:rPr sz="1400" spc="5" dirty="0">
                <a:latin typeface="Trebuchet MS"/>
                <a:cs typeface="Trebuchet MS"/>
              </a:rPr>
              <a:t> </a:t>
            </a:r>
            <a:r>
              <a:rPr sz="1400" spc="-5" dirty="0">
                <a:latin typeface="Trebuchet MS"/>
                <a:cs typeface="Trebuchet MS"/>
              </a:rPr>
              <a:t>составе</a:t>
            </a:r>
            <a:r>
              <a:rPr sz="1400" dirty="0">
                <a:latin typeface="Trebuchet MS"/>
                <a:cs typeface="Trebuchet MS"/>
              </a:rPr>
              <a:t> одного </a:t>
            </a:r>
            <a:r>
              <a:rPr sz="1400" spc="5" dirty="0">
                <a:latin typeface="Trebuchet MS"/>
                <a:cs typeface="Trebuchet MS"/>
              </a:rPr>
              <a:t> </a:t>
            </a:r>
            <a:r>
              <a:rPr sz="1400" spc="-5" dirty="0">
                <a:latin typeface="Trebuchet MS"/>
                <a:cs typeface="Trebuchet MS"/>
              </a:rPr>
              <a:t>городского</a:t>
            </a:r>
            <a:r>
              <a:rPr sz="1400" dirty="0">
                <a:latin typeface="Trebuchet MS"/>
                <a:cs typeface="Trebuchet MS"/>
              </a:rPr>
              <a:t> и</a:t>
            </a:r>
            <a:r>
              <a:rPr sz="1400" spc="5" dirty="0">
                <a:latin typeface="Trebuchet MS"/>
                <a:cs typeface="Trebuchet MS"/>
              </a:rPr>
              <a:t> </a:t>
            </a:r>
            <a:r>
              <a:rPr sz="1400" spc="-5" dirty="0">
                <a:latin typeface="Trebuchet MS"/>
                <a:cs typeface="Trebuchet MS"/>
              </a:rPr>
              <a:t>13</a:t>
            </a:r>
            <a:r>
              <a:rPr sz="1400" dirty="0">
                <a:latin typeface="Trebuchet MS"/>
                <a:cs typeface="Trebuchet MS"/>
              </a:rPr>
              <a:t> </a:t>
            </a:r>
            <a:r>
              <a:rPr sz="1400" spc="-5" dirty="0">
                <a:latin typeface="Trebuchet MS"/>
                <a:cs typeface="Trebuchet MS"/>
              </a:rPr>
              <a:t>сельских</a:t>
            </a:r>
            <a:r>
              <a:rPr sz="1400" dirty="0">
                <a:latin typeface="Trebuchet MS"/>
                <a:cs typeface="Trebuchet MS"/>
              </a:rPr>
              <a:t> поселений.</a:t>
            </a:r>
            <a:r>
              <a:rPr sz="1400" spc="5" dirty="0">
                <a:latin typeface="Trebuchet MS"/>
                <a:cs typeface="Trebuchet MS"/>
              </a:rPr>
              <a:t> </a:t>
            </a:r>
            <a:r>
              <a:rPr sz="1400" spc="-5" dirty="0">
                <a:latin typeface="Trebuchet MS"/>
                <a:cs typeface="Trebuchet MS"/>
              </a:rPr>
              <a:t>На</a:t>
            </a:r>
            <a:r>
              <a:rPr sz="1400" dirty="0">
                <a:latin typeface="Trebuchet MS"/>
                <a:cs typeface="Trebuchet MS"/>
              </a:rPr>
              <a:t> </a:t>
            </a:r>
            <a:r>
              <a:rPr sz="1400" spc="-5" dirty="0">
                <a:latin typeface="Trebuchet MS"/>
                <a:cs typeface="Trebuchet MS"/>
              </a:rPr>
              <a:t>территории </a:t>
            </a:r>
            <a:r>
              <a:rPr sz="1400" dirty="0">
                <a:latin typeface="Trebuchet MS"/>
                <a:cs typeface="Trebuchet MS"/>
              </a:rPr>
              <a:t> муниципального</a:t>
            </a:r>
            <a:r>
              <a:rPr sz="1400" spc="-30" dirty="0">
                <a:latin typeface="Trebuchet MS"/>
                <a:cs typeface="Trebuchet MS"/>
              </a:rPr>
              <a:t> </a:t>
            </a:r>
            <a:r>
              <a:rPr sz="1400" spc="-5" dirty="0" err="1">
                <a:latin typeface="Trebuchet MS"/>
                <a:cs typeface="Trebuchet MS"/>
              </a:rPr>
              <a:t>района</a:t>
            </a:r>
            <a:r>
              <a:rPr sz="1400" spc="-20" dirty="0">
                <a:latin typeface="Trebuchet MS"/>
                <a:cs typeface="Trebuchet MS"/>
              </a:rPr>
              <a:t> </a:t>
            </a:r>
            <a:r>
              <a:rPr sz="1400" dirty="0" err="1" smtClean="0">
                <a:latin typeface="Trebuchet MS"/>
                <a:cs typeface="Trebuchet MS"/>
              </a:rPr>
              <a:t>проживает</a:t>
            </a:r>
            <a:r>
              <a:rPr lang="ru-RU" sz="1400" dirty="0" smtClean="0">
                <a:latin typeface="Trebuchet MS"/>
                <a:cs typeface="Trebuchet MS"/>
              </a:rPr>
              <a:t> </a:t>
            </a:r>
            <a:r>
              <a:rPr lang="ru-RU" sz="1400" spc="-35" dirty="0" smtClean="0">
                <a:latin typeface="Trebuchet MS"/>
                <a:cs typeface="Trebuchet MS"/>
              </a:rPr>
              <a:t>39 949 </a:t>
            </a:r>
            <a:r>
              <a:rPr sz="1400" dirty="0" err="1" smtClean="0">
                <a:latin typeface="Trebuchet MS"/>
                <a:cs typeface="Trebuchet MS"/>
              </a:rPr>
              <a:t>человек</a:t>
            </a:r>
            <a:r>
              <a:rPr sz="1400" dirty="0" smtClean="0">
                <a:latin typeface="Trebuchet MS"/>
                <a:cs typeface="Trebuchet MS"/>
              </a:rPr>
              <a:t>.</a:t>
            </a:r>
            <a:endParaRPr sz="1400" dirty="0">
              <a:latin typeface="Trebuchet MS"/>
              <a:cs typeface="Trebuchet MS"/>
            </a:endParaRPr>
          </a:p>
          <a:p>
            <a:pPr marL="12700" marR="5080" indent="354965" algn="just">
              <a:lnSpc>
                <a:spcPct val="100000"/>
              </a:lnSpc>
            </a:pPr>
            <a:r>
              <a:rPr sz="1400" dirty="0">
                <a:latin typeface="Trebuchet MS"/>
                <a:cs typeface="Trebuchet MS"/>
              </a:rPr>
              <a:t>В</a:t>
            </a:r>
            <a:r>
              <a:rPr sz="1400" spc="5" dirty="0">
                <a:latin typeface="Trebuchet MS"/>
                <a:cs typeface="Trebuchet MS"/>
              </a:rPr>
              <a:t> </a:t>
            </a:r>
            <a:r>
              <a:rPr sz="1400" spc="-5" dirty="0">
                <a:latin typeface="Trebuchet MS"/>
                <a:cs typeface="Trebuchet MS"/>
              </a:rPr>
              <a:t>настоящее</a:t>
            </a:r>
            <a:r>
              <a:rPr sz="1400" dirty="0">
                <a:latin typeface="Trebuchet MS"/>
                <a:cs typeface="Trebuchet MS"/>
              </a:rPr>
              <a:t> </a:t>
            </a:r>
            <a:r>
              <a:rPr sz="1400" spc="-5" dirty="0">
                <a:latin typeface="Trebuchet MS"/>
                <a:cs typeface="Trebuchet MS"/>
              </a:rPr>
              <a:t>время</a:t>
            </a:r>
            <a:r>
              <a:rPr sz="1400" dirty="0">
                <a:latin typeface="Trebuchet MS"/>
                <a:cs typeface="Trebuchet MS"/>
              </a:rPr>
              <a:t> </a:t>
            </a:r>
            <a:r>
              <a:rPr sz="1400" spc="-5" dirty="0">
                <a:latin typeface="Trebuchet MS"/>
                <a:cs typeface="Trebuchet MS"/>
              </a:rPr>
              <a:t>озера</a:t>
            </a:r>
            <a:r>
              <a:rPr sz="1400" dirty="0">
                <a:latin typeface="Trebuchet MS"/>
                <a:cs typeface="Trebuchet MS"/>
              </a:rPr>
              <a:t> </a:t>
            </a:r>
            <a:r>
              <a:rPr sz="1400" spc="-5" dirty="0">
                <a:latin typeface="Trebuchet MS"/>
                <a:cs typeface="Trebuchet MS"/>
              </a:rPr>
              <a:t>Каменского</a:t>
            </a:r>
            <a:r>
              <a:rPr sz="1400" dirty="0">
                <a:latin typeface="Trebuchet MS"/>
                <a:cs typeface="Trebuchet MS"/>
              </a:rPr>
              <a:t> </a:t>
            </a:r>
            <a:r>
              <a:rPr sz="1400" spc="-5" dirty="0">
                <a:latin typeface="Trebuchet MS"/>
                <a:cs typeface="Trebuchet MS"/>
              </a:rPr>
              <a:t>района</a:t>
            </a:r>
            <a:r>
              <a:rPr sz="1400" dirty="0">
                <a:latin typeface="Trebuchet MS"/>
                <a:cs typeface="Trebuchet MS"/>
              </a:rPr>
              <a:t> </a:t>
            </a:r>
            <a:r>
              <a:rPr sz="1400" spc="-5" dirty="0">
                <a:latin typeface="Trebuchet MS"/>
                <a:cs typeface="Trebuchet MS"/>
              </a:rPr>
              <a:t>приобретают </a:t>
            </a:r>
            <a:r>
              <a:rPr sz="1400" dirty="0">
                <a:latin typeface="Trebuchet MS"/>
                <a:cs typeface="Trebuchet MS"/>
              </a:rPr>
              <a:t> </a:t>
            </a:r>
            <a:r>
              <a:rPr sz="1400" spc="-5" dirty="0">
                <a:latin typeface="Trebuchet MS"/>
                <a:cs typeface="Trebuchet MS"/>
              </a:rPr>
              <a:t>большое</a:t>
            </a:r>
            <a:r>
              <a:rPr sz="1400" spc="235" dirty="0">
                <a:latin typeface="Trebuchet MS"/>
                <a:cs typeface="Trebuchet MS"/>
              </a:rPr>
              <a:t> </a:t>
            </a:r>
            <a:r>
              <a:rPr sz="1400" spc="-5" dirty="0">
                <a:latin typeface="Trebuchet MS"/>
                <a:cs typeface="Trebuchet MS"/>
              </a:rPr>
              <a:t>рекреационное</a:t>
            </a:r>
            <a:r>
              <a:rPr sz="1400" spc="235" dirty="0">
                <a:latin typeface="Trebuchet MS"/>
                <a:cs typeface="Trebuchet MS"/>
              </a:rPr>
              <a:t> </a:t>
            </a:r>
            <a:r>
              <a:rPr sz="1400" spc="-5" dirty="0">
                <a:latin typeface="Trebuchet MS"/>
                <a:cs typeface="Trebuchet MS"/>
              </a:rPr>
              <a:t>значение.</a:t>
            </a:r>
            <a:r>
              <a:rPr sz="1400" spc="220" dirty="0">
                <a:latin typeface="Trebuchet MS"/>
                <a:cs typeface="Trebuchet MS"/>
              </a:rPr>
              <a:t> </a:t>
            </a:r>
            <a:r>
              <a:rPr sz="1400" dirty="0">
                <a:latin typeface="Trebuchet MS"/>
                <a:cs typeface="Trebuchet MS"/>
              </a:rPr>
              <a:t>В</a:t>
            </a:r>
            <a:r>
              <a:rPr sz="1400" spc="229" dirty="0">
                <a:latin typeface="Trebuchet MS"/>
                <a:cs typeface="Trebuchet MS"/>
              </a:rPr>
              <a:t> </a:t>
            </a:r>
            <a:r>
              <a:rPr sz="1400" dirty="0">
                <a:latin typeface="Trebuchet MS"/>
                <a:cs typeface="Trebuchet MS"/>
              </a:rPr>
              <a:t>последние</a:t>
            </a:r>
            <a:r>
              <a:rPr sz="1400" spc="229" dirty="0">
                <a:latin typeface="Trebuchet MS"/>
                <a:cs typeface="Trebuchet MS"/>
              </a:rPr>
              <a:t> </a:t>
            </a:r>
            <a:r>
              <a:rPr sz="1400" dirty="0">
                <a:latin typeface="Trebuchet MS"/>
                <a:cs typeface="Trebuchet MS"/>
              </a:rPr>
              <a:t>годы</a:t>
            </a:r>
            <a:r>
              <a:rPr sz="1400" spc="225" dirty="0">
                <a:latin typeface="Trebuchet MS"/>
                <a:cs typeface="Trebuchet MS"/>
              </a:rPr>
              <a:t> </a:t>
            </a:r>
            <a:r>
              <a:rPr sz="1400" spc="-5" dirty="0">
                <a:latin typeface="Trebuchet MS"/>
                <a:cs typeface="Trebuchet MS"/>
              </a:rPr>
              <a:t>активно</a:t>
            </a:r>
            <a:endParaRPr sz="1400" dirty="0">
              <a:latin typeface="Trebuchet MS"/>
              <a:cs typeface="Trebuchet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02437" y="3708019"/>
            <a:ext cx="5021580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tabLst>
                <a:tab pos="1177925" algn="l"/>
                <a:tab pos="1284605" algn="l"/>
                <a:tab pos="2296795" algn="l"/>
                <a:tab pos="2536190" algn="l"/>
                <a:tab pos="3089275" algn="l"/>
                <a:tab pos="4098925" algn="l"/>
                <a:tab pos="4347210" algn="l"/>
                <a:tab pos="4484370" algn="l"/>
              </a:tabLst>
            </a:pPr>
            <a:r>
              <a:rPr sz="1400" spc="-5" dirty="0">
                <a:latin typeface="Trebuchet MS"/>
                <a:cs typeface="Trebuchet MS"/>
              </a:rPr>
              <a:t>раз</a:t>
            </a:r>
            <a:r>
              <a:rPr sz="1400" spc="-10" dirty="0">
                <a:latin typeface="Trebuchet MS"/>
                <a:cs typeface="Trebuchet MS"/>
              </a:rPr>
              <a:t>в</a:t>
            </a:r>
            <a:r>
              <a:rPr sz="1400" dirty="0">
                <a:latin typeface="Trebuchet MS"/>
                <a:cs typeface="Trebuchet MS"/>
              </a:rPr>
              <a:t>ив</a:t>
            </a:r>
            <a:r>
              <a:rPr sz="1400" spc="-20" dirty="0">
                <a:latin typeface="Trebuchet MS"/>
                <a:cs typeface="Trebuchet MS"/>
              </a:rPr>
              <a:t>а</a:t>
            </a:r>
            <a:r>
              <a:rPr sz="1400" dirty="0">
                <a:latin typeface="Trebuchet MS"/>
                <a:cs typeface="Trebuchet MS"/>
              </a:rPr>
              <a:t>ется	</a:t>
            </a:r>
            <a:r>
              <a:rPr sz="1400" spc="-5" dirty="0">
                <a:latin typeface="Trebuchet MS"/>
                <a:cs typeface="Trebuchet MS"/>
              </a:rPr>
              <a:t>туристичес</a:t>
            </a:r>
            <a:r>
              <a:rPr sz="1400" spc="-10" dirty="0">
                <a:latin typeface="Trebuchet MS"/>
                <a:cs typeface="Trebuchet MS"/>
              </a:rPr>
              <a:t>к</a:t>
            </a:r>
            <a:r>
              <a:rPr sz="1400" spc="-5" dirty="0">
                <a:latin typeface="Trebuchet MS"/>
                <a:cs typeface="Trebuchet MS"/>
              </a:rPr>
              <a:t>а</a:t>
            </a:r>
            <a:r>
              <a:rPr sz="1400" dirty="0">
                <a:latin typeface="Trebuchet MS"/>
                <a:cs typeface="Trebuchet MS"/>
              </a:rPr>
              <a:t>я	инф</a:t>
            </a:r>
            <a:r>
              <a:rPr sz="1400" spc="-5" dirty="0">
                <a:latin typeface="Trebuchet MS"/>
                <a:cs typeface="Trebuchet MS"/>
              </a:rPr>
              <a:t>р</a:t>
            </a:r>
            <a:r>
              <a:rPr sz="1400" spc="-15" dirty="0">
                <a:latin typeface="Trebuchet MS"/>
                <a:cs typeface="Trebuchet MS"/>
              </a:rPr>
              <a:t>а</a:t>
            </a:r>
            <a:r>
              <a:rPr sz="1400" spc="-5" dirty="0">
                <a:latin typeface="Trebuchet MS"/>
                <a:cs typeface="Trebuchet MS"/>
              </a:rPr>
              <a:t>стр</a:t>
            </a:r>
            <a:r>
              <a:rPr sz="1400" spc="-10" dirty="0">
                <a:latin typeface="Trebuchet MS"/>
                <a:cs typeface="Trebuchet MS"/>
              </a:rPr>
              <a:t>у</a:t>
            </a:r>
            <a:r>
              <a:rPr sz="1400" spc="-5" dirty="0">
                <a:latin typeface="Trebuchet MS"/>
                <a:cs typeface="Trebuchet MS"/>
              </a:rPr>
              <a:t>ктура</a:t>
            </a:r>
            <a:r>
              <a:rPr sz="1400" dirty="0">
                <a:latin typeface="Trebuchet MS"/>
                <a:cs typeface="Trebuchet MS"/>
              </a:rPr>
              <a:t>,	с	</a:t>
            </a:r>
            <a:r>
              <a:rPr sz="1400" spc="-5" dirty="0">
                <a:latin typeface="Trebuchet MS"/>
                <a:cs typeface="Trebuchet MS"/>
              </a:rPr>
              <a:t>каждым  </a:t>
            </a:r>
            <a:r>
              <a:rPr sz="1400" dirty="0">
                <a:latin typeface="Trebuchet MS"/>
                <a:cs typeface="Trebuchet MS"/>
              </a:rPr>
              <a:t>повышается		</a:t>
            </a:r>
            <a:r>
              <a:rPr sz="1400" spc="-5" dirty="0">
                <a:latin typeface="Trebuchet MS"/>
                <a:cs typeface="Trebuchet MS"/>
              </a:rPr>
              <a:t>качество	услуг,	предлагается		</a:t>
            </a:r>
            <a:r>
              <a:rPr sz="1400" dirty="0">
                <a:latin typeface="Trebuchet MS"/>
                <a:cs typeface="Trebuchet MS"/>
              </a:rPr>
              <a:t>все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5433821" y="3708019"/>
            <a:ext cx="643890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24460">
              <a:lnSpc>
                <a:spcPct val="100000"/>
              </a:lnSpc>
              <a:spcBef>
                <a:spcPts val="100"/>
              </a:spcBef>
            </a:pPr>
            <a:r>
              <a:rPr sz="1400" spc="-5" dirty="0">
                <a:latin typeface="Trebuchet MS"/>
                <a:cs typeface="Trebuchet MS"/>
              </a:rPr>
              <a:t>г</a:t>
            </a:r>
            <a:r>
              <a:rPr sz="1400" dirty="0">
                <a:latin typeface="Trebuchet MS"/>
                <a:cs typeface="Trebuchet MS"/>
              </a:rPr>
              <a:t>о</a:t>
            </a:r>
            <a:r>
              <a:rPr sz="1400" spc="-10" dirty="0">
                <a:latin typeface="Trebuchet MS"/>
                <a:cs typeface="Trebuchet MS"/>
              </a:rPr>
              <a:t>д</a:t>
            </a:r>
            <a:r>
              <a:rPr sz="1400" spc="-5" dirty="0">
                <a:latin typeface="Trebuchet MS"/>
                <a:cs typeface="Trebuchet MS"/>
              </a:rPr>
              <a:t>ом  </a:t>
            </a:r>
            <a:r>
              <a:rPr sz="1400" spc="-10" dirty="0">
                <a:latin typeface="Trebuchet MS"/>
                <a:cs typeface="Trebuchet MS"/>
              </a:rPr>
              <a:t>б</a:t>
            </a:r>
            <a:r>
              <a:rPr sz="1400" spc="-5" dirty="0">
                <a:latin typeface="Trebuchet MS"/>
                <a:cs typeface="Trebuchet MS"/>
              </a:rPr>
              <a:t>оль</a:t>
            </a:r>
            <a:r>
              <a:rPr sz="1400" dirty="0">
                <a:latin typeface="Trebuchet MS"/>
                <a:cs typeface="Trebuchet MS"/>
              </a:rPr>
              <a:t>ше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402437" y="4134992"/>
            <a:ext cx="5676265" cy="19469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67665" marR="8255" indent="-355600" algn="r">
              <a:lnSpc>
                <a:spcPct val="100000"/>
              </a:lnSpc>
              <a:spcBef>
                <a:spcPts val="100"/>
              </a:spcBef>
              <a:tabLst>
                <a:tab pos="917575" algn="l"/>
                <a:tab pos="2212975" algn="l"/>
                <a:tab pos="3133725" algn="l"/>
                <a:tab pos="4304665" algn="l"/>
              </a:tabLst>
            </a:pPr>
            <a:r>
              <a:rPr sz="1400" spc="-5" dirty="0">
                <a:latin typeface="Trebuchet MS"/>
                <a:cs typeface="Trebuchet MS"/>
              </a:rPr>
              <a:t>возможностей</a:t>
            </a:r>
            <a:r>
              <a:rPr sz="1400" spc="-20" dirty="0">
                <a:latin typeface="Trebuchet MS"/>
                <a:cs typeface="Trebuchet MS"/>
              </a:rPr>
              <a:t> </a:t>
            </a:r>
            <a:r>
              <a:rPr sz="1400" dirty="0">
                <a:latin typeface="Trebuchet MS"/>
                <a:cs typeface="Trebuchet MS"/>
              </a:rPr>
              <a:t>для</a:t>
            </a:r>
            <a:r>
              <a:rPr sz="1400" spc="15" dirty="0">
                <a:latin typeface="Trebuchet MS"/>
                <a:cs typeface="Trebuchet MS"/>
              </a:rPr>
              <a:t> </a:t>
            </a:r>
            <a:r>
              <a:rPr sz="1400" spc="-5" dirty="0">
                <a:latin typeface="Trebuchet MS"/>
                <a:cs typeface="Trebuchet MS"/>
              </a:rPr>
              <a:t>отдыха,</a:t>
            </a:r>
            <a:r>
              <a:rPr sz="1400" spc="-15" dirty="0">
                <a:latin typeface="Trebuchet MS"/>
                <a:cs typeface="Trebuchet MS"/>
              </a:rPr>
              <a:t> </a:t>
            </a:r>
            <a:r>
              <a:rPr sz="1400" dirty="0">
                <a:latin typeface="Trebuchet MS"/>
                <a:cs typeface="Trebuchet MS"/>
              </a:rPr>
              <a:t>идет</a:t>
            </a:r>
            <a:r>
              <a:rPr sz="1400" spc="-5" dirty="0">
                <a:latin typeface="Trebuchet MS"/>
                <a:cs typeface="Trebuchet MS"/>
              </a:rPr>
              <a:t> активно</a:t>
            </a:r>
            <a:r>
              <a:rPr sz="1400" spc="20" dirty="0">
                <a:latin typeface="Trebuchet MS"/>
                <a:cs typeface="Trebuchet MS"/>
              </a:rPr>
              <a:t> </a:t>
            </a:r>
            <a:r>
              <a:rPr sz="1400" spc="-5" dirty="0">
                <a:latin typeface="Trebuchet MS"/>
                <a:cs typeface="Trebuchet MS"/>
              </a:rPr>
              <a:t>строительство</a:t>
            </a:r>
            <a:r>
              <a:rPr sz="1400" spc="10" dirty="0">
                <a:latin typeface="Trebuchet MS"/>
                <a:cs typeface="Trebuchet MS"/>
              </a:rPr>
              <a:t> </a:t>
            </a:r>
            <a:r>
              <a:rPr sz="1400" spc="-5" dirty="0">
                <a:latin typeface="Trebuchet MS"/>
                <a:cs typeface="Trebuchet MS"/>
              </a:rPr>
              <a:t>баз</a:t>
            </a:r>
            <a:r>
              <a:rPr sz="1400" dirty="0">
                <a:latin typeface="Trebuchet MS"/>
                <a:cs typeface="Trebuchet MS"/>
              </a:rPr>
              <a:t> </a:t>
            </a:r>
            <a:r>
              <a:rPr sz="1400" spc="-5" dirty="0">
                <a:latin typeface="Trebuchet MS"/>
                <a:cs typeface="Trebuchet MS"/>
              </a:rPr>
              <a:t>отдыха. </a:t>
            </a:r>
            <a:r>
              <a:rPr sz="1400" spc="-405" dirty="0">
                <a:latin typeface="Trebuchet MS"/>
                <a:cs typeface="Trebuchet MS"/>
              </a:rPr>
              <a:t> </a:t>
            </a:r>
            <a:r>
              <a:rPr sz="1400" spc="-10" dirty="0">
                <a:latin typeface="Trebuchet MS"/>
                <a:cs typeface="Trebuchet MS"/>
              </a:rPr>
              <a:t>Н</a:t>
            </a:r>
            <a:r>
              <a:rPr sz="1400" dirty="0">
                <a:latin typeface="Trebuchet MS"/>
                <a:cs typeface="Trebuchet MS"/>
              </a:rPr>
              <a:t>а	</a:t>
            </a:r>
            <a:r>
              <a:rPr sz="1400" spc="-5" dirty="0">
                <a:latin typeface="Trebuchet MS"/>
                <a:cs typeface="Trebuchet MS"/>
              </a:rPr>
              <a:t>те</a:t>
            </a:r>
            <a:r>
              <a:rPr sz="1400" spc="-15" dirty="0">
                <a:latin typeface="Trebuchet MS"/>
                <a:cs typeface="Trebuchet MS"/>
              </a:rPr>
              <a:t>р</a:t>
            </a:r>
            <a:r>
              <a:rPr sz="1400" spc="-5" dirty="0">
                <a:latin typeface="Trebuchet MS"/>
                <a:cs typeface="Trebuchet MS"/>
              </a:rPr>
              <a:t>рит</a:t>
            </a:r>
            <a:r>
              <a:rPr sz="1400" spc="-15" dirty="0">
                <a:latin typeface="Trebuchet MS"/>
                <a:cs typeface="Trebuchet MS"/>
              </a:rPr>
              <a:t>о</a:t>
            </a:r>
            <a:r>
              <a:rPr sz="1400" spc="-5" dirty="0">
                <a:latin typeface="Trebuchet MS"/>
                <a:cs typeface="Trebuchet MS"/>
              </a:rPr>
              <a:t>р</a:t>
            </a:r>
            <a:r>
              <a:rPr sz="1400" spc="-15" dirty="0">
                <a:latin typeface="Trebuchet MS"/>
                <a:cs typeface="Trebuchet MS"/>
              </a:rPr>
              <a:t>и</a:t>
            </a:r>
            <a:r>
              <a:rPr sz="1400" dirty="0">
                <a:latin typeface="Trebuchet MS"/>
                <a:cs typeface="Trebuchet MS"/>
              </a:rPr>
              <a:t>и	</a:t>
            </a:r>
            <a:r>
              <a:rPr sz="1400" spc="-5" dirty="0">
                <a:latin typeface="Trebuchet MS"/>
                <a:cs typeface="Trebuchet MS"/>
              </a:rPr>
              <a:t>ра</a:t>
            </a:r>
            <a:r>
              <a:rPr sz="1400" spc="-15" dirty="0">
                <a:latin typeface="Trebuchet MS"/>
                <a:cs typeface="Trebuchet MS"/>
              </a:rPr>
              <a:t>й</a:t>
            </a:r>
            <a:r>
              <a:rPr sz="1400" spc="-5" dirty="0">
                <a:latin typeface="Trebuchet MS"/>
                <a:cs typeface="Trebuchet MS"/>
              </a:rPr>
              <a:t>он</a:t>
            </a:r>
            <a:r>
              <a:rPr sz="1400" dirty="0">
                <a:latin typeface="Trebuchet MS"/>
                <a:cs typeface="Trebuchet MS"/>
              </a:rPr>
              <a:t>а	</a:t>
            </a:r>
            <a:r>
              <a:rPr sz="1400" spc="-10" dirty="0">
                <a:latin typeface="Trebuchet MS"/>
                <a:cs typeface="Trebuchet MS"/>
              </a:rPr>
              <a:t>д</a:t>
            </a:r>
            <a:r>
              <a:rPr sz="1400" spc="-15" dirty="0">
                <a:latin typeface="Trebuchet MS"/>
                <a:cs typeface="Trebuchet MS"/>
              </a:rPr>
              <a:t>е</a:t>
            </a:r>
            <a:r>
              <a:rPr sz="1400" dirty="0">
                <a:latin typeface="Trebuchet MS"/>
                <a:cs typeface="Trebuchet MS"/>
              </a:rPr>
              <a:t>йст</a:t>
            </a:r>
            <a:r>
              <a:rPr sz="1400" spc="-10" dirty="0">
                <a:latin typeface="Trebuchet MS"/>
                <a:cs typeface="Trebuchet MS"/>
              </a:rPr>
              <a:t>в</a:t>
            </a:r>
            <a:r>
              <a:rPr sz="1400" spc="-5" dirty="0">
                <a:latin typeface="Trebuchet MS"/>
                <a:cs typeface="Trebuchet MS"/>
              </a:rPr>
              <a:t>уе</a:t>
            </a:r>
            <a:r>
              <a:rPr sz="1400" dirty="0">
                <a:latin typeface="Trebuchet MS"/>
                <a:cs typeface="Trebuchet MS"/>
              </a:rPr>
              <a:t>т	</a:t>
            </a:r>
            <a:r>
              <a:rPr sz="1400" spc="-5" dirty="0">
                <a:latin typeface="Trebuchet MS"/>
                <a:cs typeface="Trebuchet MS"/>
              </a:rPr>
              <a:t>авто</a:t>
            </a:r>
            <a:r>
              <a:rPr sz="1400" dirty="0">
                <a:latin typeface="Trebuchet MS"/>
                <a:cs typeface="Trebuchet MS"/>
              </a:rPr>
              <a:t>м</a:t>
            </a:r>
            <a:r>
              <a:rPr sz="1400" spc="-10" dirty="0">
                <a:latin typeface="Trebuchet MS"/>
                <a:cs typeface="Trebuchet MS"/>
              </a:rPr>
              <a:t>об</a:t>
            </a:r>
            <a:r>
              <a:rPr sz="1400" dirty="0">
                <a:latin typeface="Trebuchet MS"/>
                <a:cs typeface="Trebuchet MS"/>
              </a:rPr>
              <a:t>иль</a:t>
            </a:r>
            <a:r>
              <a:rPr sz="1400" spc="-5" dirty="0">
                <a:latin typeface="Trebuchet MS"/>
                <a:cs typeface="Trebuchet MS"/>
              </a:rPr>
              <a:t>ный,</a:t>
            </a:r>
            <a:endParaRPr sz="1400" dirty="0">
              <a:latin typeface="Trebuchet MS"/>
              <a:cs typeface="Trebuchet MS"/>
            </a:endParaRPr>
          </a:p>
          <a:p>
            <a:pPr marL="12700" marR="5080" algn="r">
              <a:lnSpc>
                <a:spcPct val="100000"/>
              </a:lnSpc>
              <a:tabLst>
                <a:tab pos="1769745" algn="l"/>
                <a:tab pos="2733040" algn="l"/>
                <a:tab pos="3084830" algn="l"/>
                <a:tab pos="4182745" algn="l"/>
                <a:tab pos="4900295" algn="l"/>
              </a:tabLst>
            </a:pPr>
            <a:r>
              <a:rPr sz="1400" dirty="0">
                <a:latin typeface="Trebuchet MS"/>
                <a:cs typeface="Trebuchet MS"/>
              </a:rPr>
              <a:t>желез</a:t>
            </a:r>
            <a:r>
              <a:rPr sz="1400" spc="-10" dirty="0">
                <a:latin typeface="Trebuchet MS"/>
                <a:cs typeface="Trebuchet MS"/>
              </a:rPr>
              <a:t>н</a:t>
            </a:r>
            <a:r>
              <a:rPr sz="1400" spc="-5" dirty="0">
                <a:latin typeface="Trebuchet MS"/>
                <a:cs typeface="Trebuchet MS"/>
              </a:rPr>
              <a:t>о</a:t>
            </a:r>
            <a:r>
              <a:rPr sz="1400" spc="5" dirty="0">
                <a:latin typeface="Trebuchet MS"/>
                <a:cs typeface="Trebuchet MS"/>
              </a:rPr>
              <a:t>д</a:t>
            </a:r>
            <a:r>
              <a:rPr sz="1400" spc="-10" dirty="0">
                <a:latin typeface="Trebuchet MS"/>
                <a:cs typeface="Trebuchet MS"/>
              </a:rPr>
              <a:t>о</a:t>
            </a:r>
            <a:r>
              <a:rPr sz="1400" spc="-5" dirty="0">
                <a:latin typeface="Trebuchet MS"/>
                <a:cs typeface="Trebuchet MS"/>
              </a:rPr>
              <a:t>рож</a:t>
            </a:r>
            <a:r>
              <a:rPr sz="1400" spc="-10" dirty="0">
                <a:latin typeface="Trebuchet MS"/>
                <a:cs typeface="Trebuchet MS"/>
              </a:rPr>
              <a:t>н</a:t>
            </a:r>
            <a:r>
              <a:rPr sz="1400" spc="-5" dirty="0">
                <a:latin typeface="Trebuchet MS"/>
                <a:cs typeface="Trebuchet MS"/>
              </a:rPr>
              <a:t>ый</a:t>
            </a:r>
            <a:r>
              <a:rPr sz="1400" dirty="0">
                <a:latin typeface="Trebuchet MS"/>
                <a:cs typeface="Trebuchet MS"/>
              </a:rPr>
              <a:t>,	</a:t>
            </a:r>
            <a:r>
              <a:rPr sz="1400" spc="-5" dirty="0">
                <a:latin typeface="Trebuchet MS"/>
                <a:cs typeface="Trebuchet MS"/>
              </a:rPr>
              <a:t>во</a:t>
            </a:r>
            <a:r>
              <a:rPr sz="1400" spc="5" dirty="0">
                <a:latin typeface="Trebuchet MS"/>
                <a:cs typeface="Trebuchet MS"/>
              </a:rPr>
              <a:t>д</a:t>
            </a:r>
            <a:r>
              <a:rPr sz="1400" spc="-5" dirty="0">
                <a:latin typeface="Trebuchet MS"/>
                <a:cs typeface="Trebuchet MS"/>
              </a:rPr>
              <a:t>ны</a:t>
            </a:r>
            <a:r>
              <a:rPr sz="1400" dirty="0">
                <a:latin typeface="Trebuchet MS"/>
                <a:cs typeface="Trebuchet MS"/>
              </a:rPr>
              <a:t>й.	</a:t>
            </a:r>
            <a:r>
              <a:rPr sz="1400" spc="-5" dirty="0">
                <a:latin typeface="Trebuchet MS"/>
                <a:cs typeface="Trebuchet MS"/>
              </a:rPr>
              <a:t>П</a:t>
            </a:r>
            <a:r>
              <a:rPr sz="1400" dirty="0">
                <a:latin typeface="Trebuchet MS"/>
                <a:cs typeface="Trebuchet MS"/>
              </a:rPr>
              <a:t>о	</a:t>
            </a:r>
            <a:r>
              <a:rPr sz="1400" spc="-5" dirty="0">
                <a:latin typeface="Trebuchet MS"/>
                <a:cs typeface="Trebuchet MS"/>
              </a:rPr>
              <a:t>тер</a:t>
            </a:r>
            <a:r>
              <a:rPr sz="1400" spc="-20" dirty="0">
                <a:latin typeface="Trebuchet MS"/>
                <a:cs typeface="Trebuchet MS"/>
              </a:rPr>
              <a:t>р</a:t>
            </a:r>
            <a:r>
              <a:rPr sz="1400" dirty="0">
                <a:latin typeface="Trebuchet MS"/>
                <a:cs typeface="Trebuchet MS"/>
              </a:rPr>
              <a:t>ито</a:t>
            </a:r>
            <a:r>
              <a:rPr sz="1400" spc="-15" dirty="0">
                <a:latin typeface="Trebuchet MS"/>
                <a:cs typeface="Trebuchet MS"/>
              </a:rPr>
              <a:t>р</a:t>
            </a:r>
            <a:r>
              <a:rPr sz="1400" dirty="0">
                <a:latin typeface="Trebuchet MS"/>
                <a:cs typeface="Trebuchet MS"/>
              </a:rPr>
              <a:t>ии	</a:t>
            </a:r>
            <a:r>
              <a:rPr sz="1400" spc="-15" dirty="0">
                <a:latin typeface="Trebuchet MS"/>
                <a:cs typeface="Trebuchet MS"/>
              </a:rPr>
              <a:t>р</a:t>
            </a:r>
            <a:r>
              <a:rPr sz="1400" spc="-5" dirty="0">
                <a:latin typeface="Trebuchet MS"/>
                <a:cs typeface="Trebuchet MS"/>
              </a:rPr>
              <a:t>ай</a:t>
            </a:r>
            <a:r>
              <a:rPr sz="1400" spc="-15" dirty="0">
                <a:latin typeface="Trebuchet MS"/>
                <a:cs typeface="Trebuchet MS"/>
              </a:rPr>
              <a:t>о</a:t>
            </a:r>
            <a:r>
              <a:rPr sz="1400" spc="-5" dirty="0">
                <a:latin typeface="Trebuchet MS"/>
                <a:cs typeface="Trebuchet MS"/>
              </a:rPr>
              <a:t>н</a:t>
            </a:r>
            <a:r>
              <a:rPr sz="1400" dirty="0">
                <a:latin typeface="Trebuchet MS"/>
                <a:cs typeface="Trebuchet MS"/>
              </a:rPr>
              <a:t>а	пр</a:t>
            </a:r>
            <a:r>
              <a:rPr sz="1400" spc="-15" dirty="0">
                <a:latin typeface="Trebuchet MS"/>
                <a:cs typeface="Trebuchet MS"/>
              </a:rPr>
              <a:t>о</a:t>
            </a:r>
            <a:r>
              <a:rPr sz="1400" dirty="0">
                <a:latin typeface="Trebuchet MS"/>
                <a:cs typeface="Trebuchet MS"/>
              </a:rPr>
              <a:t>х</a:t>
            </a:r>
            <a:r>
              <a:rPr sz="1400" spc="-5" dirty="0">
                <a:latin typeface="Trebuchet MS"/>
                <a:cs typeface="Trebuchet MS"/>
              </a:rPr>
              <a:t>о</a:t>
            </a:r>
            <a:r>
              <a:rPr sz="1400" spc="-10" dirty="0">
                <a:latin typeface="Trebuchet MS"/>
                <a:cs typeface="Trebuchet MS"/>
              </a:rPr>
              <a:t>д</a:t>
            </a:r>
            <a:r>
              <a:rPr sz="1400" spc="-15" dirty="0">
                <a:latin typeface="Trebuchet MS"/>
                <a:cs typeface="Trebuchet MS"/>
              </a:rPr>
              <a:t>и</a:t>
            </a:r>
            <a:r>
              <a:rPr sz="1400" dirty="0">
                <a:latin typeface="Trebuchet MS"/>
                <a:cs typeface="Trebuchet MS"/>
              </a:rPr>
              <a:t>т  </a:t>
            </a:r>
            <a:r>
              <a:rPr sz="1400" spc="-5" dirty="0">
                <a:latin typeface="Trebuchet MS"/>
                <a:cs typeface="Trebuchet MS"/>
              </a:rPr>
              <a:t>автодорога</a:t>
            </a:r>
            <a:r>
              <a:rPr sz="1400" spc="60" dirty="0">
                <a:latin typeface="Trebuchet MS"/>
                <a:cs typeface="Trebuchet MS"/>
              </a:rPr>
              <a:t> </a:t>
            </a:r>
            <a:r>
              <a:rPr sz="1400" spc="-5" dirty="0">
                <a:latin typeface="Trebuchet MS"/>
                <a:cs typeface="Trebuchet MS"/>
              </a:rPr>
              <a:t>регионального</a:t>
            </a:r>
            <a:r>
              <a:rPr sz="1400" spc="70" dirty="0">
                <a:latin typeface="Trebuchet MS"/>
                <a:cs typeface="Trebuchet MS"/>
              </a:rPr>
              <a:t> </a:t>
            </a:r>
            <a:r>
              <a:rPr sz="1400" spc="-5" dirty="0">
                <a:latin typeface="Trebuchet MS"/>
                <a:cs typeface="Trebuchet MS"/>
              </a:rPr>
              <a:t>значения</a:t>
            </a:r>
            <a:r>
              <a:rPr sz="1400" spc="545" dirty="0">
                <a:latin typeface="Trebuchet MS"/>
                <a:cs typeface="Trebuchet MS"/>
              </a:rPr>
              <a:t> </a:t>
            </a:r>
            <a:r>
              <a:rPr sz="1400" spc="-5" dirty="0">
                <a:latin typeface="Trebuchet MS"/>
                <a:cs typeface="Trebuchet MS"/>
              </a:rPr>
              <a:t>Новосибирск</a:t>
            </a:r>
            <a:r>
              <a:rPr sz="1400" spc="60" dirty="0">
                <a:latin typeface="Trebuchet MS"/>
                <a:cs typeface="Trebuchet MS"/>
              </a:rPr>
              <a:t> </a:t>
            </a:r>
            <a:r>
              <a:rPr sz="1400" dirty="0">
                <a:latin typeface="Trebuchet MS"/>
                <a:cs typeface="Trebuchet MS"/>
              </a:rPr>
              <a:t>-</a:t>
            </a:r>
            <a:r>
              <a:rPr sz="1400" spc="80" dirty="0">
                <a:latin typeface="Trebuchet MS"/>
                <a:cs typeface="Trebuchet MS"/>
              </a:rPr>
              <a:t> </a:t>
            </a:r>
            <a:r>
              <a:rPr sz="1400" spc="-5" dirty="0">
                <a:latin typeface="Trebuchet MS"/>
                <a:cs typeface="Trebuchet MS"/>
              </a:rPr>
              <a:t>Камень-на-Оби</a:t>
            </a:r>
            <a:endParaRPr sz="1400" dirty="0">
              <a:latin typeface="Trebuchet MS"/>
              <a:cs typeface="Trebuchet MS"/>
            </a:endParaRPr>
          </a:p>
          <a:p>
            <a:pPr marL="12700" marR="5080" algn="just">
              <a:lnSpc>
                <a:spcPct val="100000"/>
              </a:lnSpc>
            </a:pPr>
            <a:r>
              <a:rPr sz="1400" dirty="0">
                <a:latin typeface="Trebuchet MS"/>
                <a:cs typeface="Trebuchet MS"/>
              </a:rPr>
              <a:t>-</a:t>
            </a:r>
            <a:r>
              <a:rPr sz="1400" spc="5" dirty="0">
                <a:latin typeface="Trebuchet MS"/>
                <a:cs typeface="Trebuchet MS"/>
              </a:rPr>
              <a:t> </a:t>
            </a:r>
            <a:r>
              <a:rPr sz="1400" spc="-5" dirty="0">
                <a:latin typeface="Trebuchet MS"/>
                <a:cs typeface="Trebuchet MS"/>
              </a:rPr>
              <a:t>Барнаул,</a:t>
            </a:r>
            <a:r>
              <a:rPr sz="1400" dirty="0">
                <a:latin typeface="Trebuchet MS"/>
                <a:cs typeface="Trebuchet MS"/>
              </a:rPr>
              <a:t> а</a:t>
            </a:r>
            <a:r>
              <a:rPr sz="1400" spc="5" dirty="0">
                <a:latin typeface="Trebuchet MS"/>
                <a:cs typeface="Trebuchet MS"/>
              </a:rPr>
              <a:t> </a:t>
            </a:r>
            <a:r>
              <a:rPr sz="1400" spc="-5" dirty="0">
                <a:latin typeface="Trebuchet MS"/>
                <a:cs typeface="Trebuchet MS"/>
              </a:rPr>
              <a:t>также</a:t>
            </a:r>
            <a:r>
              <a:rPr sz="1400" dirty="0">
                <a:latin typeface="Trebuchet MS"/>
                <a:cs typeface="Trebuchet MS"/>
              </a:rPr>
              <a:t> </a:t>
            </a:r>
            <a:r>
              <a:rPr sz="1400" spc="-5" dirty="0">
                <a:latin typeface="Trebuchet MS"/>
                <a:cs typeface="Trebuchet MS"/>
              </a:rPr>
              <a:t>Среднесибирская</a:t>
            </a:r>
            <a:r>
              <a:rPr sz="1400" dirty="0">
                <a:latin typeface="Trebuchet MS"/>
                <a:cs typeface="Trebuchet MS"/>
              </a:rPr>
              <a:t> </a:t>
            </a:r>
            <a:r>
              <a:rPr sz="1400" spc="-5" dirty="0">
                <a:latin typeface="Trebuchet MS"/>
                <a:cs typeface="Trebuchet MS"/>
              </a:rPr>
              <a:t>магистраль</a:t>
            </a:r>
            <a:r>
              <a:rPr sz="1400" dirty="0">
                <a:latin typeface="Trebuchet MS"/>
                <a:cs typeface="Trebuchet MS"/>
              </a:rPr>
              <a:t> </a:t>
            </a:r>
            <a:r>
              <a:rPr sz="1400" spc="-5" dirty="0">
                <a:latin typeface="Trebuchet MS"/>
                <a:cs typeface="Trebuchet MS"/>
              </a:rPr>
              <a:t>Западно- </a:t>
            </a:r>
            <a:r>
              <a:rPr sz="1400" dirty="0">
                <a:latin typeface="Trebuchet MS"/>
                <a:cs typeface="Trebuchet MS"/>
              </a:rPr>
              <a:t> </a:t>
            </a:r>
            <a:r>
              <a:rPr sz="1400" spc="-5" dirty="0">
                <a:latin typeface="Trebuchet MS"/>
                <a:cs typeface="Trebuchet MS"/>
              </a:rPr>
              <a:t>Сибирской</a:t>
            </a:r>
            <a:r>
              <a:rPr sz="1400" dirty="0">
                <a:latin typeface="Trebuchet MS"/>
                <a:cs typeface="Trebuchet MS"/>
              </a:rPr>
              <a:t> </a:t>
            </a:r>
            <a:r>
              <a:rPr sz="1400" spc="-5" dirty="0">
                <a:latin typeface="Trebuchet MS"/>
                <a:cs typeface="Trebuchet MS"/>
              </a:rPr>
              <a:t>железной</a:t>
            </a:r>
            <a:r>
              <a:rPr sz="1400" dirty="0">
                <a:latin typeface="Trebuchet MS"/>
                <a:cs typeface="Trebuchet MS"/>
              </a:rPr>
              <a:t> </a:t>
            </a:r>
            <a:r>
              <a:rPr sz="1400" spc="-5" dirty="0">
                <a:latin typeface="Trebuchet MS"/>
                <a:cs typeface="Trebuchet MS"/>
              </a:rPr>
              <a:t>дороги.</a:t>
            </a:r>
            <a:r>
              <a:rPr sz="1400" dirty="0">
                <a:latin typeface="Trebuchet MS"/>
                <a:cs typeface="Trebuchet MS"/>
              </a:rPr>
              <a:t> </a:t>
            </a:r>
            <a:r>
              <a:rPr sz="1400" spc="-5" dirty="0">
                <a:latin typeface="Trebuchet MS"/>
                <a:cs typeface="Trebuchet MS"/>
              </a:rPr>
              <a:t>Протяженность</a:t>
            </a:r>
            <a:r>
              <a:rPr sz="1400" dirty="0">
                <a:latin typeface="Trebuchet MS"/>
                <a:cs typeface="Trebuchet MS"/>
              </a:rPr>
              <a:t> </a:t>
            </a:r>
            <a:r>
              <a:rPr sz="1400" spc="-5" dirty="0">
                <a:latin typeface="Trebuchet MS"/>
                <a:cs typeface="Trebuchet MS"/>
              </a:rPr>
              <a:t>магистрали</a:t>
            </a:r>
            <a:r>
              <a:rPr sz="1400" dirty="0">
                <a:latin typeface="Trebuchet MS"/>
                <a:cs typeface="Trebuchet MS"/>
              </a:rPr>
              <a:t> по </a:t>
            </a:r>
            <a:r>
              <a:rPr sz="1400" spc="5" dirty="0">
                <a:latin typeface="Trebuchet MS"/>
                <a:cs typeface="Trebuchet MS"/>
              </a:rPr>
              <a:t> </a:t>
            </a:r>
            <a:r>
              <a:rPr sz="1400" spc="-5" dirty="0">
                <a:latin typeface="Trebuchet MS"/>
                <a:cs typeface="Trebuchet MS"/>
              </a:rPr>
              <a:t>территории</a:t>
            </a:r>
            <a:r>
              <a:rPr sz="1400" spc="-55" dirty="0">
                <a:latin typeface="Trebuchet MS"/>
                <a:cs typeface="Trebuchet MS"/>
              </a:rPr>
              <a:t> </a:t>
            </a:r>
            <a:r>
              <a:rPr sz="1400" spc="-5" dirty="0">
                <a:latin typeface="Trebuchet MS"/>
                <a:cs typeface="Trebuchet MS"/>
              </a:rPr>
              <a:t>района</a:t>
            </a:r>
            <a:r>
              <a:rPr sz="1400" spc="-20" dirty="0">
                <a:latin typeface="Trebuchet MS"/>
                <a:cs typeface="Trebuchet MS"/>
              </a:rPr>
              <a:t> </a:t>
            </a:r>
            <a:r>
              <a:rPr sz="1400" spc="-5" dirty="0">
                <a:latin typeface="Trebuchet MS"/>
                <a:cs typeface="Trebuchet MS"/>
              </a:rPr>
              <a:t>74</a:t>
            </a:r>
            <a:r>
              <a:rPr sz="1400" spc="5" dirty="0">
                <a:latin typeface="Trebuchet MS"/>
                <a:cs typeface="Trebuchet MS"/>
              </a:rPr>
              <a:t> </a:t>
            </a:r>
            <a:r>
              <a:rPr sz="1400" dirty="0">
                <a:latin typeface="Trebuchet MS"/>
                <a:cs typeface="Trebuchet MS"/>
              </a:rPr>
              <a:t>км.</a:t>
            </a:r>
          </a:p>
          <a:p>
            <a:pPr marL="12700" marR="7620" indent="354965" algn="just">
              <a:lnSpc>
                <a:spcPct val="100000"/>
              </a:lnSpc>
              <a:spcBef>
                <a:spcPts val="5"/>
              </a:spcBef>
            </a:pPr>
            <a:r>
              <a:rPr sz="1400" spc="-5" dirty="0">
                <a:latin typeface="Trebuchet MS"/>
                <a:cs typeface="Trebuchet MS"/>
              </a:rPr>
              <a:t>Железнодорожное</a:t>
            </a:r>
            <a:r>
              <a:rPr sz="1400" dirty="0">
                <a:latin typeface="Trebuchet MS"/>
                <a:cs typeface="Trebuchet MS"/>
              </a:rPr>
              <a:t> </a:t>
            </a:r>
            <a:r>
              <a:rPr sz="1400" spc="-5" dirty="0">
                <a:latin typeface="Trebuchet MS"/>
                <a:cs typeface="Trebuchet MS"/>
              </a:rPr>
              <a:t>сообщение</a:t>
            </a:r>
            <a:r>
              <a:rPr sz="1400" dirty="0">
                <a:latin typeface="Trebuchet MS"/>
                <a:cs typeface="Trebuchet MS"/>
              </a:rPr>
              <a:t> осуществляется</a:t>
            </a:r>
            <a:r>
              <a:rPr sz="1400" spc="5" dirty="0">
                <a:latin typeface="Trebuchet MS"/>
                <a:cs typeface="Trebuchet MS"/>
              </a:rPr>
              <a:t> </a:t>
            </a:r>
            <a:r>
              <a:rPr sz="1400" dirty="0">
                <a:latin typeface="Trebuchet MS"/>
                <a:cs typeface="Trebuchet MS"/>
              </a:rPr>
              <a:t>по</a:t>
            </a:r>
            <a:r>
              <a:rPr sz="1400" spc="5" dirty="0">
                <a:latin typeface="Trebuchet MS"/>
                <a:cs typeface="Trebuchet MS"/>
              </a:rPr>
              <a:t> </a:t>
            </a:r>
            <a:r>
              <a:rPr sz="1400" spc="-5" dirty="0">
                <a:latin typeface="Trebuchet MS"/>
                <a:cs typeface="Trebuchet MS"/>
              </a:rPr>
              <a:t>участку </a:t>
            </a:r>
            <a:r>
              <a:rPr sz="1400" dirty="0">
                <a:latin typeface="Trebuchet MS"/>
                <a:cs typeface="Trebuchet MS"/>
              </a:rPr>
              <a:t> </a:t>
            </a:r>
            <a:r>
              <a:rPr sz="1400" spc="-5" dirty="0">
                <a:latin typeface="Trebuchet MS"/>
                <a:cs typeface="Trebuchet MS"/>
              </a:rPr>
              <a:t>федерального</a:t>
            </a:r>
            <a:r>
              <a:rPr sz="1400" spc="285" dirty="0">
                <a:latin typeface="Trebuchet MS"/>
                <a:cs typeface="Trebuchet MS"/>
              </a:rPr>
              <a:t> </a:t>
            </a:r>
            <a:r>
              <a:rPr sz="1400" spc="-5" dirty="0">
                <a:latin typeface="Trebuchet MS"/>
                <a:cs typeface="Trebuchet MS"/>
              </a:rPr>
              <a:t>значения.</a:t>
            </a:r>
            <a:r>
              <a:rPr sz="1400" spc="280" dirty="0">
                <a:latin typeface="Trebuchet MS"/>
                <a:cs typeface="Trebuchet MS"/>
              </a:rPr>
              <a:t> </a:t>
            </a:r>
            <a:r>
              <a:rPr sz="1400" dirty="0">
                <a:latin typeface="Trebuchet MS"/>
                <a:cs typeface="Trebuchet MS"/>
              </a:rPr>
              <a:t>В</a:t>
            </a:r>
            <a:r>
              <a:rPr sz="1400" spc="280" dirty="0">
                <a:latin typeface="Trebuchet MS"/>
                <a:cs typeface="Trebuchet MS"/>
              </a:rPr>
              <a:t> </a:t>
            </a:r>
            <a:r>
              <a:rPr sz="1400" spc="-5" dirty="0">
                <a:latin typeface="Trebuchet MS"/>
                <a:cs typeface="Trebuchet MS"/>
              </a:rPr>
              <a:t>сентябре</a:t>
            </a:r>
            <a:r>
              <a:rPr sz="1400" spc="280" dirty="0">
                <a:latin typeface="Trebuchet MS"/>
                <a:cs typeface="Trebuchet MS"/>
              </a:rPr>
              <a:t> </a:t>
            </a:r>
            <a:r>
              <a:rPr sz="1400" dirty="0">
                <a:latin typeface="Trebuchet MS"/>
                <a:cs typeface="Trebuchet MS"/>
              </a:rPr>
              <a:t>2009</a:t>
            </a:r>
            <a:r>
              <a:rPr sz="1400" spc="285" dirty="0">
                <a:latin typeface="Trebuchet MS"/>
                <a:cs typeface="Trebuchet MS"/>
              </a:rPr>
              <a:t> </a:t>
            </a:r>
            <a:r>
              <a:rPr sz="1400" dirty="0">
                <a:latin typeface="Trebuchet MS"/>
                <a:cs typeface="Trebuchet MS"/>
              </a:rPr>
              <a:t>года</a:t>
            </a:r>
            <a:r>
              <a:rPr sz="1400" spc="275" dirty="0">
                <a:latin typeface="Trebuchet MS"/>
                <a:cs typeface="Trebuchet MS"/>
              </a:rPr>
              <a:t> </a:t>
            </a:r>
            <a:r>
              <a:rPr sz="1400" dirty="0">
                <a:latin typeface="Trebuchet MS"/>
                <a:cs typeface="Trebuchet MS"/>
              </a:rPr>
              <a:t>введен</a:t>
            </a:r>
            <a:r>
              <a:rPr sz="1400" spc="265" dirty="0">
                <a:latin typeface="Trebuchet MS"/>
                <a:cs typeface="Trebuchet MS"/>
              </a:rPr>
              <a:t> </a:t>
            </a:r>
            <a:r>
              <a:rPr sz="1400" dirty="0">
                <a:latin typeface="Trebuchet MS"/>
                <a:cs typeface="Trebuchet MS"/>
              </a:rPr>
              <a:t>в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402437" y="6055563"/>
            <a:ext cx="5676265" cy="6661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400" spc="-5" dirty="0">
                <a:latin typeface="Trebuchet MS"/>
                <a:cs typeface="Trebuchet MS"/>
              </a:rPr>
              <a:t>эксплуатацию</a:t>
            </a:r>
            <a:r>
              <a:rPr sz="1400" dirty="0">
                <a:latin typeface="Trebuchet MS"/>
                <a:cs typeface="Trebuchet MS"/>
              </a:rPr>
              <a:t> </a:t>
            </a:r>
            <a:r>
              <a:rPr sz="1400" spc="-5" dirty="0">
                <a:latin typeface="Trebuchet MS"/>
                <a:cs typeface="Trebuchet MS"/>
              </a:rPr>
              <a:t>второй</a:t>
            </a:r>
            <a:r>
              <a:rPr sz="1400" dirty="0">
                <a:latin typeface="Trebuchet MS"/>
                <a:cs typeface="Trebuchet MS"/>
              </a:rPr>
              <a:t> </a:t>
            </a:r>
            <a:r>
              <a:rPr sz="1400" spc="-5" dirty="0">
                <a:latin typeface="Trebuchet MS"/>
                <a:cs typeface="Trebuchet MS"/>
              </a:rPr>
              <a:t>мостовой</a:t>
            </a:r>
            <a:r>
              <a:rPr sz="1400" dirty="0">
                <a:latin typeface="Trebuchet MS"/>
                <a:cs typeface="Trebuchet MS"/>
              </a:rPr>
              <a:t> </a:t>
            </a:r>
            <a:r>
              <a:rPr sz="1400" spc="-5" dirty="0">
                <a:latin typeface="Trebuchet MS"/>
                <a:cs typeface="Trebuchet MS"/>
              </a:rPr>
              <a:t>переход</a:t>
            </a:r>
            <a:r>
              <a:rPr sz="1400" dirty="0">
                <a:latin typeface="Trebuchet MS"/>
                <a:cs typeface="Trebuchet MS"/>
              </a:rPr>
              <a:t> </a:t>
            </a:r>
            <a:r>
              <a:rPr sz="1400" spc="-5" dirty="0">
                <a:latin typeface="Trebuchet MS"/>
                <a:cs typeface="Trebuchet MS"/>
              </a:rPr>
              <a:t>через</a:t>
            </a:r>
            <a:r>
              <a:rPr sz="1400" dirty="0">
                <a:latin typeface="Trebuchet MS"/>
                <a:cs typeface="Trebuchet MS"/>
              </a:rPr>
              <a:t> </a:t>
            </a:r>
            <a:r>
              <a:rPr sz="1400" spc="-10" dirty="0">
                <a:latin typeface="Trebuchet MS"/>
                <a:cs typeface="Trebuchet MS"/>
              </a:rPr>
              <a:t>р.Обь</a:t>
            </a:r>
            <a:r>
              <a:rPr sz="1400" spc="-5" dirty="0">
                <a:latin typeface="Trebuchet MS"/>
                <a:cs typeface="Trebuchet MS"/>
              </a:rPr>
              <a:t> </a:t>
            </a:r>
            <a:r>
              <a:rPr sz="1400" dirty="0">
                <a:latin typeface="Trebuchet MS"/>
                <a:cs typeface="Trebuchet MS"/>
              </a:rPr>
              <a:t>в</a:t>
            </a:r>
            <a:r>
              <a:rPr sz="1400" spc="5" dirty="0">
                <a:latin typeface="Trebuchet MS"/>
                <a:cs typeface="Trebuchet MS"/>
              </a:rPr>
              <a:t> </a:t>
            </a:r>
            <a:r>
              <a:rPr sz="1400" spc="-5" dirty="0">
                <a:latin typeface="Trebuchet MS"/>
                <a:cs typeface="Trebuchet MS"/>
              </a:rPr>
              <a:t>районе </a:t>
            </a:r>
            <a:r>
              <a:rPr sz="1400" dirty="0">
                <a:latin typeface="Trebuchet MS"/>
                <a:cs typeface="Trebuchet MS"/>
              </a:rPr>
              <a:t> </a:t>
            </a:r>
            <a:r>
              <a:rPr sz="1400" spc="-5" dirty="0">
                <a:latin typeface="Trebuchet MS"/>
                <a:cs typeface="Trebuchet MS"/>
              </a:rPr>
              <a:t>города Камень-на-Оби, </a:t>
            </a:r>
            <a:r>
              <a:rPr sz="1400" dirty="0">
                <a:latin typeface="Trebuchet MS"/>
                <a:cs typeface="Trebuchet MS"/>
              </a:rPr>
              <a:t>что </a:t>
            </a:r>
            <a:r>
              <a:rPr sz="1400" spc="-5" dirty="0">
                <a:latin typeface="Trebuchet MS"/>
                <a:cs typeface="Trebuchet MS"/>
              </a:rPr>
              <a:t>позволило </a:t>
            </a:r>
            <a:r>
              <a:rPr sz="1400" dirty="0">
                <a:latin typeface="Trebuchet MS"/>
                <a:cs typeface="Trebuchet MS"/>
              </a:rPr>
              <a:t>в </a:t>
            </a:r>
            <a:r>
              <a:rPr sz="1400" spc="-5" dirty="0">
                <a:latin typeface="Trebuchet MS"/>
                <a:cs typeface="Trebuchet MS"/>
              </a:rPr>
              <a:t>несколько раз увеличить </a:t>
            </a:r>
            <a:r>
              <a:rPr sz="1400" dirty="0">
                <a:latin typeface="Trebuchet MS"/>
                <a:cs typeface="Trebuchet MS"/>
              </a:rPr>
              <a:t> </a:t>
            </a:r>
            <a:r>
              <a:rPr sz="1400" spc="-5" dirty="0">
                <a:latin typeface="Trebuchet MS"/>
                <a:cs typeface="Trebuchet MS"/>
              </a:rPr>
              <a:t>грузопоток.</a:t>
            </a:r>
            <a:endParaRPr sz="1400" dirty="0">
              <a:latin typeface="Trebuchet MS"/>
              <a:cs typeface="Trebuchet M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779891" y="6456375"/>
            <a:ext cx="11493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FFFFFF"/>
                </a:solidFill>
                <a:latin typeface="Trebuchet MS"/>
                <a:cs typeface="Trebuchet MS"/>
              </a:rPr>
              <a:t>3</a:t>
            </a:r>
            <a:endParaRPr sz="1200">
              <a:latin typeface="Trebuchet MS"/>
              <a:cs typeface="Trebuchet MS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6300215" y="1268857"/>
            <a:ext cx="2608580" cy="5040630"/>
            <a:chOff x="6300215" y="1268857"/>
            <a:chExt cx="2608580" cy="5040630"/>
          </a:xfrm>
        </p:grpSpPr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300215" y="1268857"/>
              <a:ext cx="2556764" cy="1534033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320662" y="2999105"/>
              <a:ext cx="2571877" cy="1510030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300215" y="4653114"/>
              <a:ext cx="2608072" cy="1656207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381504" y="0"/>
            <a:ext cx="6767830" cy="6867525"/>
            <a:chOff x="2381504" y="0"/>
            <a:chExt cx="6767830" cy="6867525"/>
          </a:xfrm>
        </p:grpSpPr>
        <p:pic>
          <p:nvPicPr>
            <p:cNvPr id="3" name="object 3"/>
            <p:cNvPicPr/>
            <p:nvPr/>
          </p:nvPicPr>
          <p:blipFill>
            <a:blip r:embed="rId2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2381504" y="328295"/>
              <a:ext cx="4621530" cy="388747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3113278" y="894461"/>
              <a:ext cx="3168904" cy="310261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474370" y="1439926"/>
            <a:ext cx="805053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67665" indent="-355600">
              <a:lnSpc>
                <a:spcPct val="100000"/>
              </a:lnSpc>
              <a:spcBef>
                <a:spcPts val="105"/>
              </a:spcBef>
              <a:buClr>
                <a:srgbClr val="FD8537"/>
              </a:buClr>
              <a:buSzPct val="78571"/>
              <a:buFont typeface="Wingdings"/>
              <a:buChar char=""/>
              <a:tabLst>
                <a:tab pos="367665" algn="l"/>
                <a:tab pos="368300" algn="l"/>
              </a:tabLst>
            </a:pPr>
            <a:r>
              <a:rPr sz="1400" spc="-5" dirty="0">
                <a:latin typeface="Times New Roman"/>
                <a:cs typeface="Times New Roman"/>
              </a:rPr>
              <a:t>Для</a:t>
            </a:r>
            <a:r>
              <a:rPr sz="1400" spc="545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повышения</a:t>
            </a:r>
            <a:r>
              <a:rPr sz="1400" spc="565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уровня</a:t>
            </a:r>
            <a:r>
              <a:rPr sz="1400" spc="555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конкурентоспособности</a:t>
            </a:r>
            <a:r>
              <a:rPr sz="1400" spc="570" dirty="0">
                <a:latin typeface="Times New Roman"/>
                <a:cs typeface="Times New Roman"/>
              </a:rPr>
              <a:t> </a:t>
            </a:r>
            <a:r>
              <a:rPr sz="1400" spc="-15" dirty="0">
                <a:latin typeface="Times New Roman"/>
                <a:cs typeface="Times New Roman"/>
              </a:rPr>
              <a:t>экономики,</a:t>
            </a:r>
            <a:r>
              <a:rPr sz="1400" spc="550" dirty="0">
                <a:latin typeface="Times New Roman"/>
                <a:cs typeface="Times New Roman"/>
              </a:rPr>
              <a:t> </a:t>
            </a:r>
            <a:r>
              <a:rPr sz="1400" spc="-10" dirty="0">
                <a:latin typeface="Times New Roman"/>
                <a:cs typeface="Times New Roman"/>
              </a:rPr>
              <a:t>улучшения</a:t>
            </a:r>
            <a:r>
              <a:rPr sz="1400" spc="560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состояния</a:t>
            </a:r>
            <a:r>
              <a:rPr sz="1400" spc="555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социальной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5"/>
              </a:spcBef>
            </a:pPr>
            <a:fld id="{81D60167-4931-47E6-BA6A-407CBD079E47}" type="slidenum">
              <a:rPr dirty="0"/>
              <a:t>30</a:t>
            </a:fld>
            <a:endParaRPr dirty="0"/>
          </a:p>
        </p:txBody>
      </p:sp>
      <p:sp>
        <p:nvSpPr>
          <p:cNvPr id="6" name="object 6"/>
          <p:cNvSpPr txBox="1"/>
          <p:nvPr/>
        </p:nvSpPr>
        <p:spPr>
          <a:xfrm>
            <a:off x="474370" y="1653286"/>
            <a:ext cx="8052434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678180" algn="l"/>
                <a:tab pos="1459230" algn="l"/>
                <a:tab pos="2050414" algn="l"/>
                <a:tab pos="3241040" algn="l"/>
                <a:tab pos="3608070" algn="l"/>
                <a:tab pos="4976495" algn="l"/>
                <a:tab pos="5981065" algn="l"/>
                <a:tab pos="6852920" algn="l"/>
                <a:tab pos="7955280" algn="l"/>
              </a:tabLst>
            </a:pPr>
            <a:r>
              <a:rPr sz="1400" spc="10" dirty="0">
                <a:latin typeface="Times New Roman"/>
                <a:cs typeface="Times New Roman"/>
              </a:rPr>
              <a:t>с</a:t>
            </a:r>
            <a:r>
              <a:rPr sz="1400" dirty="0">
                <a:latin typeface="Times New Roman"/>
                <a:cs typeface="Times New Roman"/>
              </a:rPr>
              <a:t>фе</a:t>
            </a:r>
            <a:r>
              <a:rPr sz="1400" spc="5" dirty="0">
                <a:latin typeface="Times New Roman"/>
                <a:cs typeface="Times New Roman"/>
              </a:rPr>
              <a:t>р</a:t>
            </a:r>
            <a:r>
              <a:rPr sz="1400" dirty="0">
                <a:latin typeface="Times New Roman"/>
                <a:cs typeface="Times New Roman"/>
              </a:rPr>
              <a:t>ы,	</a:t>
            </a:r>
            <a:r>
              <a:rPr sz="1400" spc="-25" dirty="0">
                <a:latin typeface="Times New Roman"/>
                <a:cs typeface="Times New Roman"/>
              </a:rPr>
              <a:t>к</a:t>
            </a:r>
            <a:r>
              <a:rPr sz="1400" spc="-75" dirty="0">
                <a:latin typeface="Times New Roman"/>
                <a:cs typeface="Times New Roman"/>
              </a:rPr>
              <a:t>а</a:t>
            </a:r>
            <a:r>
              <a:rPr sz="1400" dirty="0">
                <a:latin typeface="Times New Roman"/>
                <a:cs typeface="Times New Roman"/>
              </a:rPr>
              <a:t>ч</a:t>
            </a:r>
            <a:r>
              <a:rPr sz="1400" spc="35" dirty="0">
                <a:latin typeface="Times New Roman"/>
                <a:cs typeface="Times New Roman"/>
              </a:rPr>
              <a:t>е</a:t>
            </a:r>
            <a:r>
              <a:rPr sz="1400" dirty="0">
                <a:latin typeface="Times New Roman"/>
                <a:cs typeface="Times New Roman"/>
              </a:rPr>
              <a:t>ст</a:t>
            </a:r>
            <a:r>
              <a:rPr sz="1400" spc="-30" dirty="0">
                <a:latin typeface="Times New Roman"/>
                <a:cs typeface="Times New Roman"/>
              </a:rPr>
              <a:t>в</a:t>
            </a:r>
            <a:r>
              <a:rPr sz="1400" dirty="0">
                <a:latin typeface="Times New Roman"/>
                <a:cs typeface="Times New Roman"/>
              </a:rPr>
              <a:t>а	с</a:t>
            </a:r>
            <a:r>
              <a:rPr sz="1400" spc="5" dirty="0">
                <a:latin typeface="Times New Roman"/>
                <a:cs typeface="Times New Roman"/>
              </a:rPr>
              <a:t>р</a:t>
            </a:r>
            <a:r>
              <a:rPr sz="1400" spc="-25" dirty="0">
                <a:latin typeface="Times New Roman"/>
                <a:cs typeface="Times New Roman"/>
              </a:rPr>
              <a:t>е</a:t>
            </a:r>
            <a:r>
              <a:rPr sz="1400" spc="-10" dirty="0">
                <a:latin typeface="Times New Roman"/>
                <a:cs typeface="Times New Roman"/>
              </a:rPr>
              <a:t>д</a:t>
            </a:r>
            <a:r>
              <a:rPr sz="1400" dirty="0">
                <a:latin typeface="Times New Roman"/>
                <a:cs typeface="Times New Roman"/>
              </a:rPr>
              <a:t>ы	</a:t>
            </a:r>
            <a:r>
              <a:rPr sz="1400" spc="-10" dirty="0">
                <a:latin typeface="Times New Roman"/>
                <a:cs typeface="Times New Roman"/>
              </a:rPr>
              <a:t>п</a:t>
            </a:r>
            <a:r>
              <a:rPr sz="1400" dirty="0">
                <a:latin typeface="Times New Roman"/>
                <a:cs typeface="Times New Roman"/>
              </a:rPr>
              <a:t>р</a:t>
            </a:r>
            <a:r>
              <a:rPr sz="1400" spc="-45" dirty="0">
                <a:latin typeface="Times New Roman"/>
                <a:cs typeface="Times New Roman"/>
              </a:rPr>
              <a:t>о</a:t>
            </a:r>
            <a:r>
              <a:rPr sz="1400" spc="-10" dirty="0">
                <a:latin typeface="Times New Roman"/>
                <a:cs typeface="Times New Roman"/>
              </a:rPr>
              <a:t>ж</a:t>
            </a:r>
            <a:r>
              <a:rPr sz="1400" dirty="0">
                <a:latin typeface="Times New Roman"/>
                <a:cs typeface="Times New Roman"/>
              </a:rPr>
              <a:t>и</a:t>
            </a:r>
            <a:r>
              <a:rPr sz="1400" spc="-30" dirty="0">
                <a:latin typeface="Times New Roman"/>
                <a:cs typeface="Times New Roman"/>
              </a:rPr>
              <a:t>в</a:t>
            </a:r>
            <a:r>
              <a:rPr sz="1400" dirty="0">
                <a:latin typeface="Times New Roman"/>
                <a:cs typeface="Times New Roman"/>
              </a:rPr>
              <a:t>ания	и	</a:t>
            </a:r>
            <a:r>
              <a:rPr sz="1400" spc="-15" dirty="0">
                <a:latin typeface="Times New Roman"/>
                <a:cs typeface="Times New Roman"/>
              </a:rPr>
              <a:t>э</a:t>
            </a:r>
            <a:r>
              <a:rPr sz="1400" spc="-70" dirty="0">
                <a:latin typeface="Times New Roman"/>
                <a:cs typeface="Times New Roman"/>
              </a:rPr>
              <a:t>к</a:t>
            </a:r>
            <a:r>
              <a:rPr sz="1400" spc="-20" dirty="0">
                <a:latin typeface="Times New Roman"/>
                <a:cs typeface="Times New Roman"/>
              </a:rPr>
              <a:t>о</a:t>
            </a:r>
            <a:r>
              <a:rPr sz="1400" spc="-5" dirty="0">
                <a:latin typeface="Times New Roman"/>
                <a:cs typeface="Times New Roman"/>
              </a:rPr>
              <a:t>л</a:t>
            </a:r>
            <a:r>
              <a:rPr sz="1400" dirty="0">
                <a:latin typeface="Times New Roman"/>
                <a:cs typeface="Times New Roman"/>
              </a:rPr>
              <a:t>о</a:t>
            </a:r>
            <a:r>
              <a:rPr sz="1400" spc="-15" dirty="0">
                <a:latin typeface="Times New Roman"/>
                <a:cs typeface="Times New Roman"/>
              </a:rPr>
              <a:t>г</a:t>
            </a:r>
            <a:r>
              <a:rPr sz="1400" dirty="0">
                <a:latin typeface="Times New Roman"/>
                <a:cs typeface="Times New Roman"/>
              </a:rPr>
              <a:t>ич</a:t>
            </a:r>
            <a:r>
              <a:rPr sz="1400" spc="35" dirty="0">
                <a:latin typeface="Times New Roman"/>
                <a:cs typeface="Times New Roman"/>
              </a:rPr>
              <a:t>е</a:t>
            </a:r>
            <a:r>
              <a:rPr sz="1400" spc="-15" dirty="0">
                <a:latin typeface="Times New Roman"/>
                <a:cs typeface="Times New Roman"/>
              </a:rPr>
              <a:t>с</a:t>
            </a:r>
            <a:r>
              <a:rPr sz="1400" spc="-85" dirty="0">
                <a:latin typeface="Times New Roman"/>
                <a:cs typeface="Times New Roman"/>
              </a:rPr>
              <a:t>к</a:t>
            </a:r>
            <a:r>
              <a:rPr sz="1400" dirty="0">
                <a:latin typeface="Times New Roman"/>
                <a:cs typeface="Times New Roman"/>
              </a:rPr>
              <a:t>ой	</a:t>
            </a:r>
            <a:r>
              <a:rPr sz="1400" spc="-10" dirty="0">
                <a:latin typeface="Times New Roman"/>
                <a:cs typeface="Times New Roman"/>
              </a:rPr>
              <a:t>о</a:t>
            </a:r>
            <a:r>
              <a:rPr sz="1400" dirty="0">
                <a:latin typeface="Times New Roman"/>
                <a:cs typeface="Times New Roman"/>
              </a:rPr>
              <a:t>бс</a:t>
            </a:r>
            <a:r>
              <a:rPr sz="1400" spc="10" dirty="0">
                <a:latin typeface="Times New Roman"/>
                <a:cs typeface="Times New Roman"/>
              </a:rPr>
              <a:t>т</a:t>
            </a:r>
            <a:r>
              <a:rPr sz="1400" dirty="0">
                <a:latin typeface="Times New Roman"/>
                <a:cs typeface="Times New Roman"/>
              </a:rPr>
              <a:t>ано</a:t>
            </a:r>
            <a:r>
              <a:rPr sz="1400" spc="-15" dirty="0">
                <a:latin typeface="Times New Roman"/>
                <a:cs typeface="Times New Roman"/>
              </a:rPr>
              <a:t>в</a:t>
            </a:r>
            <a:r>
              <a:rPr sz="1400" dirty="0">
                <a:latin typeface="Times New Roman"/>
                <a:cs typeface="Times New Roman"/>
              </a:rPr>
              <a:t>ки	тр</a:t>
            </a:r>
            <a:r>
              <a:rPr sz="1400" spc="-15" dirty="0">
                <a:latin typeface="Times New Roman"/>
                <a:cs typeface="Times New Roman"/>
              </a:rPr>
              <a:t>е</a:t>
            </a:r>
            <a:r>
              <a:rPr sz="1400" spc="-45" dirty="0">
                <a:latin typeface="Times New Roman"/>
                <a:cs typeface="Times New Roman"/>
              </a:rPr>
              <a:t>бу</a:t>
            </a:r>
            <a:r>
              <a:rPr sz="1400" spc="10" dirty="0">
                <a:latin typeface="Times New Roman"/>
                <a:cs typeface="Times New Roman"/>
              </a:rPr>
              <a:t>е</a:t>
            </a:r>
            <a:r>
              <a:rPr sz="1400" spc="5" dirty="0">
                <a:latin typeface="Times New Roman"/>
                <a:cs typeface="Times New Roman"/>
              </a:rPr>
              <a:t>т</a:t>
            </a:r>
            <a:r>
              <a:rPr sz="1400" dirty="0">
                <a:latin typeface="Times New Roman"/>
                <a:cs typeface="Times New Roman"/>
              </a:rPr>
              <a:t>ся	при</a:t>
            </a:r>
            <a:r>
              <a:rPr sz="1400" spc="-30" dirty="0">
                <a:latin typeface="Times New Roman"/>
                <a:cs typeface="Times New Roman"/>
              </a:rPr>
              <a:t>в</a:t>
            </a:r>
            <a:r>
              <a:rPr sz="1400" spc="-5" dirty="0">
                <a:latin typeface="Times New Roman"/>
                <a:cs typeface="Times New Roman"/>
              </a:rPr>
              <a:t>л</a:t>
            </a:r>
            <a:r>
              <a:rPr sz="1400" spc="-35" dirty="0">
                <a:latin typeface="Times New Roman"/>
                <a:cs typeface="Times New Roman"/>
              </a:rPr>
              <a:t>е</a:t>
            </a:r>
            <a:r>
              <a:rPr sz="1400" dirty="0">
                <a:latin typeface="Times New Roman"/>
                <a:cs typeface="Times New Roman"/>
              </a:rPr>
              <a:t>че</a:t>
            </a:r>
            <a:r>
              <a:rPr sz="1400" spc="5" dirty="0">
                <a:latin typeface="Times New Roman"/>
                <a:cs typeface="Times New Roman"/>
              </a:rPr>
              <a:t>н</a:t>
            </a:r>
            <a:r>
              <a:rPr sz="1400" dirty="0">
                <a:latin typeface="Times New Roman"/>
                <a:cs typeface="Times New Roman"/>
              </a:rPr>
              <a:t>ие	в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74370" y="1740902"/>
            <a:ext cx="8053070" cy="2026920"/>
          </a:xfrm>
          <a:prstGeom prst="rect">
            <a:avLst/>
          </a:prstGeom>
        </p:spPr>
        <p:txBody>
          <a:bodyPr vert="horz" wrap="square" lIns="0" tIns="139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95"/>
              </a:spcBef>
            </a:pPr>
            <a:r>
              <a:rPr sz="1400" dirty="0">
                <a:latin typeface="Times New Roman"/>
                <a:cs typeface="Times New Roman"/>
              </a:rPr>
              <a:t>муниципалитет</a:t>
            </a:r>
            <a:r>
              <a:rPr sz="1400" spc="-1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инвестиций,</a:t>
            </a:r>
            <a:r>
              <a:rPr sz="1400" spc="335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снижение</a:t>
            </a:r>
            <a:r>
              <a:rPr sz="1400" spc="-1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зависимости</a:t>
            </a:r>
            <a:r>
              <a:rPr sz="1400" spc="350" dirty="0">
                <a:latin typeface="Times New Roman"/>
                <a:cs typeface="Times New Roman"/>
              </a:rPr>
              <a:t> </a:t>
            </a:r>
            <a:r>
              <a:rPr sz="1400" spc="-10" dirty="0">
                <a:latin typeface="Times New Roman"/>
                <a:cs typeface="Times New Roman"/>
              </a:rPr>
              <a:t>от</a:t>
            </a:r>
            <a:r>
              <a:rPr sz="1400" spc="15" dirty="0">
                <a:latin typeface="Times New Roman"/>
                <a:cs typeface="Times New Roman"/>
              </a:rPr>
              <a:t> </a:t>
            </a:r>
            <a:r>
              <a:rPr sz="1400" spc="-10" dirty="0">
                <a:latin typeface="Times New Roman"/>
                <a:cs typeface="Times New Roman"/>
              </a:rPr>
              <a:t>бюджетной</a:t>
            </a:r>
            <a:r>
              <a:rPr sz="1400" spc="340" dirty="0">
                <a:latin typeface="Times New Roman"/>
                <a:cs typeface="Times New Roman"/>
              </a:rPr>
              <a:t> </a:t>
            </a:r>
            <a:r>
              <a:rPr sz="1400" spc="5" dirty="0">
                <a:latin typeface="Times New Roman"/>
                <a:cs typeface="Times New Roman"/>
              </a:rPr>
              <a:t>сферы.</a:t>
            </a:r>
            <a:endParaRPr sz="1400">
              <a:latin typeface="Times New Roman"/>
              <a:cs typeface="Times New Roman"/>
            </a:endParaRPr>
          </a:p>
          <a:p>
            <a:pPr marL="12700" marR="5080" algn="just">
              <a:lnSpc>
                <a:spcPct val="100000"/>
              </a:lnSpc>
              <a:spcBef>
                <a:spcPts val="994"/>
              </a:spcBef>
              <a:buClr>
                <a:srgbClr val="FD8537"/>
              </a:buClr>
              <a:buSzPct val="78571"/>
              <a:buFont typeface="Wingdings"/>
              <a:buChar char=""/>
              <a:tabLst>
                <a:tab pos="368300" algn="l"/>
              </a:tabLst>
            </a:pPr>
            <a:r>
              <a:rPr sz="1400" spc="-10" dirty="0">
                <a:latin typeface="Times New Roman"/>
                <a:cs typeface="Times New Roman"/>
              </a:rPr>
              <a:t>Разработка </a:t>
            </a:r>
            <a:r>
              <a:rPr sz="1400" dirty="0">
                <a:latin typeface="Times New Roman"/>
                <a:cs typeface="Times New Roman"/>
              </a:rPr>
              <a:t>и реализация </a:t>
            </a:r>
            <a:r>
              <a:rPr sz="1400" spc="-10" dirty="0">
                <a:latin typeface="Times New Roman"/>
                <a:cs typeface="Times New Roman"/>
              </a:rPr>
              <a:t>политики </a:t>
            </a:r>
            <a:r>
              <a:rPr sz="1400" dirty="0">
                <a:latin typeface="Times New Roman"/>
                <a:cs typeface="Times New Roman"/>
              </a:rPr>
              <a:t>закрепления </a:t>
            </a:r>
            <a:r>
              <a:rPr sz="1400" spc="-5" dirty="0">
                <a:latin typeface="Times New Roman"/>
                <a:cs typeface="Times New Roman"/>
              </a:rPr>
              <a:t>трудоспособного </a:t>
            </a:r>
            <a:r>
              <a:rPr sz="1400" dirty="0">
                <a:latin typeface="Times New Roman"/>
                <a:cs typeface="Times New Roman"/>
              </a:rPr>
              <a:t>населения и </a:t>
            </a:r>
            <a:r>
              <a:rPr sz="1400" spc="-10" dirty="0">
                <a:latin typeface="Times New Roman"/>
                <a:cs typeface="Times New Roman"/>
              </a:rPr>
              <a:t>привлечения молодых </a:t>
            </a:r>
            <a:r>
              <a:rPr sz="1400" spc="-5" dirty="0">
                <a:latin typeface="Times New Roman"/>
                <a:cs typeface="Times New Roman"/>
              </a:rPr>
              <a:t> специалистов, повышение миграционной привлекательности </a:t>
            </a:r>
            <a:r>
              <a:rPr sz="1400" dirty="0">
                <a:latin typeface="Times New Roman"/>
                <a:cs typeface="Times New Roman"/>
              </a:rPr>
              <a:t>района </a:t>
            </a:r>
            <a:r>
              <a:rPr sz="1400" spc="-5" dirty="0">
                <a:latin typeface="Times New Roman"/>
                <a:cs typeface="Times New Roman"/>
              </a:rPr>
              <a:t>за счет развития базовых </a:t>
            </a:r>
            <a:r>
              <a:rPr sz="1400" dirty="0">
                <a:latin typeface="Times New Roman"/>
                <a:cs typeface="Times New Roman"/>
              </a:rPr>
              <a:t>отраслей 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spc="-15" dirty="0">
                <a:latin typeface="Times New Roman"/>
                <a:cs typeface="Times New Roman"/>
              </a:rPr>
              <a:t>экономики </a:t>
            </a:r>
            <a:r>
              <a:rPr sz="1400" dirty="0">
                <a:latin typeface="Times New Roman"/>
                <a:cs typeface="Times New Roman"/>
              </a:rPr>
              <a:t>и</a:t>
            </a:r>
            <a:r>
              <a:rPr sz="1400" spc="-50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повышения</a:t>
            </a:r>
            <a:r>
              <a:rPr sz="1400" spc="-15" dirty="0">
                <a:latin typeface="Times New Roman"/>
                <a:cs typeface="Times New Roman"/>
              </a:rPr>
              <a:t> </a:t>
            </a:r>
            <a:r>
              <a:rPr sz="1400" spc="-10" dirty="0">
                <a:latin typeface="Times New Roman"/>
                <a:cs typeface="Times New Roman"/>
              </a:rPr>
              <a:t>качества</a:t>
            </a:r>
            <a:r>
              <a:rPr sz="1400" dirty="0">
                <a:latin typeface="Times New Roman"/>
                <a:cs typeface="Times New Roman"/>
              </a:rPr>
              <a:t> жизни.</a:t>
            </a:r>
            <a:endParaRPr sz="1400">
              <a:latin typeface="Times New Roman"/>
              <a:cs typeface="Times New Roman"/>
            </a:endParaRPr>
          </a:p>
          <a:p>
            <a:pPr marL="12700" marR="8255" algn="just">
              <a:lnSpc>
                <a:spcPct val="100000"/>
              </a:lnSpc>
              <a:spcBef>
                <a:spcPts val="1000"/>
              </a:spcBef>
              <a:buClr>
                <a:srgbClr val="FD8537"/>
              </a:buClr>
              <a:buSzPct val="78571"/>
              <a:buFont typeface="Wingdings"/>
              <a:buChar char=""/>
              <a:tabLst>
                <a:tab pos="368300" algn="l"/>
              </a:tabLst>
            </a:pPr>
            <a:r>
              <a:rPr sz="1400" spc="-5" dirty="0">
                <a:latin typeface="Times New Roman"/>
                <a:cs typeface="Times New Roman"/>
              </a:rPr>
              <a:t>Строительство</a:t>
            </a:r>
            <a:r>
              <a:rPr sz="1400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новых</a:t>
            </a:r>
            <a:r>
              <a:rPr sz="1400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дорог</a:t>
            </a:r>
            <a:r>
              <a:rPr sz="1400" dirty="0">
                <a:latin typeface="Times New Roman"/>
                <a:cs typeface="Times New Roman"/>
              </a:rPr>
              <a:t> и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spc="-10" dirty="0">
                <a:latin typeface="Times New Roman"/>
                <a:cs typeface="Times New Roman"/>
              </a:rPr>
              <a:t>модернизация</a:t>
            </a:r>
            <a:r>
              <a:rPr sz="1400" spc="-5" dirty="0">
                <a:latin typeface="Times New Roman"/>
                <a:cs typeface="Times New Roman"/>
              </a:rPr>
              <a:t> существующей</a:t>
            </a:r>
            <a:r>
              <a:rPr sz="1400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транспортной</a:t>
            </a:r>
            <a:r>
              <a:rPr sz="1400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инфраструктуры, </a:t>
            </a:r>
            <a:r>
              <a:rPr sz="1400" dirty="0">
                <a:latin typeface="Times New Roman"/>
                <a:cs typeface="Times New Roman"/>
              </a:rPr>
              <a:t> повышение</a:t>
            </a:r>
            <a:r>
              <a:rPr sz="1400" spc="-45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роли </a:t>
            </a:r>
            <a:r>
              <a:rPr sz="1400" dirty="0">
                <a:latin typeface="Times New Roman"/>
                <a:cs typeface="Times New Roman"/>
              </a:rPr>
              <a:t>района</a:t>
            </a:r>
            <a:r>
              <a:rPr sz="1400" spc="-20" dirty="0">
                <a:latin typeface="Times New Roman"/>
                <a:cs typeface="Times New Roman"/>
              </a:rPr>
              <a:t> </a:t>
            </a:r>
            <a:r>
              <a:rPr sz="1400" spc="-10" dirty="0">
                <a:latin typeface="Times New Roman"/>
                <a:cs typeface="Times New Roman"/>
              </a:rPr>
              <a:t>как</a:t>
            </a:r>
            <a:r>
              <a:rPr sz="1400" spc="-15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внутрикраевого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(межмуниципального)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транспортного</a:t>
            </a:r>
            <a:r>
              <a:rPr sz="1400" spc="-50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узла.</a:t>
            </a:r>
            <a:endParaRPr sz="1400">
              <a:latin typeface="Times New Roman"/>
              <a:cs typeface="Times New Roman"/>
            </a:endParaRPr>
          </a:p>
          <a:p>
            <a:pPr marL="367665" indent="-355600" algn="just">
              <a:lnSpc>
                <a:spcPct val="100000"/>
              </a:lnSpc>
              <a:spcBef>
                <a:spcPts val="1010"/>
              </a:spcBef>
              <a:buClr>
                <a:srgbClr val="FD8537"/>
              </a:buClr>
              <a:buSzPct val="78571"/>
              <a:buFont typeface="Wingdings"/>
              <a:buChar char=""/>
              <a:tabLst>
                <a:tab pos="368300" algn="l"/>
              </a:tabLst>
            </a:pPr>
            <a:r>
              <a:rPr sz="1400" dirty="0">
                <a:latin typeface="Times New Roman"/>
                <a:cs typeface="Times New Roman"/>
              </a:rPr>
              <a:t>В</a:t>
            </a:r>
            <a:r>
              <a:rPr sz="1400" spc="100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муниципальном</a:t>
            </a:r>
            <a:r>
              <a:rPr sz="1400" spc="110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районе</a:t>
            </a:r>
            <a:r>
              <a:rPr sz="1400" spc="105" dirty="0">
                <a:latin typeface="Times New Roman"/>
                <a:cs typeface="Times New Roman"/>
              </a:rPr>
              <a:t> </a:t>
            </a:r>
            <a:r>
              <a:rPr sz="1400" spc="-10" dirty="0">
                <a:latin typeface="Times New Roman"/>
                <a:cs typeface="Times New Roman"/>
              </a:rPr>
              <a:t>должны</a:t>
            </a:r>
            <a:r>
              <a:rPr sz="1400" spc="114" dirty="0">
                <a:latin typeface="Times New Roman"/>
                <a:cs typeface="Times New Roman"/>
              </a:rPr>
              <a:t> </a:t>
            </a:r>
            <a:r>
              <a:rPr sz="1400" spc="-15" dirty="0">
                <a:latin typeface="Times New Roman"/>
                <a:cs typeface="Times New Roman"/>
              </a:rPr>
              <a:t>создаваться</a:t>
            </a:r>
            <a:r>
              <a:rPr sz="1400" spc="114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новые</a:t>
            </a:r>
            <a:r>
              <a:rPr sz="1400" spc="110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предприятия,</a:t>
            </a:r>
            <a:r>
              <a:rPr sz="1400" spc="114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учреждения</a:t>
            </a:r>
            <a:r>
              <a:rPr sz="1400" spc="9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социальной</a:t>
            </a:r>
            <a:r>
              <a:rPr sz="1400" spc="120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сферы,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74370" y="3741801"/>
            <a:ext cx="8053070" cy="19862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400" spc="-15" dirty="0">
                <a:latin typeface="Times New Roman"/>
                <a:cs typeface="Times New Roman"/>
              </a:rPr>
              <a:t>объекты</a:t>
            </a:r>
            <a:r>
              <a:rPr sz="1400" spc="-10" dirty="0">
                <a:latin typeface="Times New Roman"/>
                <a:cs typeface="Times New Roman"/>
              </a:rPr>
              <a:t> жилого</a:t>
            </a:r>
            <a:r>
              <a:rPr sz="1400" spc="-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фонда,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spc="-10" dirty="0">
                <a:latin typeface="Times New Roman"/>
                <a:cs typeface="Times New Roman"/>
              </a:rPr>
              <a:t>инженерно-энергетической</a:t>
            </a:r>
            <a:r>
              <a:rPr sz="1400" spc="-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и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транспортной</a:t>
            </a:r>
            <a:r>
              <a:rPr sz="1400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инфраструктуры,</a:t>
            </a:r>
            <a:r>
              <a:rPr sz="1400" dirty="0">
                <a:latin typeface="Times New Roman"/>
                <a:cs typeface="Times New Roman"/>
              </a:rPr>
              <a:t> а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также </a:t>
            </a:r>
            <a:r>
              <a:rPr sz="1400" dirty="0">
                <a:latin typeface="Times New Roman"/>
                <a:cs typeface="Times New Roman"/>
              </a:rPr>
              <a:t> осуществляться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модернизация</a:t>
            </a:r>
            <a:r>
              <a:rPr sz="1400" dirty="0">
                <a:latin typeface="Times New Roman"/>
                <a:cs typeface="Times New Roman"/>
              </a:rPr>
              <a:t> </a:t>
            </a:r>
            <a:r>
              <a:rPr sz="1400" spc="-25" dirty="0">
                <a:latin typeface="Times New Roman"/>
                <a:cs typeface="Times New Roman"/>
              </a:rPr>
              <a:t>уже</a:t>
            </a:r>
            <a:r>
              <a:rPr sz="1400" spc="-20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существующих</a:t>
            </a:r>
            <a:r>
              <a:rPr sz="1400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предприятий</a:t>
            </a:r>
            <a:r>
              <a:rPr sz="1400" dirty="0">
                <a:latin typeface="Times New Roman"/>
                <a:cs typeface="Times New Roman"/>
              </a:rPr>
              <a:t> и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spc="-15" dirty="0">
                <a:latin typeface="Times New Roman"/>
                <a:cs typeface="Times New Roman"/>
              </a:rPr>
              <a:t>объектов.</a:t>
            </a:r>
            <a:r>
              <a:rPr sz="1400" spc="-10" dirty="0">
                <a:latin typeface="Times New Roman"/>
                <a:cs typeface="Times New Roman"/>
              </a:rPr>
              <a:t> </a:t>
            </a:r>
            <a:r>
              <a:rPr sz="1400" spc="-20" dirty="0">
                <a:latin typeface="Times New Roman"/>
                <a:cs typeface="Times New Roman"/>
              </a:rPr>
              <a:t>Улучшение</a:t>
            </a:r>
            <a:r>
              <a:rPr sz="1400" spc="-15" dirty="0">
                <a:latin typeface="Times New Roman"/>
                <a:cs typeface="Times New Roman"/>
              </a:rPr>
              <a:t> </a:t>
            </a:r>
            <a:r>
              <a:rPr sz="1400" spc="-10" dirty="0">
                <a:latin typeface="Times New Roman"/>
                <a:cs typeface="Times New Roman"/>
              </a:rPr>
              <a:t>качества </a:t>
            </a:r>
            <a:r>
              <a:rPr sz="1400" spc="-5" dirty="0">
                <a:latin typeface="Times New Roman"/>
                <a:cs typeface="Times New Roman"/>
              </a:rPr>
              <a:t> </a:t>
            </a:r>
            <a:r>
              <a:rPr sz="1400" spc="-10" dirty="0">
                <a:latin typeface="Times New Roman"/>
                <a:cs typeface="Times New Roman"/>
              </a:rPr>
              <a:t>жилищно-коммунальных</a:t>
            </a:r>
            <a:r>
              <a:rPr sz="1400" spc="-5" dirty="0">
                <a:latin typeface="Times New Roman"/>
                <a:cs typeface="Times New Roman"/>
              </a:rPr>
              <a:t> </a:t>
            </a:r>
            <a:r>
              <a:rPr sz="1400" spc="-35" dirty="0">
                <a:latin typeface="Times New Roman"/>
                <a:cs typeface="Times New Roman"/>
              </a:rPr>
              <a:t>услуг,</a:t>
            </a:r>
            <a:r>
              <a:rPr sz="1400" spc="-30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в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spc="-15" dirty="0">
                <a:latin typeface="Times New Roman"/>
                <a:cs typeface="Times New Roman"/>
              </a:rPr>
              <a:t>том</a:t>
            </a:r>
            <a:r>
              <a:rPr sz="1400" spc="-10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числе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за</a:t>
            </a:r>
            <a:r>
              <a:rPr sz="1400" dirty="0">
                <a:latin typeface="Times New Roman"/>
                <a:cs typeface="Times New Roman"/>
              </a:rPr>
              <a:t> </a:t>
            </a:r>
            <a:r>
              <a:rPr sz="1400" spc="-10" dirty="0">
                <a:latin typeface="Times New Roman"/>
                <a:cs typeface="Times New Roman"/>
              </a:rPr>
              <a:t>счет</a:t>
            </a:r>
            <a:r>
              <a:rPr sz="1400" spc="-5" dirty="0">
                <a:latin typeface="Times New Roman"/>
                <a:cs typeface="Times New Roman"/>
              </a:rPr>
              <a:t> внедрения</a:t>
            </a:r>
            <a:r>
              <a:rPr sz="1400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энергосберегающих</a:t>
            </a:r>
            <a:r>
              <a:rPr sz="1400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технологий</a:t>
            </a:r>
            <a:r>
              <a:rPr sz="1400" dirty="0">
                <a:latin typeface="Times New Roman"/>
                <a:cs typeface="Times New Roman"/>
              </a:rPr>
              <a:t> и 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газификации</a:t>
            </a:r>
            <a:r>
              <a:rPr sz="1400" spc="-4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района.</a:t>
            </a:r>
            <a:endParaRPr sz="1400">
              <a:latin typeface="Times New Roman"/>
              <a:cs typeface="Times New Roman"/>
            </a:endParaRPr>
          </a:p>
          <a:p>
            <a:pPr marL="355600" marR="5715" indent="-342900">
              <a:lnSpc>
                <a:spcPct val="100000"/>
              </a:lnSpc>
              <a:spcBef>
                <a:spcPts val="1000"/>
              </a:spcBef>
              <a:tabLst>
                <a:tab pos="354965" algn="l"/>
                <a:tab pos="5769610" algn="l"/>
              </a:tabLst>
            </a:pPr>
            <a:r>
              <a:rPr sz="1100" spc="-95" dirty="0">
                <a:solidFill>
                  <a:srgbClr val="FD8537"/>
                </a:solidFill>
                <a:latin typeface="Lucida Sans Unicode"/>
                <a:cs typeface="Lucida Sans Unicode"/>
              </a:rPr>
              <a:t>▶	</a:t>
            </a:r>
            <a:r>
              <a:rPr sz="1400" spc="-5" dirty="0">
                <a:latin typeface="Times New Roman"/>
                <a:cs typeface="Times New Roman"/>
              </a:rPr>
              <a:t>При</a:t>
            </a:r>
            <a:r>
              <a:rPr sz="1400" spc="250" dirty="0">
                <a:latin typeface="Times New Roman"/>
                <a:cs typeface="Times New Roman"/>
              </a:rPr>
              <a:t> </a:t>
            </a:r>
            <a:r>
              <a:rPr sz="1400" spc="-10" dirty="0">
                <a:latin typeface="Times New Roman"/>
                <a:cs typeface="Times New Roman"/>
              </a:rPr>
              <a:t>привлечении</a:t>
            </a:r>
            <a:r>
              <a:rPr sz="1400" spc="250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инвестиций</a:t>
            </a:r>
            <a:r>
              <a:rPr sz="1400" spc="254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целесообразно</a:t>
            </a:r>
            <a:r>
              <a:rPr sz="1400" spc="265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делать</a:t>
            </a:r>
            <a:r>
              <a:rPr sz="1400" spc="245" dirty="0">
                <a:latin typeface="Times New Roman"/>
                <a:cs typeface="Times New Roman"/>
              </a:rPr>
              <a:t> </a:t>
            </a:r>
            <a:r>
              <a:rPr sz="1400" spc="-25" dirty="0">
                <a:latin typeface="Times New Roman"/>
                <a:cs typeface="Times New Roman"/>
              </a:rPr>
              <a:t>ставку,</a:t>
            </a:r>
            <a:r>
              <a:rPr sz="1400" spc="240" dirty="0">
                <a:latin typeface="Times New Roman"/>
                <a:cs typeface="Times New Roman"/>
              </a:rPr>
              <a:t> </a:t>
            </a:r>
            <a:r>
              <a:rPr sz="1400" spc="-10" dirty="0">
                <a:latin typeface="Times New Roman"/>
                <a:cs typeface="Times New Roman"/>
              </a:rPr>
              <a:t>как</a:t>
            </a:r>
            <a:r>
              <a:rPr sz="1400" spc="254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на	</a:t>
            </a:r>
            <a:r>
              <a:rPr sz="1400" spc="-5" dirty="0">
                <a:latin typeface="Times New Roman"/>
                <a:cs typeface="Times New Roman"/>
              </a:rPr>
              <a:t>развитие</a:t>
            </a:r>
            <a:r>
              <a:rPr sz="1400" spc="235" dirty="0">
                <a:latin typeface="Times New Roman"/>
                <a:cs typeface="Times New Roman"/>
              </a:rPr>
              <a:t> </a:t>
            </a:r>
            <a:r>
              <a:rPr sz="1400" spc="-25" dirty="0">
                <a:latin typeface="Times New Roman"/>
                <a:cs typeface="Times New Roman"/>
              </a:rPr>
              <a:t>уже</a:t>
            </a:r>
            <a:r>
              <a:rPr sz="1400" spc="220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существующих </a:t>
            </a:r>
            <a:r>
              <a:rPr sz="1400" spc="-335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предприятий,</a:t>
            </a:r>
            <a:r>
              <a:rPr sz="1400" spc="-2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так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и</a:t>
            </a:r>
            <a:r>
              <a:rPr sz="1400" spc="-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на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создание</a:t>
            </a:r>
            <a:r>
              <a:rPr sz="1400" spc="-20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новых</a:t>
            </a:r>
            <a:r>
              <a:rPr sz="1400" spc="-10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инновационных</a:t>
            </a:r>
            <a:r>
              <a:rPr sz="1400" spc="-30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и</a:t>
            </a:r>
            <a:r>
              <a:rPr sz="1400" spc="20" dirty="0">
                <a:latin typeface="Times New Roman"/>
                <a:cs typeface="Times New Roman"/>
              </a:rPr>
              <a:t> </a:t>
            </a:r>
            <a:r>
              <a:rPr sz="1400" spc="-10" dirty="0">
                <a:latin typeface="Times New Roman"/>
                <a:cs typeface="Times New Roman"/>
              </a:rPr>
              <a:t>высокотехнологичных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spc="-10" dirty="0">
                <a:latin typeface="Times New Roman"/>
                <a:cs typeface="Times New Roman"/>
              </a:rPr>
              <a:t>производств.</a:t>
            </a:r>
            <a:endParaRPr sz="1400">
              <a:latin typeface="Times New Roman"/>
              <a:cs typeface="Times New Roman"/>
            </a:endParaRPr>
          </a:p>
          <a:p>
            <a:pPr marL="12700" algn="just">
              <a:lnSpc>
                <a:spcPct val="100000"/>
              </a:lnSpc>
              <a:spcBef>
                <a:spcPts val="994"/>
              </a:spcBef>
            </a:pPr>
            <a:r>
              <a:rPr sz="1100" spc="-95" dirty="0">
                <a:solidFill>
                  <a:srgbClr val="FD8537"/>
                </a:solidFill>
                <a:latin typeface="Lucida Sans Unicode"/>
                <a:cs typeface="Lucida Sans Unicode"/>
              </a:rPr>
              <a:t>▶</a:t>
            </a:r>
            <a:r>
              <a:rPr sz="1100" spc="395" dirty="0">
                <a:solidFill>
                  <a:srgbClr val="FD8537"/>
                </a:solidFill>
                <a:latin typeface="Lucida Sans Unicode"/>
                <a:cs typeface="Lucida Sans Unicode"/>
              </a:rPr>
              <a:t> </a:t>
            </a:r>
            <a:r>
              <a:rPr sz="1100" spc="400" dirty="0">
                <a:solidFill>
                  <a:srgbClr val="FD8537"/>
                </a:solidFill>
                <a:latin typeface="Lucida Sans Unicode"/>
                <a:cs typeface="Lucida Sans Unicode"/>
              </a:rPr>
              <a:t> </a:t>
            </a:r>
            <a:r>
              <a:rPr sz="1400" spc="-10" dirty="0">
                <a:latin typeface="Times New Roman"/>
                <a:cs typeface="Times New Roman"/>
              </a:rPr>
              <a:t>Территория,</a:t>
            </a:r>
            <a:r>
              <a:rPr sz="1400" spc="175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перспективная</a:t>
            </a:r>
            <a:r>
              <a:rPr sz="1400" spc="17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для</a:t>
            </a:r>
            <a:r>
              <a:rPr sz="1400" spc="170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развития</a:t>
            </a:r>
            <a:r>
              <a:rPr sz="1400" spc="185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агропромышленного</a:t>
            </a:r>
            <a:r>
              <a:rPr sz="1400" spc="175" dirty="0">
                <a:latin typeface="Times New Roman"/>
                <a:cs typeface="Times New Roman"/>
              </a:rPr>
              <a:t> </a:t>
            </a:r>
            <a:r>
              <a:rPr sz="1400" spc="-15" dirty="0">
                <a:latin typeface="Times New Roman"/>
                <a:cs typeface="Times New Roman"/>
              </a:rPr>
              <a:t>комплекса,</a:t>
            </a:r>
            <a:r>
              <a:rPr sz="1400" spc="170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в</a:t>
            </a:r>
            <a:r>
              <a:rPr sz="1400" spc="165" dirty="0">
                <a:latin typeface="Times New Roman"/>
                <a:cs typeface="Times New Roman"/>
              </a:rPr>
              <a:t> </a:t>
            </a:r>
            <a:r>
              <a:rPr sz="1400" spc="-10" dirty="0">
                <a:latin typeface="Times New Roman"/>
                <a:cs typeface="Times New Roman"/>
              </a:rPr>
              <a:t>том</a:t>
            </a:r>
            <a:r>
              <a:rPr sz="1400" spc="170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числе</a:t>
            </a:r>
            <a:r>
              <a:rPr sz="1400" spc="165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расширения</a:t>
            </a:r>
            <a:endParaRPr sz="1400">
              <a:latin typeface="Times New Roman"/>
              <a:cs typeface="Times New Roman"/>
            </a:endParaRPr>
          </a:p>
          <a:p>
            <a:pPr marL="355600">
              <a:lnSpc>
                <a:spcPct val="100000"/>
              </a:lnSpc>
            </a:pPr>
            <a:r>
              <a:rPr sz="1400" spc="-15" dirty="0">
                <a:latin typeface="Times New Roman"/>
                <a:cs typeface="Times New Roman"/>
              </a:rPr>
              <a:t>углубленной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переработки</a:t>
            </a:r>
            <a:r>
              <a:rPr sz="1400" spc="-30" dirty="0">
                <a:latin typeface="Times New Roman"/>
                <a:cs typeface="Times New Roman"/>
              </a:rPr>
              <a:t> </a:t>
            </a:r>
            <a:r>
              <a:rPr sz="1400" spc="-10" dirty="0">
                <a:latin typeface="Times New Roman"/>
                <a:cs typeface="Times New Roman"/>
              </a:rPr>
              <a:t>сельскохозяйственного</a:t>
            </a:r>
            <a:r>
              <a:rPr sz="1400" spc="-3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сырья</a:t>
            </a:r>
            <a:r>
              <a:rPr sz="1400" spc="-10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и </a:t>
            </a:r>
            <a:r>
              <a:rPr sz="1400" spc="-5" dirty="0">
                <a:latin typeface="Times New Roman"/>
                <a:cs typeface="Times New Roman"/>
              </a:rPr>
              <a:t>производства</a:t>
            </a:r>
            <a:r>
              <a:rPr sz="1400" spc="-30" dirty="0">
                <a:latin typeface="Times New Roman"/>
                <a:cs typeface="Times New Roman"/>
              </a:rPr>
              <a:t> </a:t>
            </a:r>
            <a:r>
              <a:rPr sz="1400" spc="-10" dirty="0">
                <a:latin typeface="Times New Roman"/>
                <a:cs typeface="Times New Roman"/>
              </a:rPr>
              <a:t>продуктов</a:t>
            </a:r>
            <a:r>
              <a:rPr sz="1400" spc="-2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питания.</a:t>
            </a:r>
            <a:endParaRPr sz="140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18540" y="1510411"/>
            <a:ext cx="7406005" cy="42945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460375" indent="-448309">
              <a:lnSpc>
                <a:spcPct val="100000"/>
              </a:lnSpc>
              <a:spcBef>
                <a:spcPts val="105"/>
              </a:spcBef>
              <a:buClr>
                <a:srgbClr val="FD8537"/>
              </a:buClr>
              <a:buFont typeface="Wingdings"/>
              <a:buChar char=""/>
              <a:tabLst>
                <a:tab pos="460375" algn="l"/>
                <a:tab pos="461009" algn="l"/>
              </a:tabLst>
            </a:pPr>
            <a:r>
              <a:rPr sz="1400" spc="-70" dirty="0">
                <a:latin typeface="Lucida Sans Unicode"/>
                <a:cs typeface="Lucida Sans Unicode"/>
              </a:rPr>
              <a:t>Муниципальный</a:t>
            </a:r>
            <a:r>
              <a:rPr sz="1400" spc="385" dirty="0">
                <a:latin typeface="Lucida Sans Unicode"/>
                <a:cs typeface="Lucida Sans Unicode"/>
              </a:rPr>
              <a:t> </a:t>
            </a:r>
            <a:r>
              <a:rPr sz="1400" spc="-85" dirty="0">
                <a:latin typeface="Lucida Sans Unicode"/>
                <a:cs typeface="Lucida Sans Unicode"/>
              </a:rPr>
              <a:t>район</a:t>
            </a:r>
            <a:r>
              <a:rPr sz="1400" spc="390" dirty="0">
                <a:latin typeface="Lucida Sans Unicode"/>
                <a:cs typeface="Lucida Sans Unicode"/>
              </a:rPr>
              <a:t> </a:t>
            </a:r>
            <a:r>
              <a:rPr sz="1400" spc="-55" dirty="0">
                <a:latin typeface="Lucida Sans Unicode"/>
                <a:cs typeface="Lucida Sans Unicode"/>
              </a:rPr>
              <a:t>располагает</a:t>
            </a:r>
            <a:r>
              <a:rPr sz="1400" spc="390" dirty="0">
                <a:latin typeface="Lucida Sans Unicode"/>
                <a:cs typeface="Lucida Sans Unicode"/>
              </a:rPr>
              <a:t> </a:t>
            </a:r>
            <a:r>
              <a:rPr sz="1400" spc="-45" dirty="0">
                <a:latin typeface="Lucida Sans Unicode"/>
                <a:cs typeface="Lucida Sans Unicode"/>
              </a:rPr>
              <a:t>базовыми</a:t>
            </a:r>
            <a:r>
              <a:rPr sz="1400" spc="380" dirty="0">
                <a:latin typeface="Lucida Sans Unicode"/>
                <a:cs typeface="Lucida Sans Unicode"/>
              </a:rPr>
              <a:t> </a:t>
            </a:r>
            <a:r>
              <a:rPr sz="1400" spc="-65" dirty="0">
                <a:latin typeface="Lucida Sans Unicode"/>
                <a:cs typeface="Lucida Sans Unicode"/>
              </a:rPr>
              <a:t>видами</a:t>
            </a:r>
            <a:r>
              <a:rPr sz="1400" spc="390" dirty="0">
                <a:latin typeface="Lucida Sans Unicode"/>
                <a:cs typeface="Lucida Sans Unicode"/>
              </a:rPr>
              <a:t> </a:t>
            </a:r>
            <a:r>
              <a:rPr sz="1400" spc="-50" dirty="0">
                <a:latin typeface="Lucida Sans Unicode"/>
                <a:cs typeface="Lucida Sans Unicode"/>
              </a:rPr>
              <a:t>ресурсов,</a:t>
            </a:r>
            <a:r>
              <a:rPr sz="1400" spc="395" dirty="0">
                <a:latin typeface="Lucida Sans Unicode"/>
                <a:cs typeface="Lucida Sans Unicode"/>
              </a:rPr>
              <a:t> </a:t>
            </a:r>
            <a:r>
              <a:rPr sz="1400" spc="-60" dirty="0">
                <a:latin typeface="Lucida Sans Unicode"/>
                <a:cs typeface="Lucida Sans Unicode"/>
              </a:rPr>
              <a:t>достаточными</a:t>
            </a:r>
            <a:endParaRPr sz="1400" dirty="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</a:pPr>
            <a:r>
              <a:rPr sz="1400" spc="-35" dirty="0">
                <a:latin typeface="Lucida Sans Unicode"/>
                <a:cs typeface="Lucida Sans Unicode"/>
              </a:rPr>
              <a:t>для</a:t>
            </a:r>
            <a:r>
              <a:rPr sz="1400" spc="-80" dirty="0">
                <a:latin typeface="Lucida Sans Unicode"/>
                <a:cs typeface="Lucida Sans Unicode"/>
              </a:rPr>
              <a:t> </a:t>
            </a:r>
            <a:r>
              <a:rPr sz="1400" spc="-55" dirty="0">
                <a:latin typeface="Lucida Sans Unicode"/>
                <a:cs typeface="Lucida Sans Unicode"/>
              </a:rPr>
              <a:t>высок</a:t>
            </a:r>
            <a:r>
              <a:rPr sz="1400" spc="-70" dirty="0">
                <a:latin typeface="Lucida Sans Unicode"/>
                <a:cs typeface="Lucida Sans Unicode"/>
              </a:rPr>
              <a:t>и</a:t>
            </a:r>
            <a:r>
              <a:rPr sz="1400" spc="-160" dirty="0">
                <a:latin typeface="Lucida Sans Unicode"/>
                <a:cs typeface="Lucida Sans Unicode"/>
              </a:rPr>
              <a:t>х</a:t>
            </a:r>
            <a:r>
              <a:rPr sz="1400" spc="-85" dirty="0">
                <a:latin typeface="Lucida Sans Unicode"/>
                <a:cs typeface="Lucida Sans Unicode"/>
              </a:rPr>
              <a:t> </a:t>
            </a:r>
            <a:r>
              <a:rPr sz="1400" spc="-55" dirty="0">
                <a:latin typeface="Lucida Sans Unicode"/>
                <a:cs typeface="Lucida Sans Unicode"/>
              </a:rPr>
              <a:t>тем</a:t>
            </a:r>
            <a:r>
              <a:rPr sz="1400" spc="-70" dirty="0">
                <a:latin typeface="Lucida Sans Unicode"/>
                <a:cs typeface="Lucida Sans Unicode"/>
              </a:rPr>
              <a:t>п</a:t>
            </a:r>
            <a:r>
              <a:rPr sz="1400" spc="-45" dirty="0">
                <a:latin typeface="Lucida Sans Unicode"/>
                <a:cs typeface="Lucida Sans Unicode"/>
              </a:rPr>
              <a:t>о</a:t>
            </a:r>
            <a:r>
              <a:rPr sz="1400" spc="-35" dirty="0">
                <a:latin typeface="Lucida Sans Unicode"/>
                <a:cs typeface="Lucida Sans Unicode"/>
              </a:rPr>
              <a:t>в</a:t>
            </a:r>
            <a:r>
              <a:rPr sz="1400" spc="-75" dirty="0">
                <a:latin typeface="Lucida Sans Unicode"/>
                <a:cs typeface="Lucida Sans Unicode"/>
              </a:rPr>
              <a:t> </a:t>
            </a:r>
            <a:r>
              <a:rPr sz="1400" spc="-45" dirty="0">
                <a:latin typeface="Lucida Sans Unicode"/>
                <a:cs typeface="Lucida Sans Unicode"/>
              </a:rPr>
              <a:t>разв</a:t>
            </a:r>
            <a:r>
              <a:rPr sz="1400" spc="-55" dirty="0">
                <a:latin typeface="Lucida Sans Unicode"/>
                <a:cs typeface="Lucida Sans Unicode"/>
              </a:rPr>
              <a:t>и</a:t>
            </a:r>
            <a:r>
              <a:rPr sz="1400" spc="-35" dirty="0">
                <a:latin typeface="Lucida Sans Unicode"/>
                <a:cs typeface="Lucida Sans Unicode"/>
              </a:rPr>
              <a:t>ти</a:t>
            </a:r>
            <a:r>
              <a:rPr sz="1400" spc="-40" dirty="0">
                <a:latin typeface="Lucida Sans Unicode"/>
                <a:cs typeface="Lucida Sans Unicode"/>
              </a:rPr>
              <a:t>я</a:t>
            </a:r>
            <a:r>
              <a:rPr sz="1400" spc="-55" dirty="0">
                <a:latin typeface="Lucida Sans Unicode"/>
                <a:cs typeface="Lucida Sans Unicode"/>
              </a:rPr>
              <a:t>.</a:t>
            </a:r>
            <a:endParaRPr sz="1400" dirty="0">
              <a:latin typeface="Lucida Sans Unicode"/>
              <a:cs typeface="Lucida Sans Unicode"/>
            </a:endParaRPr>
          </a:p>
          <a:p>
            <a:pPr marL="12700" marR="5715">
              <a:lnSpc>
                <a:spcPct val="100000"/>
              </a:lnSpc>
              <a:buClr>
                <a:srgbClr val="FD8537"/>
              </a:buClr>
              <a:buFont typeface="Wingdings"/>
              <a:buChar char=""/>
              <a:tabLst>
                <a:tab pos="460375" algn="l"/>
                <a:tab pos="461009" algn="l"/>
              </a:tabLst>
            </a:pPr>
            <a:r>
              <a:rPr sz="1400" spc="-55" dirty="0">
                <a:latin typeface="Lucida Sans Unicode"/>
                <a:cs typeface="Lucida Sans Unicode"/>
              </a:rPr>
              <a:t>Экономическую</a:t>
            </a:r>
            <a:r>
              <a:rPr sz="1400" spc="110" dirty="0">
                <a:latin typeface="Lucida Sans Unicode"/>
                <a:cs typeface="Lucida Sans Unicode"/>
              </a:rPr>
              <a:t> </a:t>
            </a:r>
            <a:r>
              <a:rPr sz="1400" spc="-60" dirty="0">
                <a:latin typeface="Lucida Sans Unicode"/>
                <a:cs typeface="Lucida Sans Unicode"/>
              </a:rPr>
              <a:t>основу</a:t>
            </a:r>
            <a:r>
              <a:rPr sz="1400" spc="130" dirty="0">
                <a:latin typeface="Lucida Sans Unicode"/>
                <a:cs typeface="Lucida Sans Unicode"/>
              </a:rPr>
              <a:t> </a:t>
            </a:r>
            <a:r>
              <a:rPr sz="1400" spc="-80" dirty="0">
                <a:latin typeface="Lucida Sans Unicode"/>
                <a:cs typeface="Lucida Sans Unicode"/>
              </a:rPr>
              <a:t>муниципального</a:t>
            </a:r>
            <a:r>
              <a:rPr sz="1400" spc="145" dirty="0">
                <a:latin typeface="Lucida Sans Unicode"/>
                <a:cs typeface="Lucida Sans Unicode"/>
              </a:rPr>
              <a:t> </a:t>
            </a:r>
            <a:r>
              <a:rPr sz="1400" spc="-70" dirty="0">
                <a:latin typeface="Lucida Sans Unicode"/>
                <a:cs typeface="Lucida Sans Unicode"/>
              </a:rPr>
              <a:t>района</a:t>
            </a:r>
            <a:r>
              <a:rPr sz="1400" spc="114" dirty="0">
                <a:latin typeface="Lucida Sans Unicode"/>
                <a:cs typeface="Lucida Sans Unicode"/>
              </a:rPr>
              <a:t> </a:t>
            </a:r>
            <a:r>
              <a:rPr sz="1400" spc="-50" dirty="0">
                <a:latin typeface="Lucida Sans Unicode"/>
                <a:cs typeface="Lucida Sans Unicode"/>
              </a:rPr>
              <a:t>создает</a:t>
            </a:r>
            <a:r>
              <a:rPr sz="1400" spc="110" dirty="0">
                <a:latin typeface="Lucida Sans Unicode"/>
                <a:cs typeface="Lucida Sans Unicode"/>
              </a:rPr>
              <a:t> </a:t>
            </a:r>
            <a:r>
              <a:rPr sz="1400" spc="-65" dirty="0">
                <a:latin typeface="Lucida Sans Unicode"/>
                <a:cs typeface="Lucida Sans Unicode"/>
              </a:rPr>
              <a:t>агропромышленная</a:t>
            </a:r>
            <a:r>
              <a:rPr sz="1400" spc="120" dirty="0">
                <a:latin typeface="Lucida Sans Unicode"/>
                <a:cs typeface="Lucida Sans Unicode"/>
              </a:rPr>
              <a:t> </a:t>
            </a:r>
            <a:r>
              <a:rPr sz="1400" spc="-95" dirty="0">
                <a:latin typeface="Lucida Sans Unicode"/>
                <a:cs typeface="Lucida Sans Unicode"/>
              </a:rPr>
              <a:t>и </a:t>
            </a:r>
            <a:r>
              <a:rPr sz="1400" spc="-430" dirty="0">
                <a:latin typeface="Lucida Sans Unicode"/>
                <a:cs typeface="Lucida Sans Unicode"/>
              </a:rPr>
              <a:t> </a:t>
            </a:r>
            <a:r>
              <a:rPr sz="1400" spc="-40" dirty="0">
                <a:latin typeface="Lucida Sans Unicode"/>
                <a:cs typeface="Lucida Sans Unicode"/>
              </a:rPr>
              <a:t>перерабатывающая</a:t>
            </a:r>
            <a:r>
              <a:rPr sz="1400" spc="-110" dirty="0">
                <a:latin typeface="Lucida Sans Unicode"/>
                <a:cs typeface="Lucida Sans Unicode"/>
              </a:rPr>
              <a:t> </a:t>
            </a:r>
            <a:r>
              <a:rPr sz="1400" spc="-40" dirty="0">
                <a:latin typeface="Lucida Sans Unicode"/>
                <a:cs typeface="Lucida Sans Unicode"/>
              </a:rPr>
              <a:t>отрасль.</a:t>
            </a:r>
            <a:endParaRPr sz="1400" dirty="0">
              <a:latin typeface="Lucida Sans Unicode"/>
              <a:cs typeface="Lucida Sans Unicode"/>
            </a:endParaRPr>
          </a:p>
          <a:p>
            <a:pPr marL="12700" marR="6350">
              <a:lnSpc>
                <a:spcPct val="100000"/>
              </a:lnSpc>
              <a:buClr>
                <a:srgbClr val="FD8537"/>
              </a:buClr>
              <a:buFont typeface="Wingdings"/>
              <a:buChar char=""/>
              <a:tabLst>
                <a:tab pos="460375" algn="l"/>
                <a:tab pos="461009" algn="l"/>
                <a:tab pos="730250" algn="l"/>
                <a:tab pos="1472565" algn="l"/>
                <a:tab pos="2341245" algn="l"/>
                <a:tab pos="3578860" algn="l"/>
                <a:tab pos="4029710" algn="l"/>
                <a:tab pos="5273675" algn="l"/>
                <a:tab pos="6804025" algn="l"/>
              </a:tabLst>
            </a:pPr>
            <a:r>
              <a:rPr sz="1400" spc="130" dirty="0">
                <a:latin typeface="Lucida Sans Unicode"/>
                <a:cs typeface="Lucida Sans Unicode"/>
              </a:rPr>
              <a:t>В	</a:t>
            </a:r>
            <a:r>
              <a:rPr sz="1400" spc="-70" dirty="0">
                <a:latin typeface="Lucida Sans Unicode"/>
                <a:cs typeface="Lucida Sans Unicode"/>
              </a:rPr>
              <a:t>ра</a:t>
            </a:r>
            <a:r>
              <a:rPr sz="1400" spc="-75" dirty="0">
                <a:latin typeface="Lucida Sans Unicode"/>
                <a:cs typeface="Lucida Sans Unicode"/>
              </a:rPr>
              <a:t>й</a:t>
            </a:r>
            <a:r>
              <a:rPr sz="1400" spc="-95" dirty="0">
                <a:latin typeface="Lucida Sans Unicode"/>
                <a:cs typeface="Lucida Sans Unicode"/>
              </a:rPr>
              <a:t>о</a:t>
            </a:r>
            <a:r>
              <a:rPr sz="1400" spc="-105" dirty="0">
                <a:latin typeface="Lucida Sans Unicode"/>
                <a:cs typeface="Lucida Sans Unicode"/>
              </a:rPr>
              <a:t>н</a:t>
            </a:r>
            <a:r>
              <a:rPr sz="1400" dirty="0">
                <a:latin typeface="Lucida Sans Unicode"/>
                <a:cs typeface="Lucida Sans Unicode"/>
              </a:rPr>
              <a:t>е	</a:t>
            </a:r>
            <a:r>
              <a:rPr sz="1400" spc="-100" dirty="0">
                <a:latin typeface="Lucida Sans Unicode"/>
                <a:cs typeface="Lucida Sans Unicode"/>
              </a:rPr>
              <a:t>и</a:t>
            </a:r>
            <a:r>
              <a:rPr sz="1400" spc="-55" dirty="0">
                <a:latin typeface="Lucida Sans Unicode"/>
                <a:cs typeface="Lucida Sans Unicode"/>
              </a:rPr>
              <a:t>ме</a:t>
            </a:r>
            <a:r>
              <a:rPr sz="1400" spc="-75" dirty="0">
                <a:latin typeface="Lucida Sans Unicode"/>
                <a:cs typeface="Lucida Sans Unicode"/>
              </a:rPr>
              <a:t>ю</a:t>
            </a:r>
            <a:r>
              <a:rPr sz="1400" spc="-60" dirty="0">
                <a:latin typeface="Lucida Sans Unicode"/>
                <a:cs typeface="Lucida Sans Unicode"/>
              </a:rPr>
              <a:t>т</a:t>
            </a:r>
            <a:r>
              <a:rPr sz="1400" spc="-20" dirty="0">
                <a:latin typeface="Lucida Sans Unicode"/>
                <a:cs typeface="Lucida Sans Unicode"/>
              </a:rPr>
              <a:t>с</a:t>
            </a:r>
            <a:r>
              <a:rPr sz="1400" spc="45" dirty="0">
                <a:latin typeface="Lucida Sans Unicode"/>
                <a:cs typeface="Lucida Sans Unicode"/>
              </a:rPr>
              <a:t>я</a:t>
            </a:r>
            <a:r>
              <a:rPr sz="1400" dirty="0">
                <a:latin typeface="Lucida Sans Unicode"/>
                <a:cs typeface="Lucida Sans Unicode"/>
              </a:rPr>
              <a:t>	</a:t>
            </a:r>
            <a:r>
              <a:rPr sz="1400" spc="-130" dirty="0">
                <a:latin typeface="Lucida Sans Unicode"/>
                <a:cs typeface="Lucida Sans Unicode"/>
              </a:rPr>
              <a:t>п</a:t>
            </a:r>
            <a:r>
              <a:rPr sz="1400" spc="-90" dirty="0">
                <a:latin typeface="Lucida Sans Unicode"/>
                <a:cs typeface="Lucida Sans Unicode"/>
              </a:rPr>
              <a:t>ред</a:t>
            </a:r>
            <a:r>
              <a:rPr sz="1400" spc="-100" dirty="0">
                <a:latin typeface="Lucida Sans Unicode"/>
                <a:cs typeface="Lucida Sans Unicode"/>
              </a:rPr>
              <a:t>п</a:t>
            </a:r>
            <a:r>
              <a:rPr sz="1400" spc="-95" dirty="0">
                <a:latin typeface="Lucida Sans Unicode"/>
                <a:cs typeface="Lucida Sans Unicode"/>
              </a:rPr>
              <a:t>о</a:t>
            </a:r>
            <a:r>
              <a:rPr sz="1400" spc="-30" dirty="0">
                <a:latin typeface="Lucida Sans Unicode"/>
                <a:cs typeface="Lucida Sans Unicode"/>
              </a:rPr>
              <a:t>с</a:t>
            </a:r>
            <a:r>
              <a:rPr sz="1400" spc="-65" dirty="0">
                <a:latin typeface="Lucida Sans Unicode"/>
                <a:cs typeface="Lucida Sans Unicode"/>
              </a:rPr>
              <a:t>ылки</a:t>
            </a:r>
            <a:r>
              <a:rPr sz="1400" dirty="0">
                <a:latin typeface="Lucida Sans Unicode"/>
                <a:cs typeface="Lucida Sans Unicode"/>
              </a:rPr>
              <a:t>	</a:t>
            </a:r>
            <a:r>
              <a:rPr sz="1400" spc="-35" dirty="0">
                <a:latin typeface="Lucida Sans Unicode"/>
                <a:cs typeface="Lucida Sans Unicode"/>
              </a:rPr>
              <a:t>для</a:t>
            </a:r>
            <a:r>
              <a:rPr sz="1400" dirty="0">
                <a:latin typeface="Lucida Sans Unicode"/>
                <a:cs typeface="Lucida Sans Unicode"/>
              </a:rPr>
              <a:t>	</a:t>
            </a:r>
            <a:r>
              <a:rPr sz="1400" spc="-60" dirty="0">
                <a:latin typeface="Lucida Sans Unicode"/>
                <a:cs typeface="Lucida Sans Unicode"/>
              </a:rPr>
              <a:t>т</a:t>
            </a:r>
            <a:r>
              <a:rPr sz="1400" spc="-80" dirty="0">
                <a:latin typeface="Lucida Sans Unicode"/>
                <a:cs typeface="Lucida Sans Unicode"/>
              </a:rPr>
              <a:t>е</a:t>
            </a:r>
            <a:r>
              <a:rPr sz="1400" spc="-95" dirty="0">
                <a:latin typeface="Lucida Sans Unicode"/>
                <a:cs typeface="Lucida Sans Unicode"/>
              </a:rPr>
              <a:t>х</a:t>
            </a:r>
            <a:r>
              <a:rPr sz="1400" spc="-105" dirty="0">
                <a:latin typeface="Lucida Sans Unicode"/>
                <a:cs typeface="Lucida Sans Unicode"/>
              </a:rPr>
              <a:t>н</a:t>
            </a:r>
            <a:r>
              <a:rPr sz="1400" spc="-100" dirty="0">
                <a:latin typeface="Lucida Sans Unicode"/>
                <a:cs typeface="Lucida Sans Unicode"/>
              </a:rPr>
              <a:t>и</a:t>
            </a:r>
            <a:r>
              <a:rPr sz="1400" spc="10" dirty="0">
                <a:latin typeface="Lucida Sans Unicode"/>
                <a:cs typeface="Lucida Sans Unicode"/>
              </a:rPr>
              <a:t>ч</a:t>
            </a:r>
            <a:r>
              <a:rPr sz="1400" spc="-15" dirty="0">
                <a:latin typeface="Lucida Sans Unicode"/>
                <a:cs typeface="Lucida Sans Unicode"/>
              </a:rPr>
              <a:t>е</a:t>
            </a:r>
            <a:r>
              <a:rPr sz="1400" spc="-10" dirty="0">
                <a:latin typeface="Lucida Sans Unicode"/>
                <a:cs typeface="Lucida Sans Unicode"/>
              </a:rPr>
              <a:t>с</a:t>
            </a:r>
            <a:r>
              <a:rPr sz="1400" spc="-105" dirty="0">
                <a:latin typeface="Lucida Sans Unicode"/>
                <a:cs typeface="Lucida Sans Unicode"/>
              </a:rPr>
              <a:t>к</a:t>
            </a:r>
            <a:r>
              <a:rPr sz="1400" spc="-135" dirty="0">
                <a:latin typeface="Lucida Sans Unicode"/>
                <a:cs typeface="Lucida Sans Unicode"/>
              </a:rPr>
              <a:t>о</a:t>
            </a:r>
            <a:r>
              <a:rPr sz="1400" spc="-120" dirty="0">
                <a:latin typeface="Lucida Sans Unicode"/>
                <a:cs typeface="Lucida Sans Unicode"/>
              </a:rPr>
              <a:t>го</a:t>
            </a:r>
            <a:r>
              <a:rPr sz="1400" dirty="0">
                <a:latin typeface="Lucida Sans Unicode"/>
                <a:cs typeface="Lucida Sans Unicode"/>
              </a:rPr>
              <a:t>	</a:t>
            </a:r>
            <a:r>
              <a:rPr sz="1400" spc="-130" dirty="0">
                <a:latin typeface="Lucida Sans Unicode"/>
                <a:cs typeface="Lucida Sans Unicode"/>
              </a:rPr>
              <a:t>п</a:t>
            </a:r>
            <a:r>
              <a:rPr sz="1400" spc="-15" dirty="0">
                <a:latin typeface="Lucida Sans Unicode"/>
                <a:cs typeface="Lucida Sans Unicode"/>
              </a:rPr>
              <a:t>е</a:t>
            </a:r>
            <a:r>
              <a:rPr sz="1400" spc="-60" dirty="0">
                <a:latin typeface="Lucida Sans Unicode"/>
                <a:cs typeface="Lucida Sans Unicode"/>
              </a:rPr>
              <a:t>р</a:t>
            </a:r>
            <a:r>
              <a:rPr sz="1400" spc="-65" dirty="0">
                <a:latin typeface="Lucida Sans Unicode"/>
                <a:cs typeface="Lucida Sans Unicode"/>
              </a:rPr>
              <a:t>е</a:t>
            </a:r>
            <a:r>
              <a:rPr sz="1400" spc="-50" dirty="0">
                <a:latin typeface="Lucida Sans Unicode"/>
                <a:cs typeface="Lucida Sans Unicode"/>
              </a:rPr>
              <a:t>во</a:t>
            </a:r>
            <a:r>
              <a:rPr sz="1400" spc="-75" dirty="0">
                <a:latin typeface="Lucida Sans Unicode"/>
                <a:cs typeface="Lucida Sans Unicode"/>
              </a:rPr>
              <a:t>о</a:t>
            </a:r>
            <a:r>
              <a:rPr sz="1400" spc="-80" dirty="0">
                <a:latin typeface="Lucida Sans Unicode"/>
                <a:cs typeface="Lucida Sans Unicode"/>
              </a:rPr>
              <a:t>р</a:t>
            </a:r>
            <a:r>
              <a:rPr sz="1400" spc="-65" dirty="0">
                <a:latin typeface="Lucida Sans Unicode"/>
                <a:cs typeface="Lucida Sans Unicode"/>
              </a:rPr>
              <a:t>у</a:t>
            </a:r>
            <a:r>
              <a:rPr sz="1400" spc="-100" dirty="0">
                <a:latin typeface="Lucida Sans Unicode"/>
                <a:cs typeface="Lucida Sans Unicode"/>
              </a:rPr>
              <a:t>ж</a:t>
            </a:r>
            <a:r>
              <a:rPr sz="1400" spc="-55" dirty="0">
                <a:latin typeface="Lucida Sans Unicode"/>
                <a:cs typeface="Lucida Sans Unicode"/>
              </a:rPr>
              <a:t>е</a:t>
            </a:r>
            <a:r>
              <a:rPr sz="1400" spc="-65" dirty="0">
                <a:latin typeface="Lucida Sans Unicode"/>
                <a:cs typeface="Lucida Sans Unicode"/>
              </a:rPr>
              <a:t>н</a:t>
            </a:r>
            <a:r>
              <a:rPr sz="1400" spc="-100" dirty="0">
                <a:latin typeface="Lucida Sans Unicode"/>
                <a:cs typeface="Lucida Sans Unicode"/>
              </a:rPr>
              <a:t>и</a:t>
            </a:r>
            <a:r>
              <a:rPr sz="1400" spc="45" dirty="0">
                <a:latin typeface="Lucida Sans Unicode"/>
                <a:cs typeface="Lucida Sans Unicode"/>
              </a:rPr>
              <a:t>я</a:t>
            </a:r>
            <a:r>
              <a:rPr sz="1400" dirty="0">
                <a:latin typeface="Lucida Sans Unicode"/>
                <a:cs typeface="Lucida Sans Unicode"/>
              </a:rPr>
              <a:t>	</a:t>
            </a:r>
            <a:r>
              <a:rPr sz="1400" spc="-15" dirty="0">
                <a:latin typeface="Lucida Sans Unicode"/>
                <a:cs typeface="Lucida Sans Unicode"/>
              </a:rPr>
              <a:t>ле</a:t>
            </a:r>
            <a:r>
              <a:rPr sz="1400" spc="-10" dirty="0">
                <a:latin typeface="Lucida Sans Unicode"/>
                <a:cs typeface="Lucida Sans Unicode"/>
              </a:rPr>
              <a:t>с</a:t>
            </a:r>
            <a:r>
              <a:rPr sz="1400" spc="-114" dirty="0">
                <a:latin typeface="Lucida Sans Unicode"/>
                <a:cs typeface="Lucida Sans Unicode"/>
              </a:rPr>
              <a:t>н</a:t>
            </a:r>
            <a:r>
              <a:rPr sz="1400" spc="-70" dirty="0">
                <a:latin typeface="Lucida Sans Unicode"/>
                <a:cs typeface="Lucida Sans Unicode"/>
              </a:rPr>
              <a:t>ой  </a:t>
            </a:r>
            <a:r>
              <a:rPr sz="1400" spc="-55" dirty="0">
                <a:latin typeface="Lucida Sans Unicode"/>
                <a:cs typeface="Lucida Sans Unicode"/>
              </a:rPr>
              <a:t>отрасли,</a:t>
            </a:r>
            <a:r>
              <a:rPr sz="1400" spc="-105" dirty="0">
                <a:latin typeface="Lucida Sans Unicode"/>
                <a:cs typeface="Lucida Sans Unicode"/>
              </a:rPr>
              <a:t> </a:t>
            </a:r>
            <a:r>
              <a:rPr sz="1400" spc="-65" dirty="0">
                <a:latin typeface="Lucida Sans Unicode"/>
                <a:cs typeface="Lucida Sans Unicode"/>
              </a:rPr>
              <a:t>создано</a:t>
            </a:r>
            <a:r>
              <a:rPr sz="1400" spc="-95" dirty="0">
                <a:latin typeface="Lucida Sans Unicode"/>
                <a:cs typeface="Lucida Sans Unicode"/>
              </a:rPr>
              <a:t> </a:t>
            </a:r>
            <a:r>
              <a:rPr sz="1400" spc="-70" dirty="0">
                <a:latin typeface="Lucida Sans Unicode"/>
                <a:cs typeface="Lucida Sans Unicode"/>
              </a:rPr>
              <a:t>предприятия</a:t>
            </a:r>
            <a:r>
              <a:rPr sz="1400" spc="-50" dirty="0">
                <a:latin typeface="Lucida Sans Unicode"/>
                <a:cs typeface="Lucida Sans Unicode"/>
              </a:rPr>
              <a:t> </a:t>
            </a:r>
            <a:r>
              <a:rPr sz="1400" spc="-105" dirty="0">
                <a:latin typeface="Lucida Sans Unicode"/>
                <a:cs typeface="Lucida Sans Unicode"/>
              </a:rPr>
              <a:t>по</a:t>
            </a:r>
            <a:r>
              <a:rPr sz="1400" spc="-50" dirty="0">
                <a:latin typeface="Lucida Sans Unicode"/>
                <a:cs typeface="Lucida Sans Unicode"/>
              </a:rPr>
              <a:t> </a:t>
            </a:r>
            <a:r>
              <a:rPr sz="1400" spc="-85" dirty="0">
                <a:latin typeface="Lucida Sans Unicode"/>
                <a:cs typeface="Lucida Sans Unicode"/>
              </a:rPr>
              <a:t>глубокой</a:t>
            </a:r>
            <a:r>
              <a:rPr sz="1400" spc="-90" dirty="0">
                <a:latin typeface="Lucida Sans Unicode"/>
                <a:cs typeface="Lucida Sans Unicode"/>
              </a:rPr>
              <a:t> </a:t>
            </a:r>
            <a:r>
              <a:rPr sz="1400" spc="-60" dirty="0">
                <a:latin typeface="Lucida Sans Unicode"/>
                <a:cs typeface="Lucida Sans Unicode"/>
              </a:rPr>
              <a:t>переработке</a:t>
            </a:r>
            <a:r>
              <a:rPr sz="1400" spc="-95" dirty="0">
                <a:latin typeface="Lucida Sans Unicode"/>
                <a:cs typeface="Lucida Sans Unicode"/>
              </a:rPr>
              <a:t> </a:t>
            </a:r>
            <a:r>
              <a:rPr sz="1400" spc="-50" dirty="0">
                <a:latin typeface="Lucida Sans Unicode"/>
                <a:cs typeface="Lucida Sans Unicode"/>
              </a:rPr>
              <a:t>древесины.</a:t>
            </a:r>
            <a:endParaRPr sz="1400" dirty="0">
              <a:latin typeface="Lucida Sans Unicode"/>
              <a:cs typeface="Lucida Sans Unicode"/>
            </a:endParaRPr>
          </a:p>
          <a:p>
            <a:pPr marL="12700" marR="6350">
              <a:lnSpc>
                <a:spcPct val="100000"/>
              </a:lnSpc>
              <a:buClr>
                <a:srgbClr val="FD8537"/>
              </a:buClr>
              <a:buFont typeface="Wingdings"/>
              <a:buChar char=""/>
              <a:tabLst>
                <a:tab pos="460375" algn="l"/>
                <a:tab pos="461009" algn="l"/>
              </a:tabLst>
            </a:pPr>
            <a:r>
              <a:rPr sz="1400" spc="-35" dirty="0">
                <a:latin typeface="Lucida Sans Unicode"/>
                <a:cs typeface="Lucida Sans Unicode"/>
              </a:rPr>
              <a:t>Наличие</a:t>
            </a:r>
            <a:r>
              <a:rPr sz="1400" spc="160" dirty="0">
                <a:latin typeface="Lucida Sans Unicode"/>
                <a:cs typeface="Lucida Sans Unicode"/>
              </a:rPr>
              <a:t> </a:t>
            </a:r>
            <a:r>
              <a:rPr sz="1400" spc="-100" dirty="0">
                <a:latin typeface="Lucida Sans Unicode"/>
                <a:cs typeface="Lucida Sans Unicode"/>
              </a:rPr>
              <a:t>природных,</a:t>
            </a:r>
            <a:r>
              <a:rPr sz="1400" spc="160" dirty="0">
                <a:latin typeface="Lucida Sans Unicode"/>
                <a:cs typeface="Lucida Sans Unicode"/>
              </a:rPr>
              <a:t> </a:t>
            </a:r>
            <a:r>
              <a:rPr sz="1400" spc="-75" dirty="0">
                <a:latin typeface="Lucida Sans Unicode"/>
                <a:cs typeface="Lucida Sans Unicode"/>
              </a:rPr>
              <a:t>исторических</a:t>
            </a:r>
            <a:r>
              <a:rPr sz="1400" spc="145" dirty="0">
                <a:latin typeface="Lucida Sans Unicode"/>
                <a:cs typeface="Lucida Sans Unicode"/>
              </a:rPr>
              <a:t> </a:t>
            </a:r>
            <a:r>
              <a:rPr sz="1400" spc="-80" dirty="0">
                <a:latin typeface="Lucida Sans Unicode"/>
                <a:cs typeface="Lucida Sans Unicode"/>
              </a:rPr>
              <a:t>зон</a:t>
            </a:r>
            <a:r>
              <a:rPr sz="1400" spc="160" dirty="0">
                <a:latin typeface="Lucida Sans Unicode"/>
                <a:cs typeface="Lucida Sans Unicode"/>
              </a:rPr>
              <a:t> </a:t>
            </a:r>
            <a:r>
              <a:rPr sz="1400" spc="-80" dirty="0">
                <a:latin typeface="Lucida Sans Unicode"/>
                <a:cs typeface="Lucida Sans Unicode"/>
              </a:rPr>
              <a:t>муниципального</a:t>
            </a:r>
            <a:r>
              <a:rPr sz="1400" spc="155" dirty="0">
                <a:latin typeface="Lucida Sans Unicode"/>
                <a:cs typeface="Lucida Sans Unicode"/>
              </a:rPr>
              <a:t> </a:t>
            </a:r>
            <a:r>
              <a:rPr sz="1400" spc="-70" dirty="0">
                <a:latin typeface="Lucida Sans Unicode"/>
                <a:cs typeface="Lucida Sans Unicode"/>
              </a:rPr>
              <a:t>района</a:t>
            </a:r>
            <a:r>
              <a:rPr sz="1400" spc="145" dirty="0">
                <a:latin typeface="Lucida Sans Unicode"/>
                <a:cs typeface="Lucida Sans Unicode"/>
              </a:rPr>
              <a:t> </a:t>
            </a:r>
            <a:r>
              <a:rPr sz="1400" spc="-50" dirty="0">
                <a:latin typeface="Lucida Sans Unicode"/>
                <a:cs typeface="Lucida Sans Unicode"/>
              </a:rPr>
              <a:t>создаёт</a:t>
            </a:r>
            <a:r>
              <a:rPr sz="1400" spc="145" dirty="0">
                <a:latin typeface="Lucida Sans Unicode"/>
                <a:cs typeface="Lucida Sans Unicode"/>
              </a:rPr>
              <a:t> </a:t>
            </a:r>
            <a:r>
              <a:rPr sz="1400" spc="-90" dirty="0">
                <a:latin typeface="Lucida Sans Unicode"/>
                <a:cs typeface="Lucida Sans Unicode"/>
              </a:rPr>
              <a:t>хорошие </a:t>
            </a:r>
            <a:r>
              <a:rPr sz="1400" spc="-425" dirty="0">
                <a:latin typeface="Lucida Sans Unicode"/>
                <a:cs typeface="Lucida Sans Unicode"/>
              </a:rPr>
              <a:t> </a:t>
            </a:r>
            <a:r>
              <a:rPr sz="1400" spc="-30" dirty="0">
                <a:latin typeface="Lucida Sans Unicode"/>
                <a:cs typeface="Lucida Sans Unicode"/>
              </a:rPr>
              <a:t>условия</a:t>
            </a:r>
            <a:r>
              <a:rPr sz="1400" spc="-95" dirty="0">
                <a:latin typeface="Lucida Sans Unicode"/>
                <a:cs typeface="Lucida Sans Unicode"/>
              </a:rPr>
              <a:t> </a:t>
            </a:r>
            <a:r>
              <a:rPr sz="1400" spc="-35" dirty="0">
                <a:latin typeface="Lucida Sans Unicode"/>
                <a:cs typeface="Lucida Sans Unicode"/>
              </a:rPr>
              <a:t>для</a:t>
            </a:r>
            <a:r>
              <a:rPr sz="1400" spc="-65" dirty="0">
                <a:latin typeface="Lucida Sans Unicode"/>
                <a:cs typeface="Lucida Sans Unicode"/>
              </a:rPr>
              <a:t> </a:t>
            </a:r>
            <a:r>
              <a:rPr sz="1400" spc="-45" dirty="0">
                <a:latin typeface="Lucida Sans Unicode"/>
                <a:cs typeface="Lucida Sans Unicode"/>
              </a:rPr>
              <a:t>развития</a:t>
            </a:r>
            <a:r>
              <a:rPr sz="1400" spc="-80" dirty="0">
                <a:latin typeface="Lucida Sans Unicode"/>
                <a:cs typeface="Lucida Sans Unicode"/>
              </a:rPr>
              <a:t> </a:t>
            </a:r>
            <a:r>
              <a:rPr sz="1400" spc="-55" dirty="0">
                <a:latin typeface="Lucida Sans Unicode"/>
                <a:cs typeface="Lucida Sans Unicode"/>
              </a:rPr>
              <a:t>туризма.</a:t>
            </a:r>
            <a:endParaRPr sz="1400" dirty="0">
              <a:latin typeface="Lucida Sans Unicode"/>
              <a:cs typeface="Lucida Sans Unicode"/>
            </a:endParaRPr>
          </a:p>
          <a:p>
            <a:pPr marL="460375" indent="-448309">
              <a:lnSpc>
                <a:spcPct val="100000"/>
              </a:lnSpc>
              <a:spcBef>
                <a:spcPts val="5"/>
              </a:spcBef>
              <a:buClr>
                <a:srgbClr val="FD8537"/>
              </a:buClr>
              <a:buFont typeface="Wingdings"/>
              <a:buChar char=""/>
              <a:tabLst>
                <a:tab pos="460375" algn="l"/>
                <a:tab pos="461009" algn="l"/>
                <a:tab pos="1804670" algn="l"/>
                <a:tab pos="2437130" algn="l"/>
                <a:tab pos="3757295" algn="l"/>
                <a:tab pos="4747895" algn="l"/>
                <a:tab pos="5801360" algn="l"/>
                <a:tab pos="6569709" algn="l"/>
                <a:tab pos="7298055" algn="l"/>
              </a:tabLst>
            </a:pPr>
            <a:r>
              <a:rPr sz="1400" spc="-5" dirty="0">
                <a:latin typeface="Lucida Sans Unicode"/>
                <a:cs typeface="Lucida Sans Unicode"/>
              </a:rPr>
              <a:t>Зн</a:t>
            </a:r>
            <a:r>
              <a:rPr sz="1400" spc="5" dirty="0">
                <a:latin typeface="Lucida Sans Unicode"/>
                <a:cs typeface="Lucida Sans Unicode"/>
              </a:rPr>
              <a:t>а</a:t>
            </a:r>
            <a:r>
              <a:rPr sz="1400" dirty="0">
                <a:latin typeface="Lucida Sans Unicode"/>
                <a:cs typeface="Lucida Sans Unicode"/>
              </a:rPr>
              <a:t>ч</a:t>
            </a:r>
            <a:r>
              <a:rPr sz="1400" spc="-105" dirty="0">
                <a:latin typeface="Lucida Sans Unicode"/>
                <a:cs typeface="Lucida Sans Unicode"/>
              </a:rPr>
              <a:t>и</a:t>
            </a:r>
            <a:r>
              <a:rPr sz="1400" spc="-25" dirty="0">
                <a:latin typeface="Lucida Sans Unicode"/>
                <a:cs typeface="Lucida Sans Unicode"/>
              </a:rPr>
              <a:t>т</a:t>
            </a:r>
            <a:r>
              <a:rPr sz="1400" spc="-35" dirty="0">
                <a:latin typeface="Lucida Sans Unicode"/>
                <a:cs typeface="Lucida Sans Unicode"/>
              </a:rPr>
              <a:t>е</a:t>
            </a:r>
            <a:r>
              <a:rPr sz="1400" spc="-10" dirty="0">
                <a:latin typeface="Lucida Sans Unicode"/>
                <a:cs typeface="Lucida Sans Unicode"/>
              </a:rPr>
              <a:t>льная</a:t>
            </a:r>
            <a:r>
              <a:rPr sz="1400" dirty="0">
                <a:latin typeface="Lucida Sans Unicode"/>
                <a:cs typeface="Lucida Sans Unicode"/>
              </a:rPr>
              <a:t>	</a:t>
            </a:r>
            <a:r>
              <a:rPr sz="1400" spc="5" dirty="0">
                <a:latin typeface="Lucida Sans Unicode"/>
                <a:cs typeface="Lucida Sans Unicode"/>
              </a:rPr>
              <a:t>ч</a:t>
            </a:r>
            <a:r>
              <a:rPr sz="1400" spc="-10" dirty="0">
                <a:latin typeface="Lucida Sans Unicode"/>
                <a:cs typeface="Lucida Sans Unicode"/>
              </a:rPr>
              <a:t>а</a:t>
            </a:r>
            <a:r>
              <a:rPr sz="1400" spc="-20" dirty="0">
                <a:latin typeface="Lucida Sans Unicode"/>
                <a:cs typeface="Lucida Sans Unicode"/>
              </a:rPr>
              <a:t>с</a:t>
            </a:r>
            <a:r>
              <a:rPr sz="1400" spc="-15" dirty="0">
                <a:latin typeface="Lucida Sans Unicode"/>
                <a:cs typeface="Lucida Sans Unicode"/>
              </a:rPr>
              <a:t>ть</a:t>
            </a:r>
            <a:r>
              <a:rPr sz="1400" dirty="0">
                <a:latin typeface="Lucida Sans Unicode"/>
                <a:cs typeface="Lucida Sans Unicode"/>
              </a:rPr>
              <a:t>	</a:t>
            </a:r>
            <a:r>
              <a:rPr sz="1400" spc="-70" dirty="0">
                <a:latin typeface="Lucida Sans Unicode"/>
                <a:cs typeface="Lucida Sans Unicode"/>
              </a:rPr>
              <a:t>эк</a:t>
            </a:r>
            <a:r>
              <a:rPr sz="1400" spc="-95" dirty="0">
                <a:latin typeface="Lucida Sans Unicode"/>
                <a:cs typeface="Lucida Sans Unicode"/>
              </a:rPr>
              <a:t>о</a:t>
            </a:r>
            <a:r>
              <a:rPr sz="1400" spc="-85" dirty="0">
                <a:latin typeface="Lucida Sans Unicode"/>
                <a:cs typeface="Lucida Sans Unicode"/>
              </a:rPr>
              <a:t>ном</a:t>
            </a:r>
            <a:r>
              <a:rPr sz="1400" spc="-90" dirty="0">
                <a:latin typeface="Lucida Sans Unicode"/>
                <a:cs typeface="Lucida Sans Unicode"/>
              </a:rPr>
              <a:t>и</a:t>
            </a:r>
            <a:r>
              <a:rPr sz="1400" spc="5" dirty="0">
                <a:latin typeface="Lucida Sans Unicode"/>
                <a:cs typeface="Lucida Sans Unicode"/>
              </a:rPr>
              <a:t>ч</a:t>
            </a:r>
            <a:r>
              <a:rPr sz="1400" spc="-55" dirty="0">
                <a:latin typeface="Lucida Sans Unicode"/>
                <a:cs typeface="Lucida Sans Unicode"/>
              </a:rPr>
              <a:t>ес</a:t>
            </a:r>
            <a:r>
              <a:rPr sz="1400" spc="-65" dirty="0">
                <a:latin typeface="Lucida Sans Unicode"/>
                <a:cs typeface="Lucida Sans Unicode"/>
              </a:rPr>
              <a:t>к</a:t>
            </a:r>
            <a:r>
              <a:rPr sz="1400" spc="-95" dirty="0">
                <a:latin typeface="Lucida Sans Unicode"/>
                <a:cs typeface="Lucida Sans Unicode"/>
              </a:rPr>
              <a:t>и</a:t>
            </a:r>
            <a:r>
              <a:rPr sz="1400" dirty="0">
                <a:latin typeface="Lucida Sans Unicode"/>
                <a:cs typeface="Lucida Sans Unicode"/>
              </a:rPr>
              <a:t>	</a:t>
            </a:r>
            <a:r>
              <a:rPr sz="1400" spc="-70" dirty="0">
                <a:latin typeface="Lucida Sans Unicode"/>
                <a:cs typeface="Lucida Sans Unicode"/>
              </a:rPr>
              <a:t>ак</a:t>
            </a:r>
            <a:r>
              <a:rPr sz="1400" spc="-45" dirty="0">
                <a:latin typeface="Lucida Sans Unicode"/>
                <a:cs typeface="Lucida Sans Unicode"/>
              </a:rPr>
              <a:t>ти</a:t>
            </a:r>
            <a:r>
              <a:rPr sz="1400" spc="-55" dirty="0">
                <a:latin typeface="Lucida Sans Unicode"/>
                <a:cs typeface="Lucida Sans Unicode"/>
              </a:rPr>
              <a:t>в</a:t>
            </a:r>
            <a:r>
              <a:rPr sz="1400" spc="-114" dirty="0">
                <a:latin typeface="Lucida Sans Unicode"/>
                <a:cs typeface="Lucida Sans Unicode"/>
              </a:rPr>
              <a:t>н</a:t>
            </a:r>
            <a:r>
              <a:rPr sz="1400" spc="-105" dirty="0">
                <a:latin typeface="Lucida Sans Unicode"/>
                <a:cs typeface="Lucida Sans Unicode"/>
              </a:rPr>
              <a:t>ог</a:t>
            </a:r>
            <a:r>
              <a:rPr sz="1400" spc="-114" dirty="0">
                <a:latin typeface="Lucida Sans Unicode"/>
                <a:cs typeface="Lucida Sans Unicode"/>
              </a:rPr>
              <a:t>о</a:t>
            </a:r>
            <a:r>
              <a:rPr sz="1400" dirty="0">
                <a:latin typeface="Lucida Sans Unicode"/>
                <a:cs typeface="Lucida Sans Unicode"/>
              </a:rPr>
              <a:t>	</a:t>
            </a:r>
            <a:r>
              <a:rPr sz="1400" spc="-50" dirty="0">
                <a:latin typeface="Lucida Sans Unicode"/>
                <a:cs typeface="Lucida Sans Unicode"/>
              </a:rPr>
              <a:t>н</a:t>
            </a:r>
            <a:r>
              <a:rPr sz="1400" spc="-55" dirty="0">
                <a:latin typeface="Lucida Sans Unicode"/>
                <a:cs typeface="Lucida Sans Unicode"/>
              </a:rPr>
              <a:t>а</a:t>
            </a:r>
            <a:r>
              <a:rPr sz="1400" spc="-25" dirty="0">
                <a:latin typeface="Lucida Sans Unicode"/>
                <a:cs typeface="Lucida Sans Unicode"/>
              </a:rPr>
              <a:t>с</a:t>
            </a:r>
            <a:r>
              <a:rPr sz="1400" spc="-15" dirty="0">
                <a:latin typeface="Lucida Sans Unicode"/>
                <a:cs typeface="Lucida Sans Unicode"/>
              </a:rPr>
              <a:t>ел</a:t>
            </a:r>
            <a:r>
              <a:rPr sz="1400" spc="-25" dirty="0">
                <a:latin typeface="Lucida Sans Unicode"/>
                <a:cs typeface="Lucida Sans Unicode"/>
              </a:rPr>
              <a:t>е</a:t>
            </a:r>
            <a:r>
              <a:rPr sz="1400" spc="-50" dirty="0">
                <a:latin typeface="Lucida Sans Unicode"/>
                <a:cs typeface="Lucida Sans Unicode"/>
              </a:rPr>
              <a:t>ния</a:t>
            </a:r>
            <a:r>
              <a:rPr sz="1400" dirty="0">
                <a:latin typeface="Lucida Sans Unicode"/>
                <a:cs typeface="Lucida Sans Unicode"/>
              </a:rPr>
              <a:t>	</a:t>
            </a:r>
            <a:r>
              <a:rPr sz="1400" spc="-65" dirty="0">
                <a:latin typeface="Lucida Sans Unicode"/>
                <a:cs typeface="Lucida Sans Unicode"/>
              </a:rPr>
              <a:t>ра</a:t>
            </a:r>
            <a:r>
              <a:rPr sz="1400" spc="-80" dirty="0">
                <a:latin typeface="Lucida Sans Unicode"/>
                <a:cs typeface="Lucida Sans Unicode"/>
              </a:rPr>
              <a:t>й</a:t>
            </a:r>
            <a:r>
              <a:rPr sz="1400" spc="-65" dirty="0">
                <a:latin typeface="Lucida Sans Unicode"/>
                <a:cs typeface="Lucida Sans Unicode"/>
              </a:rPr>
              <a:t>он</a:t>
            </a:r>
            <a:r>
              <a:rPr sz="1400" spc="-55" dirty="0">
                <a:latin typeface="Lucida Sans Unicode"/>
                <a:cs typeface="Lucida Sans Unicode"/>
              </a:rPr>
              <a:t>а</a:t>
            </a:r>
            <a:r>
              <a:rPr sz="1400" dirty="0">
                <a:latin typeface="Lucida Sans Unicode"/>
                <a:cs typeface="Lucida Sans Unicode"/>
              </a:rPr>
              <a:t>	</a:t>
            </a:r>
            <a:r>
              <a:rPr sz="1400" spc="-10" dirty="0">
                <a:latin typeface="Lucida Sans Unicode"/>
                <a:cs typeface="Lucida Sans Unicode"/>
              </a:rPr>
              <a:t>з</a:t>
            </a:r>
            <a:r>
              <a:rPr sz="1400" spc="-25" dirty="0">
                <a:latin typeface="Lucida Sans Unicode"/>
                <a:cs typeface="Lucida Sans Unicode"/>
              </a:rPr>
              <a:t>анята</a:t>
            </a:r>
            <a:r>
              <a:rPr sz="1400" dirty="0">
                <a:latin typeface="Lucida Sans Unicode"/>
                <a:cs typeface="Lucida Sans Unicode"/>
              </a:rPr>
              <a:t>	</a:t>
            </a:r>
            <a:r>
              <a:rPr sz="1400" spc="10" dirty="0">
                <a:latin typeface="Lucida Sans Unicode"/>
                <a:cs typeface="Lucida Sans Unicode"/>
              </a:rPr>
              <a:t>в</a:t>
            </a:r>
            <a:endParaRPr sz="1400" dirty="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</a:pPr>
            <a:r>
              <a:rPr sz="1400" spc="-20" dirty="0">
                <a:latin typeface="Lucida Sans Unicode"/>
                <a:cs typeface="Lucida Sans Unicode"/>
              </a:rPr>
              <a:t>с</a:t>
            </a:r>
            <a:r>
              <a:rPr sz="1400" spc="-70" dirty="0">
                <a:latin typeface="Lucida Sans Unicode"/>
                <a:cs typeface="Lucida Sans Unicode"/>
              </a:rPr>
              <a:t>оциальны</a:t>
            </a:r>
            <a:r>
              <a:rPr sz="1400" spc="-65" dirty="0">
                <a:latin typeface="Lucida Sans Unicode"/>
                <a:cs typeface="Lucida Sans Unicode"/>
              </a:rPr>
              <a:t>х</a:t>
            </a:r>
            <a:r>
              <a:rPr sz="1400" spc="-95" dirty="0">
                <a:latin typeface="Lucida Sans Unicode"/>
                <a:cs typeface="Lucida Sans Unicode"/>
              </a:rPr>
              <a:t> </a:t>
            </a:r>
            <a:r>
              <a:rPr sz="1400" spc="-80" dirty="0">
                <a:latin typeface="Lucida Sans Unicode"/>
                <a:cs typeface="Lucida Sans Unicode"/>
              </a:rPr>
              <a:t>о</a:t>
            </a:r>
            <a:r>
              <a:rPr sz="1400" spc="-60" dirty="0">
                <a:latin typeface="Lucida Sans Unicode"/>
                <a:cs typeface="Lucida Sans Unicode"/>
              </a:rPr>
              <a:t>т</a:t>
            </a:r>
            <a:r>
              <a:rPr sz="1400" spc="-45" dirty="0">
                <a:latin typeface="Lucida Sans Unicode"/>
                <a:cs typeface="Lucida Sans Unicode"/>
              </a:rPr>
              <a:t>ра</a:t>
            </a:r>
            <a:r>
              <a:rPr sz="1400" spc="-35" dirty="0">
                <a:latin typeface="Lucida Sans Unicode"/>
                <a:cs typeface="Lucida Sans Unicode"/>
              </a:rPr>
              <a:t>с</a:t>
            </a:r>
            <a:r>
              <a:rPr sz="1400" spc="-45" dirty="0">
                <a:latin typeface="Lucida Sans Unicode"/>
                <a:cs typeface="Lucida Sans Unicode"/>
              </a:rPr>
              <a:t>лях</a:t>
            </a:r>
            <a:r>
              <a:rPr sz="1400" spc="-90" dirty="0">
                <a:latin typeface="Lucida Sans Unicode"/>
                <a:cs typeface="Lucida Sans Unicode"/>
              </a:rPr>
              <a:t> бюд</a:t>
            </a:r>
            <a:r>
              <a:rPr sz="1400" spc="-95" dirty="0">
                <a:latin typeface="Lucida Sans Unicode"/>
                <a:cs typeface="Lucida Sans Unicode"/>
              </a:rPr>
              <a:t>ж</a:t>
            </a:r>
            <a:r>
              <a:rPr sz="1400" spc="-35" dirty="0">
                <a:latin typeface="Lucida Sans Unicode"/>
                <a:cs typeface="Lucida Sans Unicode"/>
              </a:rPr>
              <a:t>е</a:t>
            </a:r>
            <a:r>
              <a:rPr sz="1400" spc="-25" dirty="0">
                <a:latin typeface="Lucida Sans Unicode"/>
                <a:cs typeface="Lucida Sans Unicode"/>
              </a:rPr>
              <a:t>т</a:t>
            </a:r>
            <a:r>
              <a:rPr sz="1400" spc="-105" dirty="0">
                <a:latin typeface="Lucida Sans Unicode"/>
                <a:cs typeface="Lucida Sans Unicode"/>
              </a:rPr>
              <a:t>н</a:t>
            </a:r>
            <a:r>
              <a:rPr sz="1400" spc="-90" dirty="0">
                <a:latin typeface="Lucida Sans Unicode"/>
                <a:cs typeface="Lucida Sans Unicode"/>
              </a:rPr>
              <a:t>ой</a:t>
            </a:r>
            <a:r>
              <a:rPr sz="1400" spc="-85" dirty="0">
                <a:latin typeface="Lucida Sans Unicode"/>
                <a:cs typeface="Lucida Sans Unicode"/>
              </a:rPr>
              <a:t> </a:t>
            </a:r>
            <a:r>
              <a:rPr sz="1400" spc="-20" dirty="0">
                <a:latin typeface="Lucida Sans Unicode"/>
                <a:cs typeface="Lucida Sans Unicode"/>
              </a:rPr>
              <a:t>с</a:t>
            </a:r>
            <a:r>
              <a:rPr sz="1400" spc="-30" dirty="0">
                <a:latin typeface="Lucida Sans Unicode"/>
                <a:cs typeface="Lucida Sans Unicode"/>
              </a:rPr>
              <a:t>фер</a:t>
            </a:r>
            <a:r>
              <a:rPr sz="1400" spc="-10" dirty="0">
                <a:latin typeface="Lucida Sans Unicode"/>
                <a:cs typeface="Lucida Sans Unicode"/>
              </a:rPr>
              <a:t>ы</a:t>
            </a:r>
            <a:r>
              <a:rPr sz="1400" spc="-55" dirty="0">
                <a:latin typeface="Lucida Sans Unicode"/>
                <a:cs typeface="Lucida Sans Unicode"/>
              </a:rPr>
              <a:t>.</a:t>
            </a:r>
            <a:endParaRPr sz="1400" dirty="0">
              <a:latin typeface="Lucida Sans Unicode"/>
              <a:cs typeface="Lucida Sans Unicode"/>
            </a:endParaRPr>
          </a:p>
          <a:p>
            <a:pPr marL="12700" marR="5080" algn="just">
              <a:lnSpc>
                <a:spcPct val="100000"/>
              </a:lnSpc>
              <a:buClr>
                <a:srgbClr val="FD8537"/>
              </a:buClr>
              <a:buFont typeface="Wingdings"/>
              <a:buChar char=""/>
              <a:tabLst>
                <a:tab pos="461009" algn="l"/>
              </a:tabLst>
            </a:pPr>
            <a:r>
              <a:rPr sz="1400" spc="-35" dirty="0">
                <a:latin typeface="Lucida Sans Unicode"/>
                <a:cs typeface="Lucida Sans Unicode"/>
              </a:rPr>
              <a:t>Для </a:t>
            </a:r>
            <a:r>
              <a:rPr sz="1400" spc="-50" dirty="0">
                <a:latin typeface="Lucida Sans Unicode"/>
                <a:cs typeface="Lucida Sans Unicode"/>
              </a:rPr>
              <a:t>повышения уровня </a:t>
            </a:r>
            <a:r>
              <a:rPr sz="1400" spc="-80" dirty="0">
                <a:latin typeface="Lucida Sans Unicode"/>
                <a:cs typeface="Lucida Sans Unicode"/>
              </a:rPr>
              <a:t>конкурентоспособности </a:t>
            </a:r>
            <a:r>
              <a:rPr sz="1400" spc="-90" dirty="0">
                <a:latin typeface="Lucida Sans Unicode"/>
                <a:cs typeface="Lucida Sans Unicode"/>
              </a:rPr>
              <a:t>экономики, </a:t>
            </a:r>
            <a:r>
              <a:rPr sz="1400" spc="-35" dirty="0">
                <a:latin typeface="Lucida Sans Unicode"/>
                <a:cs typeface="Lucida Sans Unicode"/>
              </a:rPr>
              <a:t>улучшения </a:t>
            </a:r>
            <a:r>
              <a:rPr sz="1400" spc="-45" dirty="0">
                <a:latin typeface="Lucida Sans Unicode"/>
                <a:cs typeface="Lucida Sans Unicode"/>
              </a:rPr>
              <a:t>состояния </a:t>
            </a:r>
            <a:r>
              <a:rPr sz="1400" spc="-40" dirty="0">
                <a:latin typeface="Lucida Sans Unicode"/>
                <a:cs typeface="Lucida Sans Unicode"/>
              </a:rPr>
              <a:t> </a:t>
            </a:r>
            <a:r>
              <a:rPr sz="1400" spc="-65" dirty="0">
                <a:latin typeface="Lucida Sans Unicode"/>
                <a:cs typeface="Lucida Sans Unicode"/>
              </a:rPr>
              <a:t>социальной</a:t>
            </a:r>
            <a:r>
              <a:rPr sz="1400" spc="-60" dirty="0">
                <a:latin typeface="Lucida Sans Unicode"/>
                <a:cs typeface="Lucida Sans Unicode"/>
              </a:rPr>
              <a:t> </a:t>
            </a:r>
            <a:r>
              <a:rPr sz="1400" spc="-35" dirty="0">
                <a:latin typeface="Lucida Sans Unicode"/>
                <a:cs typeface="Lucida Sans Unicode"/>
              </a:rPr>
              <a:t>сферы,</a:t>
            </a:r>
            <a:r>
              <a:rPr sz="1400" spc="-30" dirty="0">
                <a:latin typeface="Lucida Sans Unicode"/>
                <a:cs typeface="Lucida Sans Unicode"/>
              </a:rPr>
              <a:t> качества</a:t>
            </a:r>
            <a:r>
              <a:rPr sz="1400" spc="-25" dirty="0">
                <a:latin typeface="Lucida Sans Unicode"/>
                <a:cs typeface="Lucida Sans Unicode"/>
              </a:rPr>
              <a:t> </a:t>
            </a:r>
            <a:r>
              <a:rPr sz="1400" spc="-60" dirty="0">
                <a:latin typeface="Lucida Sans Unicode"/>
                <a:cs typeface="Lucida Sans Unicode"/>
              </a:rPr>
              <a:t>среды</a:t>
            </a:r>
            <a:r>
              <a:rPr sz="1400" spc="-55" dirty="0">
                <a:latin typeface="Lucida Sans Unicode"/>
                <a:cs typeface="Lucida Sans Unicode"/>
              </a:rPr>
              <a:t> </a:t>
            </a:r>
            <a:r>
              <a:rPr sz="1400" spc="-65" dirty="0">
                <a:latin typeface="Lucida Sans Unicode"/>
                <a:cs typeface="Lucida Sans Unicode"/>
              </a:rPr>
              <a:t>проживания</a:t>
            </a:r>
            <a:r>
              <a:rPr sz="1400" spc="315" dirty="0">
                <a:latin typeface="Lucida Sans Unicode"/>
                <a:cs typeface="Lucida Sans Unicode"/>
              </a:rPr>
              <a:t> </a:t>
            </a:r>
            <a:r>
              <a:rPr sz="1400" spc="-95" dirty="0">
                <a:latin typeface="Lucida Sans Unicode"/>
                <a:cs typeface="Lucida Sans Unicode"/>
              </a:rPr>
              <a:t>и</a:t>
            </a:r>
            <a:r>
              <a:rPr sz="1400" spc="605" dirty="0">
                <a:latin typeface="Lucida Sans Unicode"/>
                <a:cs typeface="Lucida Sans Unicode"/>
              </a:rPr>
              <a:t> </a:t>
            </a:r>
            <a:r>
              <a:rPr sz="1400" spc="-70" dirty="0">
                <a:latin typeface="Lucida Sans Unicode"/>
                <a:cs typeface="Lucida Sans Unicode"/>
              </a:rPr>
              <a:t>экологической</a:t>
            </a:r>
            <a:r>
              <a:rPr sz="1400" spc="305" dirty="0">
                <a:latin typeface="Lucida Sans Unicode"/>
                <a:cs typeface="Lucida Sans Unicode"/>
              </a:rPr>
              <a:t> </a:t>
            </a:r>
            <a:r>
              <a:rPr sz="1400" spc="-65" dirty="0">
                <a:latin typeface="Lucida Sans Unicode"/>
                <a:cs typeface="Lucida Sans Unicode"/>
              </a:rPr>
              <a:t>обстановки </a:t>
            </a:r>
            <a:r>
              <a:rPr sz="1400" spc="-60" dirty="0">
                <a:latin typeface="Lucida Sans Unicode"/>
                <a:cs typeface="Lucida Sans Unicode"/>
              </a:rPr>
              <a:t> </a:t>
            </a:r>
            <a:r>
              <a:rPr sz="1400" spc="-35" dirty="0">
                <a:latin typeface="Lucida Sans Unicode"/>
                <a:cs typeface="Lucida Sans Unicode"/>
              </a:rPr>
              <a:t>требуется</a:t>
            </a:r>
            <a:r>
              <a:rPr sz="1400" spc="-30" dirty="0">
                <a:latin typeface="Lucida Sans Unicode"/>
                <a:cs typeface="Lucida Sans Unicode"/>
              </a:rPr>
              <a:t> </a:t>
            </a:r>
            <a:r>
              <a:rPr sz="1400" spc="-55" dirty="0">
                <a:latin typeface="Lucida Sans Unicode"/>
                <a:cs typeface="Lucida Sans Unicode"/>
              </a:rPr>
              <a:t>привлечение</a:t>
            </a:r>
            <a:r>
              <a:rPr sz="1400" spc="-50" dirty="0">
                <a:latin typeface="Lucida Sans Unicode"/>
                <a:cs typeface="Lucida Sans Unicode"/>
              </a:rPr>
              <a:t> </a:t>
            </a:r>
            <a:r>
              <a:rPr sz="1400" spc="10" dirty="0">
                <a:latin typeface="Lucida Sans Unicode"/>
                <a:cs typeface="Lucida Sans Unicode"/>
              </a:rPr>
              <a:t>в</a:t>
            </a:r>
            <a:r>
              <a:rPr sz="1400" spc="15" dirty="0">
                <a:latin typeface="Lucida Sans Unicode"/>
                <a:cs typeface="Lucida Sans Unicode"/>
              </a:rPr>
              <a:t> </a:t>
            </a:r>
            <a:r>
              <a:rPr sz="1400" spc="-70" dirty="0">
                <a:latin typeface="Lucida Sans Unicode"/>
                <a:cs typeface="Lucida Sans Unicode"/>
              </a:rPr>
              <a:t>муниципалитет</a:t>
            </a:r>
            <a:r>
              <a:rPr sz="1400" spc="-65" dirty="0">
                <a:latin typeface="Lucida Sans Unicode"/>
                <a:cs typeface="Lucida Sans Unicode"/>
              </a:rPr>
              <a:t> </a:t>
            </a:r>
            <a:r>
              <a:rPr sz="1400" spc="-75" dirty="0">
                <a:latin typeface="Lucida Sans Unicode"/>
                <a:cs typeface="Lucida Sans Unicode"/>
              </a:rPr>
              <a:t>инвестиций,</a:t>
            </a:r>
            <a:r>
              <a:rPr sz="1400" spc="-70" dirty="0">
                <a:latin typeface="Lucida Sans Unicode"/>
                <a:cs typeface="Lucida Sans Unicode"/>
              </a:rPr>
              <a:t> </a:t>
            </a:r>
            <a:r>
              <a:rPr sz="1400" spc="-65" dirty="0">
                <a:latin typeface="Lucida Sans Unicode"/>
                <a:cs typeface="Lucida Sans Unicode"/>
              </a:rPr>
              <a:t>снижение</a:t>
            </a:r>
            <a:r>
              <a:rPr sz="1400" spc="-60" dirty="0">
                <a:latin typeface="Lucida Sans Unicode"/>
                <a:cs typeface="Lucida Sans Unicode"/>
              </a:rPr>
              <a:t> </a:t>
            </a:r>
            <a:r>
              <a:rPr sz="1400" spc="-55" dirty="0">
                <a:latin typeface="Lucida Sans Unicode"/>
                <a:cs typeface="Lucida Sans Unicode"/>
              </a:rPr>
              <a:t>зависимости</a:t>
            </a:r>
            <a:r>
              <a:rPr sz="1400" spc="-50" dirty="0">
                <a:latin typeface="Lucida Sans Unicode"/>
                <a:cs typeface="Lucida Sans Unicode"/>
              </a:rPr>
              <a:t> </a:t>
            </a:r>
            <a:r>
              <a:rPr sz="1400" spc="-80" dirty="0">
                <a:latin typeface="Lucida Sans Unicode"/>
                <a:cs typeface="Lucida Sans Unicode"/>
              </a:rPr>
              <a:t>от </a:t>
            </a:r>
            <a:r>
              <a:rPr sz="1400" spc="-75" dirty="0">
                <a:latin typeface="Lucida Sans Unicode"/>
                <a:cs typeface="Lucida Sans Unicode"/>
              </a:rPr>
              <a:t> </a:t>
            </a:r>
            <a:r>
              <a:rPr sz="1400" spc="-80" dirty="0">
                <a:latin typeface="Lucida Sans Unicode"/>
                <a:cs typeface="Lucida Sans Unicode"/>
              </a:rPr>
              <a:t>бюджетной</a:t>
            </a:r>
            <a:r>
              <a:rPr sz="1400" spc="-75" dirty="0">
                <a:latin typeface="Lucida Sans Unicode"/>
                <a:cs typeface="Lucida Sans Unicode"/>
              </a:rPr>
              <a:t> </a:t>
            </a:r>
            <a:r>
              <a:rPr sz="1400" spc="-35" dirty="0">
                <a:latin typeface="Lucida Sans Unicode"/>
                <a:cs typeface="Lucida Sans Unicode"/>
              </a:rPr>
              <a:t>сферы. </a:t>
            </a:r>
            <a:r>
              <a:rPr sz="1400" spc="130" dirty="0">
                <a:latin typeface="Lucida Sans Unicode"/>
                <a:cs typeface="Lucida Sans Unicode"/>
              </a:rPr>
              <a:t>В </a:t>
            </a:r>
            <a:r>
              <a:rPr sz="1400" spc="-75" dirty="0">
                <a:latin typeface="Lucida Sans Unicode"/>
                <a:cs typeface="Lucida Sans Unicode"/>
              </a:rPr>
              <a:t>муниципальном </a:t>
            </a:r>
            <a:r>
              <a:rPr sz="1400" spc="-70" dirty="0">
                <a:latin typeface="Lucida Sans Unicode"/>
                <a:cs typeface="Lucida Sans Unicode"/>
              </a:rPr>
              <a:t>районе </a:t>
            </a:r>
            <a:r>
              <a:rPr sz="1400" spc="-75" dirty="0">
                <a:latin typeface="Lucida Sans Unicode"/>
                <a:cs typeface="Lucida Sans Unicode"/>
              </a:rPr>
              <a:t>должны </a:t>
            </a:r>
            <a:r>
              <a:rPr sz="1400" spc="-30" dirty="0">
                <a:latin typeface="Lucida Sans Unicode"/>
                <a:cs typeface="Lucida Sans Unicode"/>
              </a:rPr>
              <a:t>создаваться </a:t>
            </a:r>
            <a:r>
              <a:rPr sz="1400" spc="-45" dirty="0">
                <a:latin typeface="Lucida Sans Unicode"/>
                <a:cs typeface="Lucida Sans Unicode"/>
              </a:rPr>
              <a:t>новые </a:t>
            </a:r>
            <a:r>
              <a:rPr sz="1400" spc="-70" dirty="0">
                <a:latin typeface="Lucida Sans Unicode"/>
                <a:cs typeface="Lucida Sans Unicode"/>
              </a:rPr>
              <a:t>предприятия, </a:t>
            </a:r>
            <a:r>
              <a:rPr sz="1400" spc="-65" dirty="0">
                <a:latin typeface="Lucida Sans Unicode"/>
                <a:cs typeface="Lucida Sans Unicode"/>
              </a:rPr>
              <a:t> </a:t>
            </a:r>
            <a:r>
              <a:rPr sz="1400" spc="-55" dirty="0">
                <a:latin typeface="Lucida Sans Unicode"/>
                <a:cs typeface="Lucida Sans Unicode"/>
              </a:rPr>
              <a:t>учреждения </a:t>
            </a:r>
            <a:r>
              <a:rPr sz="1400" spc="-65" dirty="0">
                <a:latin typeface="Lucida Sans Unicode"/>
                <a:cs typeface="Lucida Sans Unicode"/>
              </a:rPr>
              <a:t>социальной </a:t>
            </a:r>
            <a:r>
              <a:rPr sz="1400" spc="-35" dirty="0">
                <a:latin typeface="Lucida Sans Unicode"/>
                <a:cs typeface="Lucida Sans Unicode"/>
              </a:rPr>
              <a:t>сферы, </a:t>
            </a:r>
            <a:r>
              <a:rPr sz="1400" spc="-40" dirty="0">
                <a:latin typeface="Lucida Sans Unicode"/>
                <a:cs typeface="Lucida Sans Unicode"/>
              </a:rPr>
              <a:t>объекты</a:t>
            </a:r>
            <a:r>
              <a:rPr sz="1400" spc="765" dirty="0">
                <a:latin typeface="Lucida Sans Unicode"/>
                <a:cs typeface="Lucida Sans Unicode"/>
              </a:rPr>
              <a:t> </a:t>
            </a:r>
            <a:r>
              <a:rPr sz="1400" spc="-90" dirty="0">
                <a:latin typeface="Lucida Sans Unicode"/>
                <a:cs typeface="Lucida Sans Unicode"/>
              </a:rPr>
              <a:t>жилого</a:t>
            </a:r>
            <a:r>
              <a:rPr sz="1400" spc="615" dirty="0">
                <a:latin typeface="Lucida Sans Unicode"/>
                <a:cs typeface="Lucida Sans Unicode"/>
              </a:rPr>
              <a:t> </a:t>
            </a:r>
            <a:r>
              <a:rPr sz="1400" spc="-65" dirty="0">
                <a:latin typeface="Lucida Sans Unicode"/>
                <a:cs typeface="Lucida Sans Unicode"/>
              </a:rPr>
              <a:t>фонда,</a:t>
            </a:r>
            <a:r>
              <a:rPr sz="1400" spc="310" dirty="0">
                <a:latin typeface="Lucida Sans Unicode"/>
                <a:cs typeface="Lucida Sans Unicode"/>
              </a:rPr>
              <a:t>  </a:t>
            </a:r>
            <a:r>
              <a:rPr sz="1400" spc="-85" dirty="0">
                <a:latin typeface="Lucida Sans Unicode"/>
                <a:cs typeface="Lucida Sans Unicode"/>
              </a:rPr>
              <a:t>инженерно-энергетической </a:t>
            </a:r>
            <a:r>
              <a:rPr sz="1400" spc="-80" dirty="0">
                <a:latin typeface="Lucida Sans Unicode"/>
                <a:cs typeface="Lucida Sans Unicode"/>
              </a:rPr>
              <a:t> </a:t>
            </a:r>
            <a:r>
              <a:rPr sz="1400" spc="-95" dirty="0">
                <a:latin typeface="Lucida Sans Unicode"/>
                <a:cs typeface="Lucida Sans Unicode"/>
              </a:rPr>
              <a:t>и</a:t>
            </a:r>
            <a:r>
              <a:rPr sz="1400" spc="-90" dirty="0">
                <a:latin typeface="Lucida Sans Unicode"/>
                <a:cs typeface="Lucida Sans Unicode"/>
              </a:rPr>
              <a:t> </a:t>
            </a:r>
            <a:r>
              <a:rPr sz="1400" spc="-85" dirty="0">
                <a:latin typeface="Lucida Sans Unicode"/>
                <a:cs typeface="Lucida Sans Unicode"/>
              </a:rPr>
              <a:t>транспортной</a:t>
            </a:r>
            <a:r>
              <a:rPr sz="1400" spc="-80" dirty="0">
                <a:latin typeface="Lucida Sans Unicode"/>
                <a:cs typeface="Lucida Sans Unicode"/>
              </a:rPr>
              <a:t> </a:t>
            </a:r>
            <a:r>
              <a:rPr sz="1400" spc="-65" dirty="0">
                <a:latin typeface="Lucida Sans Unicode"/>
                <a:cs typeface="Lucida Sans Unicode"/>
              </a:rPr>
              <a:t>инфраструктуры,</a:t>
            </a:r>
            <a:r>
              <a:rPr sz="1400" spc="-60" dirty="0">
                <a:latin typeface="Lucida Sans Unicode"/>
                <a:cs typeface="Lucida Sans Unicode"/>
              </a:rPr>
              <a:t> </a:t>
            </a:r>
            <a:r>
              <a:rPr sz="1400" spc="5" dirty="0">
                <a:latin typeface="Lucida Sans Unicode"/>
                <a:cs typeface="Lucida Sans Unicode"/>
              </a:rPr>
              <a:t>а</a:t>
            </a:r>
            <a:r>
              <a:rPr sz="1400" spc="10" dirty="0">
                <a:latin typeface="Lucida Sans Unicode"/>
                <a:cs typeface="Lucida Sans Unicode"/>
              </a:rPr>
              <a:t> </a:t>
            </a:r>
            <a:r>
              <a:rPr sz="1400" spc="-60" dirty="0">
                <a:latin typeface="Lucida Sans Unicode"/>
                <a:cs typeface="Lucida Sans Unicode"/>
              </a:rPr>
              <a:t>также</a:t>
            </a:r>
            <a:r>
              <a:rPr sz="1400" spc="-55" dirty="0">
                <a:latin typeface="Lucida Sans Unicode"/>
                <a:cs typeface="Lucida Sans Unicode"/>
              </a:rPr>
              <a:t> </a:t>
            </a:r>
            <a:r>
              <a:rPr sz="1400" spc="-25" dirty="0">
                <a:latin typeface="Lucida Sans Unicode"/>
                <a:cs typeface="Lucida Sans Unicode"/>
              </a:rPr>
              <a:t>осуществляться</a:t>
            </a:r>
            <a:r>
              <a:rPr sz="1400" spc="-20" dirty="0">
                <a:latin typeface="Lucida Sans Unicode"/>
                <a:cs typeface="Lucida Sans Unicode"/>
              </a:rPr>
              <a:t> </a:t>
            </a:r>
            <a:r>
              <a:rPr sz="1400" spc="-70" dirty="0">
                <a:latin typeface="Lucida Sans Unicode"/>
                <a:cs typeface="Lucida Sans Unicode"/>
              </a:rPr>
              <a:t>модернизация</a:t>
            </a:r>
            <a:r>
              <a:rPr sz="1400" spc="-65" dirty="0">
                <a:latin typeface="Lucida Sans Unicode"/>
                <a:cs typeface="Lucida Sans Unicode"/>
              </a:rPr>
              <a:t> </a:t>
            </a:r>
            <a:r>
              <a:rPr sz="1400" spc="-40" dirty="0">
                <a:latin typeface="Lucida Sans Unicode"/>
                <a:cs typeface="Lucida Sans Unicode"/>
              </a:rPr>
              <a:t>уже </a:t>
            </a:r>
            <a:r>
              <a:rPr sz="1400" spc="-35" dirty="0">
                <a:latin typeface="Lucida Sans Unicode"/>
                <a:cs typeface="Lucida Sans Unicode"/>
              </a:rPr>
              <a:t> </a:t>
            </a:r>
            <a:r>
              <a:rPr sz="1400" spc="-60" dirty="0">
                <a:latin typeface="Lucida Sans Unicode"/>
                <a:cs typeface="Lucida Sans Unicode"/>
              </a:rPr>
              <a:t>существующих</a:t>
            </a:r>
            <a:r>
              <a:rPr sz="1400" spc="-100" dirty="0">
                <a:latin typeface="Lucida Sans Unicode"/>
                <a:cs typeface="Lucida Sans Unicode"/>
              </a:rPr>
              <a:t> </a:t>
            </a:r>
            <a:r>
              <a:rPr sz="1400" spc="-85" dirty="0">
                <a:latin typeface="Lucida Sans Unicode"/>
                <a:cs typeface="Lucida Sans Unicode"/>
              </a:rPr>
              <a:t>предприятий</a:t>
            </a:r>
            <a:r>
              <a:rPr sz="1400" spc="-50" dirty="0">
                <a:latin typeface="Lucida Sans Unicode"/>
                <a:cs typeface="Lucida Sans Unicode"/>
              </a:rPr>
              <a:t> </a:t>
            </a:r>
            <a:r>
              <a:rPr sz="1400" spc="-95" dirty="0">
                <a:latin typeface="Lucida Sans Unicode"/>
                <a:cs typeface="Lucida Sans Unicode"/>
              </a:rPr>
              <a:t>и</a:t>
            </a:r>
            <a:r>
              <a:rPr sz="1400" spc="-55" dirty="0">
                <a:latin typeface="Lucida Sans Unicode"/>
                <a:cs typeface="Lucida Sans Unicode"/>
              </a:rPr>
              <a:t> </a:t>
            </a:r>
            <a:r>
              <a:rPr sz="1400" spc="-45" dirty="0">
                <a:latin typeface="Lucida Sans Unicode"/>
                <a:cs typeface="Lucida Sans Unicode"/>
              </a:rPr>
              <a:t>объектов.</a:t>
            </a:r>
            <a:endParaRPr sz="1400" dirty="0">
              <a:latin typeface="Lucida Sans Unicode"/>
              <a:cs typeface="Lucida Sans Unicode"/>
            </a:endParaRPr>
          </a:p>
          <a:p>
            <a:pPr marL="12700" marR="5080" algn="just">
              <a:lnSpc>
                <a:spcPct val="100000"/>
              </a:lnSpc>
              <a:buClr>
                <a:srgbClr val="FD8537"/>
              </a:buClr>
              <a:buFont typeface="Wingdings"/>
              <a:buChar char=""/>
              <a:tabLst>
                <a:tab pos="461009" algn="l"/>
              </a:tabLst>
            </a:pPr>
            <a:r>
              <a:rPr sz="1400" spc="-75" dirty="0">
                <a:latin typeface="Lucida Sans Unicode"/>
                <a:cs typeface="Lucida Sans Unicode"/>
              </a:rPr>
              <a:t>При </a:t>
            </a:r>
            <a:r>
              <a:rPr sz="1400" spc="-60" dirty="0">
                <a:latin typeface="Lucida Sans Unicode"/>
                <a:cs typeface="Lucida Sans Unicode"/>
              </a:rPr>
              <a:t>привлечении </a:t>
            </a:r>
            <a:r>
              <a:rPr sz="1400" spc="-70" dirty="0">
                <a:latin typeface="Lucida Sans Unicode"/>
                <a:cs typeface="Lucida Sans Unicode"/>
              </a:rPr>
              <a:t>инвестиций </a:t>
            </a:r>
            <a:r>
              <a:rPr sz="1400" spc="-60" dirty="0">
                <a:latin typeface="Lucida Sans Unicode"/>
                <a:cs typeface="Lucida Sans Unicode"/>
              </a:rPr>
              <a:t>целесообразно </a:t>
            </a:r>
            <a:r>
              <a:rPr sz="1400" spc="-35" dirty="0">
                <a:latin typeface="Lucida Sans Unicode"/>
                <a:cs typeface="Lucida Sans Unicode"/>
              </a:rPr>
              <a:t>делать </a:t>
            </a:r>
            <a:r>
              <a:rPr sz="1400" spc="-45" dirty="0">
                <a:latin typeface="Lucida Sans Unicode"/>
                <a:cs typeface="Lucida Sans Unicode"/>
              </a:rPr>
              <a:t>ставку, </a:t>
            </a:r>
            <a:r>
              <a:rPr sz="1400" spc="-95" dirty="0">
                <a:latin typeface="Lucida Sans Unicode"/>
                <a:cs typeface="Lucida Sans Unicode"/>
              </a:rPr>
              <a:t>как</a:t>
            </a:r>
            <a:r>
              <a:rPr sz="1400" spc="-90" dirty="0">
                <a:latin typeface="Lucida Sans Unicode"/>
                <a:cs typeface="Lucida Sans Unicode"/>
              </a:rPr>
              <a:t> </a:t>
            </a:r>
            <a:r>
              <a:rPr sz="1400" spc="-45" dirty="0">
                <a:latin typeface="Lucida Sans Unicode"/>
                <a:cs typeface="Lucida Sans Unicode"/>
              </a:rPr>
              <a:t>на</a:t>
            </a:r>
            <a:r>
              <a:rPr sz="1400" spc="-40" dirty="0">
                <a:latin typeface="Lucida Sans Unicode"/>
                <a:cs typeface="Lucida Sans Unicode"/>
              </a:rPr>
              <a:t> </a:t>
            </a:r>
            <a:r>
              <a:rPr sz="1400" spc="-50" dirty="0">
                <a:latin typeface="Lucida Sans Unicode"/>
                <a:cs typeface="Lucida Sans Unicode"/>
              </a:rPr>
              <a:t>развитие </a:t>
            </a:r>
            <a:r>
              <a:rPr sz="1400" spc="-40" dirty="0">
                <a:latin typeface="Lucida Sans Unicode"/>
                <a:cs typeface="Lucida Sans Unicode"/>
              </a:rPr>
              <a:t>уже </a:t>
            </a:r>
            <a:r>
              <a:rPr sz="1400" spc="-35" dirty="0">
                <a:latin typeface="Lucida Sans Unicode"/>
                <a:cs typeface="Lucida Sans Unicode"/>
              </a:rPr>
              <a:t> </a:t>
            </a:r>
            <a:r>
              <a:rPr sz="1400" spc="-65" dirty="0">
                <a:latin typeface="Lucida Sans Unicode"/>
                <a:cs typeface="Lucida Sans Unicode"/>
              </a:rPr>
              <a:t>существующих</a:t>
            </a:r>
            <a:r>
              <a:rPr sz="1400" spc="-60" dirty="0">
                <a:latin typeface="Lucida Sans Unicode"/>
                <a:cs typeface="Lucida Sans Unicode"/>
              </a:rPr>
              <a:t> </a:t>
            </a:r>
            <a:r>
              <a:rPr sz="1400" spc="-80" dirty="0">
                <a:latin typeface="Lucida Sans Unicode"/>
                <a:cs typeface="Lucida Sans Unicode"/>
              </a:rPr>
              <a:t>предприятий,</a:t>
            </a:r>
            <a:r>
              <a:rPr sz="1400" spc="-75" dirty="0">
                <a:latin typeface="Lucida Sans Unicode"/>
                <a:cs typeface="Lucida Sans Unicode"/>
              </a:rPr>
              <a:t> </a:t>
            </a:r>
            <a:r>
              <a:rPr sz="1400" spc="-65" dirty="0">
                <a:latin typeface="Lucida Sans Unicode"/>
                <a:cs typeface="Lucida Sans Unicode"/>
              </a:rPr>
              <a:t>так</a:t>
            </a:r>
            <a:r>
              <a:rPr sz="1400" spc="-60" dirty="0">
                <a:latin typeface="Lucida Sans Unicode"/>
                <a:cs typeface="Lucida Sans Unicode"/>
              </a:rPr>
              <a:t> </a:t>
            </a:r>
            <a:r>
              <a:rPr sz="1400" spc="-95" dirty="0">
                <a:latin typeface="Lucida Sans Unicode"/>
                <a:cs typeface="Lucida Sans Unicode"/>
              </a:rPr>
              <a:t>и</a:t>
            </a:r>
            <a:r>
              <a:rPr sz="1400" spc="-90" dirty="0">
                <a:latin typeface="Lucida Sans Unicode"/>
                <a:cs typeface="Lucida Sans Unicode"/>
              </a:rPr>
              <a:t> </a:t>
            </a:r>
            <a:r>
              <a:rPr sz="1400" spc="-45" dirty="0">
                <a:latin typeface="Lucida Sans Unicode"/>
                <a:cs typeface="Lucida Sans Unicode"/>
              </a:rPr>
              <a:t>на</a:t>
            </a:r>
            <a:r>
              <a:rPr sz="1400" spc="-40" dirty="0">
                <a:latin typeface="Lucida Sans Unicode"/>
                <a:cs typeface="Lucida Sans Unicode"/>
              </a:rPr>
              <a:t> </a:t>
            </a:r>
            <a:r>
              <a:rPr sz="1400" spc="-65" dirty="0">
                <a:latin typeface="Lucida Sans Unicode"/>
                <a:cs typeface="Lucida Sans Unicode"/>
              </a:rPr>
              <a:t>создание</a:t>
            </a:r>
            <a:r>
              <a:rPr sz="1400" spc="-60" dirty="0">
                <a:latin typeface="Lucida Sans Unicode"/>
                <a:cs typeface="Lucida Sans Unicode"/>
              </a:rPr>
              <a:t> </a:t>
            </a:r>
            <a:r>
              <a:rPr sz="1400" spc="-75" dirty="0">
                <a:latin typeface="Lucida Sans Unicode"/>
                <a:cs typeface="Lucida Sans Unicode"/>
              </a:rPr>
              <a:t>новых</a:t>
            </a:r>
            <a:r>
              <a:rPr sz="1400" spc="-70" dirty="0">
                <a:latin typeface="Lucida Sans Unicode"/>
                <a:cs typeface="Lucida Sans Unicode"/>
              </a:rPr>
              <a:t> </a:t>
            </a:r>
            <a:r>
              <a:rPr sz="1400" spc="-90" dirty="0">
                <a:latin typeface="Lucida Sans Unicode"/>
                <a:cs typeface="Lucida Sans Unicode"/>
              </a:rPr>
              <a:t>инновационных</a:t>
            </a:r>
            <a:r>
              <a:rPr sz="1400" spc="-85" dirty="0">
                <a:latin typeface="Lucida Sans Unicode"/>
                <a:cs typeface="Lucida Sans Unicode"/>
              </a:rPr>
              <a:t> </a:t>
            </a:r>
            <a:r>
              <a:rPr sz="1400" spc="-95" dirty="0">
                <a:latin typeface="Lucida Sans Unicode"/>
                <a:cs typeface="Lucida Sans Unicode"/>
              </a:rPr>
              <a:t>и </a:t>
            </a:r>
            <a:r>
              <a:rPr sz="1400" spc="-90" dirty="0">
                <a:latin typeface="Lucida Sans Unicode"/>
                <a:cs typeface="Lucida Sans Unicode"/>
              </a:rPr>
              <a:t> </a:t>
            </a:r>
            <a:r>
              <a:rPr sz="1400" spc="-75" dirty="0">
                <a:latin typeface="Lucida Sans Unicode"/>
                <a:cs typeface="Lucida Sans Unicode"/>
              </a:rPr>
              <a:t>высокотехнологичных</a:t>
            </a:r>
            <a:r>
              <a:rPr sz="1400" spc="-114" dirty="0">
                <a:latin typeface="Lucida Sans Unicode"/>
                <a:cs typeface="Lucida Sans Unicode"/>
              </a:rPr>
              <a:t> </a:t>
            </a:r>
            <a:r>
              <a:rPr sz="1400" spc="-65" dirty="0">
                <a:latin typeface="Lucida Sans Unicode"/>
                <a:cs typeface="Lucida Sans Unicode"/>
              </a:rPr>
              <a:t>производств.</a:t>
            </a:r>
            <a:endParaRPr sz="1400" dirty="0">
              <a:latin typeface="Lucida Sans Unicode"/>
              <a:cs typeface="Lucida Sans Unicode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439915" y="333629"/>
            <a:ext cx="7691120" cy="871219"/>
            <a:chOff x="439915" y="333629"/>
            <a:chExt cx="7691120" cy="871219"/>
          </a:xfrm>
        </p:grpSpPr>
        <p:pic>
          <p:nvPicPr>
            <p:cNvPr id="4" name="object 4"/>
            <p:cNvPicPr/>
            <p:nvPr/>
          </p:nvPicPr>
          <p:blipFill>
            <a:blip r:embed="rId2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439915" y="333629"/>
              <a:ext cx="7690751" cy="383413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691375" y="787908"/>
              <a:ext cx="7187831" cy="416814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5"/>
              </a:spcBef>
            </a:pPr>
            <a:fld id="{81D60167-4931-47E6-BA6A-407CBD079E47}" type="slidenum">
              <a:rPr dirty="0"/>
              <a:t>31</a:t>
            </a:fld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148283" y="0"/>
            <a:ext cx="8001000" cy="6867525"/>
            <a:chOff x="1148283" y="0"/>
            <a:chExt cx="8001000" cy="6867525"/>
          </a:xfrm>
        </p:grpSpPr>
        <p:pic>
          <p:nvPicPr>
            <p:cNvPr id="3" name="object 3"/>
            <p:cNvPicPr/>
            <p:nvPr/>
          </p:nvPicPr>
          <p:blipFill>
            <a:blip r:embed="rId2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193063" y="331470"/>
              <a:ext cx="5840831" cy="38557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148283" y="808227"/>
              <a:ext cx="5894501" cy="396494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402437" y="1438401"/>
            <a:ext cx="7764145" cy="42945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indent="354965">
              <a:lnSpc>
                <a:spcPct val="100000"/>
              </a:lnSpc>
              <a:spcBef>
                <a:spcPts val="105"/>
              </a:spcBef>
            </a:pPr>
            <a:r>
              <a:rPr sz="1400" spc="-30" dirty="0">
                <a:latin typeface="Lucida Sans Unicode"/>
                <a:cs typeface="Lucida Sans Unicode"/>
              </a:rPr>
              <a:t>Внутренняя</a:t>
            </a:r>
            <a:r>
              <a:rPr sz="1400" spc="-85" dirty="0">
                <a:latin typeface="Lucida Sans Unicode"/>
                <a:cs typeface="Lucida Sans Unicode"/>
              </a:rPr>
              <a:t> </a:t>
            </a:r>
            <a:r>
              <a:rPr sz="1400" spc="-80" dirty="0">
                <a:latin typeface="Lucida Sans Unicode"/>
                <a:cs typeface="Lucida Sans Unicode"/>
              </a:rPr>
              <a:t>политика</a:t>
            </a:r>
            <a:r>
              <a:rPr sz="1400" spc="-60" dirty="0">
                <a:latin typeface="Lucida Sans Unicode"/>
                <a:cs typeface="Lucida Sans Unicode"/>
              </a:rPr>
              <a:t> </a:t>
            </a:r>
            <a:r>
              <a:rPr sz="1400" spc="10" dirty="0">
                <a:latin typeface="Lucida Sans Unicode"/>
                <a:cs typeface="Lucida Sans Unicode"/>
              </a:rPr>
              <a:t>в</a:t>
            </a:r>
            <a:r>
              <a:rPr sz="1400" spc="-60" dirty="0">
                <a:latin typeface="Lucida Sans Unicode"/>
                <a:cs typeface="Lucida Sans Unicode"/>
              </a:rPr>
              <a:t> </a:t>
            </a:r>
            <a:r>
              <a:rPr sz="1400" spc="-70" dirty="0">
                <a:latin typeface="Lucida Sans Unicode"/>
                <a:cs typeface="Lucida Sans Unicode"/>
              </a:rPr>
              <a:t>районе </a:t>
            </a:r>
            <a:r>
              <a:rPr sz="1400" spc="-50" dirty="0">
                <a:latin typeface="Lucida Sans Unicode"/>
                <a:cs typeface="Lucida Sans Unicode"/>
              </a:rPr>
              <a:t>будет</a:t>
            </a:r>
            <a:r>
              <a:rPr sz="1400" spc="-85" dirty="0">
                <a:latin typeface="Lucida Sans Unicode"/>
                <a:cs typeface="Lucida Sans Unicode"/>
              </a:rPr>
              <a:t> </a:t>
            </a:r>
            <a:r>
              <a:rPr sz="1400" spc="-50" dirty="0">
                <a:latin typeface="Lucida Sans Unicode"/>
                <a:cs typeface="Lucida Sans Unicode"/>
              </a:rPr>
              <a:t>направлена</a:t>
            </a:r>
            <a:r>
              <a:rPr sz="1400" spc="-90" dirty="0">
                <a:latin typeface="Lucida Sans Unicode"/>
                <a:cs typeface="Lucida Sans Unicode"/>
              </a:rPr>
              <a:t> </a:t>
            </a:r>
            <a:r>
              <a:rPr sz="1400" spc="-50" dirty="0">
                <a:latin typeface="Lucida Sans Unicode"/>
                <a:cs typeface="Lucida Sans Unicode"/>
              </a:rPr>
              <a:t>на</a:t>
            </a:r>
            <a:r>
              <a:rPr sz="1400" spc="-60" dirty="0">
                <a:latin typeface="Lucida Sans Unicode"/>
                <a:cs typeface="Lucida Sans Unicode"/>
              </a:rPr>
              <a:t> </a:t>
            </a:r>
            <a:r>
              <a:rPr sz="1400" spc="-55" dirty="0">
                <a:latin typeface="Lucida Sans Unicode"/>
                <a:cs typeface="Lucida Sans Unicode"/>
              </a:rPr>
              <a:t>создание</a:t>
            </a:r>
            <a:r>
              <a:rPr sz="1400" spc="-95" dirty="0">
                <a:latin typeface="Lucida Sans Unicode"/>
                <a:cs typeface="Lucida Sans Unicode"/>
              </a:rPr>
              <a:t> </a:t>
            </a:r>
            <a:r>
              <a:rPr sz="1400" spc="-50" dirty="0">
                <a:latin typeface="Lucida Sans Unicode"/>
                <a:cs typeface="Lucida Sans Unicode"/>
              </a:rPr>
              <a:t>условий</a:t>
            </a:r>
            <a:r>
              <a:rPr sz="1400" spc="-75" dirty="0">
                <a:latin typeface="Lucida Sans Unicode"/>
                <a:cs typeface="Lucida Sans Unicode"/>
              </a:rPr>
              <a:t> </a:t>
            </a:r>
            <a:r>
              <a:rPr sz="1400" spc="-35" dirty="0">
                <a:latin typeface="Lucida Sans Unicode"/>
                <a:cs typeface="Lucida Sans Unicode"/>
              </a:rPr>
              <a:t>для</a:t>
            </a:r>
            <a:r>
              <a:rPr sz="1400" spc="-55" dirty="0">
                <a:latin typeface="Lucida Sans Unicode"/>
                <a:cs typeface="Lucida Sans Unicode"/>
              </a:rPr>
              <a:t> </a:t>
            </a:r>
            <a:r>
              <a:rPr sz="1400" spc="-85" dirty="0">
                <a:latin typeface="Lucida Sans Unicode"/>
                <a:cs typeface="Lucida Sans Unicode"/>
              </a:rPr>
              <a:t>комфортного </a:t>
            </a:r>
            <a:r>
              <a:rPr sz="1400" spc="-430" dirty="0">
                <a:latin typeface="Lucida Sans Unicode"/>
                <a:cs typeface="Lucida Sans Unicode"/>
              </a:rPr>
              <a:t> </a:t>
            </a:r>
            <a:r>
              <a:rPr sz="1400" spc="-65" dirty="0">
                <a:latin typeface="Lucida Sans Unicode"/>
                <a:cs typeface="Lucida Sans Unicode"/>
              </a:rPr>
              <a:t>проживания </a:t>
            </a:r>
            <a:r>
              <a:rPr sz="1400" spc="-95" dirty="0">
                <a:latin typeface="Lucida Sans Unicode"/>
                <a:cs typeface="Lucida Sans Unicode"/>
              </a:rPr>
              <a:t>и</a:t>
            </a:r>
            <a:r>
              <a:rPr sz="1400" spc="-60" dirty="0">
                <a:latin typeface="Lucida Sans Unicode"/>
                <a:cs typeface="Lucida Sans Unicode"/>
              </a:rPr>
              <a:t> </a:t>
            </a:r>
            <a:r>
              <a:rPr sz="1400" spc="-40" dirty="0">
                <a:latin typeface="Lucida Sans Unicode"/>
                <a:cs typeface="Lucida Sans Unicode"/>
              </a:rPr>
              <a:t>обеспечения</a:t>
            </a:r>
            <a:r>
              <a:rPr sz="1400" spc="-65" dirty="0">
                <a:latin typeface="Lucida Sans Unicode"/>
                <a:cs typeface="Lucida Sans Unicode"/>
              </a:rPr>
              <a:t> </a:t>
            </a:r>
            <a:r>
              <a:rPr sz="1400" spc="-75" dirty="0">
                <a:latin typeface="Lucida Sans Unicode"/>
                <a:cs typeface="Lucida Sans Unicode"/>
              </a:rPr>
              <a:t>высокого</a:t>
            </a:r>
            <a:r>
              <a:rPr sz="1400" spc="-95" dirty="0">
                <a:latin typeface="Lucida Sans Unicode"/>
                <a:cs typeface="Lucida Sans Unicode"/>
              </a:rPr>
              <a:t> </a:t>
            </a:r>
            <a:r>
              <a:rPr sz="1400" spc="-50" dirty="0">
                <a:latin typeface="Lucida Sans Unicode"/>
                <a:cs typeface="Lucida Sans Unicode"/>
              </a:rPr>
              <a:t>уровня</a:t>
            </a:r>
            <a:r>
              <a:rPr sz="1400" spc="-90" dirty="0">
                <a:latin typeface="Lucida Sans Unicode"/>
                <a:cs typeface="Lucida Sans Unicode"/>
              </a:rPr>
              <a:t> </a:t>
            </a:r>
            <a:r>
              <a:rPr sz="1400" spc="-95" dirty="0">
                <a:latin typeface="Lucida Sans Unicode"/>
                <a:cs typeface="Lucida Sans Unicode"/>
              </a:rPr>
              <a:t>и</a:t>
            </a:r>
            <a:r>
              <a:rPr sz="1400" spc="-50" dirty="0">
                <a:latin typeface="Lucida Sans Unicode"/>
                <a:cs typeface="Lucida Sans Unicode"/>
              </a:rPr>
              <a:t> </a:t>
            </a:r>
            <a:r>
              <a:rPr sz="1400" spc="-25" dirty="0">
                <a:latin typeface="Lucida Sans Unicode"/>
                <a:cs typeface="Lucida Sans Unicode"/>
              </a:rPr>
              <a:t>качества</a:t>
            </a:r>
            <a:r>
              <a:rPr sz="1400" spc="-85" dirty="0">
                <a:latin typeface="Lucida Sans Unicode"/>
                <a:cs typeface="Lucida Sans Unicode"/>
              </a:rPr>
              <a:t> жизни</a:t>
            </a:r>
            <a:r>
              <a:rPr sz="1400" spc="-65" dirty="0">
                <a:latin typeface="Lucida Sans Unicode"/>
                <a:cs typeface="Lucida Sans Unicode"/>
              </a:rPr>
              <a:t> </a:t>
            </a:r>
            <a:r>
              <a:rPr sz="1400" spc="-35" dirty="0">
                <a:latin typeface="Lucida Sans Unicode"/>
                <a:cs typeface="Lucida Sans Unicode"/>
              </a:rPr>
              <a:t>населения</a:t>
            </a:r>
            <a:r>
              <a:rPr sz="1400" spc="-85" dirty="0">
                <a:latin typeface="Lucida Sans Unicode"/>
                <a:cs typeface="Lucida Sans Unicode"/>
              </a:rPr>
              <a:t> </a:t>
            </a:r>
            <a:r>
              <a:rPr sz="1400" spc="-65" dirty="0">
                <a:latin typeface="Lucida Sans Unicode"/>
                <a:cs typeface="Lucida Sans Unicode"/>
              </a:rPr>
              <a:t>района.</a:t>
            </a:r>
            <a:endParaRPr sz="1400">
              <a:latin typeface="Lucida Sans Unicode"/>
              <a:cs typeface="Lucida Sans Unicode"/>
            </a:endParaRPr>
          </a:p>
          <a:p>
            <a:pPr marL="367665">
              <a:lnSpc>
                <a:spcPct val="100000"/>
              </a:lnSpc>
            </a:pPr>
            <a:r>
              <a:rPr sz="1400" spc="-25" dirty="0">
                <a:latin typeface="Lucida Sans Unicode"/>
                <a:cs typeface="Lucida Sans Unicode"/>
              </a:rPr>
              <a:t>Район</a:t>
            </a:r>
            <a:r>
              <a:rPr sz="1400" spc="-70" dirty="0">
                <a:latin typeface="Lucida Sans Unicode"/>
                <a:cs typeface="Lucida Sans Unicode"/>
              </a:rPr>
              <a:t> </a:t>
            </a:r>
            <a:r>
              <a:rPr sz="1400" spc="-45" dirty="0">
                <a:latin typeface="Lucida Sans Unicode"/>
                <a:cs typeface="Lucida Sans Unicode"/>
              </a:rPr>
              <a:t>имеет</a:t>
            </a:r>
            <a:r>
              <a:rPr sz="1400" spc="-65" dirty="0">
                <a:latin typeface="Lucida Sans Unicode"/>
                <a:cs typeface="Lucida Sans Unicode"/>
              </a:rPr>
              <a:t> ряд</a:t>
            </a:r>
            <a:r>
              <a:rPr sz="1400" spc="-60" dirty="0">
                <a:latin typeface="Lucida Sans Unicode"/>
                <a:cs typeface="Lucida Sans Unicode"/>
              </a:rPr>
              <a:t> </a:t>
            </a:r>
            <a:r>
              <a:rPr sz="1400" spc="-55" dirty="0">
                <a:latin typeface="Lucida Sans Unicode"/>
                <a:cs typeface="Lucida Sans Unicode"/>
              </a:rPr>
              <a:t>устойчивых</a:t>
            </a:r>
            <a:r>
              <a:rPr sz="1400" spc="-75" dirty="0">
                <a:latin typeface="Lucida Sans Unicode"/>
                <a:cs typeface="Lucida Sans Unicode"/>
              </a:rPr>
              <a:t> </a:t>
            </a:r>
            <a:r>
              <a:rPr sz="1400" spc="-90" dirty="0">
                <a:latin typeface="Lucida Sans Unicode"/>
                <a:cs typeface="Lucida Sans Unicode"/>
              </a:rPr>
              <a:t>конкурентных</a:t>
            </a:r>
            <a:r>
              <a:rPr sz="1400" spc="-100" dirty="0">
                <a:latin typeface="Lucida Sans Unicode"/>
                <a:cs typeface="Lucida Sans Unicode"/>
              </a:rPr>
              <a:t> </a:t>
            </a:r>
            <a:r>
              <a:rPr sz="1400" spc="-55" dirty="0">
                <a:latin typeface="Lucida Sans Unicode"/>
                <a:cs typeface="Lucida Sans Unicode"/>
              </a:rPr>
              <a:t>преимуществ:</a:t>
            </a:r>
            <a:endParaRPr sz="1400">
              <a:latin typeface="Lucida Sans Unicode"/>
              <a:cs typeface="Lucida Sans Unicode"/>
            </a:endParaRPr>
          </a:p>
          <a:p>
            <a:pPr marL="200025" indent="-187960">
              <a:lnSpc>
                <a:spcPct val="100000"/>
              </a:lnSpc>
              <a:buClr>
                <a:srgbClr val="FD8537"/>
              </a:buClr>
              <a:buFont typeface="Wingdings"/>
              <a:buChar char=""/>
              <a:tabLst>
                <a:tab pos="200660" algn="l"/>
              </a:tabLst>
            </a:pPr>
            <a:r>
              <a:rPr sz="1400" spc="-55" dirty="0">
                <a:latin typeface="Lucida Sans Unicode"/>
                <a:cs typeface="Lucida Sans Unicode"/>
              </a:rPr>
              <a:t>Выгодное</a:t>
            </a:r>
            <a:r>
              <a:rPr sz="1400" spc="-75" dirty="0">
                <a:latin typeface="Lucida Sans Unicode"/>
                <a:cs typeface="Lucida Sans Unicode"/>
              </a:rPr>
              <a:t> </a:t>
            </a:r>
            <a:r>
              <a:rPr sz="1400" spc="-60" dirty="0">
                <a:latin typeface="Lucida Sans Unicode"/>
                <a:cs typeface="Lucida Sans Unicode"/>
              </a:rPr>
              <a:t>географическое</a:t>
            </a:r>
            <a:r>
              <a:rPr sz="1400" spc="-85" dirty="0">
                <a:latin typeface="Lucida Sans Unicode"/>
                <a:cs typeface="Lucida Sans Unicode"/>
              </a:rPr>
              <a:t> </a:t>
            </a:r>
            <a:r>
              <a:rPr sz="1400" spc="-70" dirty="0">
                <a:latin typeface="Lucida Sans Unicode"/>
                <a:cs typeface="Lucida Sans Unicode"/>
              </a:rPr>
              <a:t>положение</a:t>
            </a:r>
            <a:r>
              <a:rPr sz="1400" spc="-65" dirty="0">
                <a:latin typeface="Lucida Sans Unicode"/>
                <a:cs typeface="Lucida Sans Unicode"/>
              </a:rPr>
              <a:t> </a:t>
            </a:r>
            <a:r>
              <a:rPr sz="1400" spc="-50" dirty="0">
                <a:latin typeface="Lucida Sans Unicode"/>
                <a:cs typeface="Lucida Sans Unicode"/>
              </a:rPr>
              <a:t>(близкое</a:t>
            </a:r>
            <a:r>
              <a:rPr sz="1400" spc="-75" dirty="0">
                <a:latin typeface="Lucida Sans Unicode"/>
                <a:cs typeface="Lucida Sans Unicode"/>
              </a:rPr>
              <a:t> </a:t>
            </a:r>
            <a:r>
              <a:rPr sz="1400" spc="-65" dirty="0">
                <a:latin typeface="Lucida Sans Unicode"/>
                <a:cs typeface="Lucida Sans Unicode"/>
              </a:rPr>
              <a:t>расположение</a:t>
            </a:r>
            <a:r>
              <a:rPr sz="1400" spc="-75" dirty="0">
                <a:latin typeface="Lucida Sans Unicode"/>
                <a:cs typeface="Lucida Sans Unicode"/>
              </a:rPr>
              <a:t> </a:t>
            </a:r>
            <a:r>
              <a:rPr sz="1400" spc="-60" dirty="0">
                <a:latin typeface="Lucida Sans Unicode"/>
                <a:cs typeface="Lucida Sans Unicode"/>
              </a:rPr>
              <a:t>относительно</a:t>
            </a:r>
            <a:r>
              <a:rPr sz="1400" spc="310" dirty="0">
                <a:latin typeface="Lucida Sans Unicode"/>
                <a:cs typeface="Lucida Sans Unicode"/>
              </a:rPr>
              <a:t> </a:t>
            </a:r>
            <a:r>
              <a:rPr sz="1400" spc="-70" dirty="0">
                <a:latin typeface="Lucida Sans Unicode"/>
                <a:cs typeface="Lucida Sans Unicode"/>
              </a:rPr>
              <a:t>краевого</a:t>
            </a:r>
            <a:r>
              <a:rPr sz="1400" spc="-85" dirty="0">
                <a:latin typeface="Lucida Sans Unicode"/>
                <a:cs typeface="Lucida Sans Unicode"/>
              </a:rPr>
              <a:t> </a:t>
            </a:r>
            <a:r>
              <a:rPr sz="1400" spc="-95" dirty="0">
                <a:latin typeface="Lucida Sans Unicode"/>
                <a:cs typeface="Lucida Sans Unicode"/>
              </a:rPr>
              <a:t>и</a:t>
            </a:r>
            <a:endParaRPr sz="140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</a:pPr>
            <a:r>
              <a:rPr sz="1400" spc="-90" dirty="0">
                <a:latin typeface="Lucida Sans Unicode"/>
                <a:cs typeface="Lucida Sans Unicode"/>
              </a:rPr>
              <a:t>регио</a:t>
            </a:r>
            <a:r>
              <a:rPr sz="1400" spc="-105" dirty="0">
                <a:latin typeface="Lucida Sans Unicode"/>
                <a:cs typeface="Lucida Sans Unicode"/>
              </a:rPr>
              <a:t>н</a:t>
            </a:r>
            <a:r>
              <a:rPr sz="1400" spc="-30" dirty="0">
                <a:latin typeface="Lucida Sans Unicode"/>
                <a:cs typeface="Lucida Sans Unicode"/>
              </a:rPr>
              <a:t>аль</a:t>
            </a:r>
            <a:r>
              <a:rPr sz="1400" spc="-25" dirty="0">
                <a:latin typeface="Lucida Sans Unicode"/>
                <a:cs typeface="Lucida Sans Unicode"/>
              </a:rPr>
              <a:t>н</a:t>
            </a:r>
            <a:r>
              <a:rPr sz="1400" spc="-110" dirty="0">
                <a:latin typeface="Lucida Sans Unicode"/>
                <a:cs typeface="Lucida Sans Unicode"/>
              </a:rPr>
              <a:t>ог</a:t>
            </a:r>
            <a:r>
              <a:rPr sz="1400" spc="-114" dirty="0">
                <a:latin typeface="Lucida Sans Unicode"/>
                <a:cs typeface="Lucida Sans Unicode"/>
              </a:rPr>
              <a:t>о</a:t>
            </a:r>
            <a:r>
              <a:rPr sz="1400" spc="-110" dirty="0">
                <a:latin typeface="Lucida Sans Unicode"/>
                <a:cs typeface="Lucida Sans Unicode"/>
              </a:rPr>
              <a:t> </a:t>
            </a:r>
            <a:r>
              <a:rPr sz="1400" spc="-85" dirty="0">
                <a:latin typeface="Lucida Sans Unicode"/>
                <a:cs typeface="Lucida Sans Unicode"/>
              </a:rPr>
              <a:t>це</a:t>
            </a:r>
            <a:r>
              <a:rPr sz="1400" spc="-80" dirty="0">
                <a:latin typeface="Lucida Sans Unicode"/>
                <a:cs typeface="Lucida Sans Unicode"/>
              </a:rPr>
              <a:t>н</a:t>
            </a:r>
            <a:r>
              <a:rPr sz="1400" spc="-50" dirty="0">
                <a:latin typeface="Lucida Sans Unicode"/>
                <a:cs typeface="Lucida Sans Unicode"/>
              </a:rPr>
              <a:t>тров);</a:t>
            </a:r>
            <a:endParaRPr sz="1400">
              <a:latin typeface="Lucida Sans Unicode"/>
              <a:cs typeface="Lucida Sans Unicode"/>
            </a:endParaRPr>
          </a:p>
          <a:p>
            <a:pPr marL="200025" indent="-187960">
              <a:lnSpc>
                <a:spcPct val="100000"/>
              </a:lnSpc>
              <a:buClr>
                <a:srgbClr val="FD8537"/>
              </a:buClr>
              <a:buFont typeface="Wingdings"/>
              <a:buChar char=""/>
              <a:tabLst>
                <a:tab pos="200660" algn="l"/>
              </a:tabLst>
            </a:pPr>
            <a:r>
              <a:rPr sz="1400" spc="-10" dirty="0">
                <a:latin typeface="Lucida Sans Unicode"/>
                <a:cs typeface="Lucida Sans Unicode"/>
              </a:rPr>
              <a:t>З</a:t>
            </a:r>
            <a:r>
              <a:rPr sz="1400" spc="-5" dirty="0">
                <a:latin typeface="Lucida Sans Unicode"/>
                <a:cs typeface="Lucida Sans Unicode"/>
              </a:rPr>
              <a:t>н</a:t>
            </a:r>
            <a:r>
              <a:rPr sz="1400" spc="5" dirty="0">
                <a:latin typeface="Lucida Sans Unicode"/>
                <a:cs typeface="Lucida Sans Unicode"/>
              </a:rPr>
              <a:t>а</a:t>
            </a:r>
            <a:r>
              <a:rPr sz="1400" dirty="0">
                <a:latin typeface="Lucida Sans Unicode"/>
                <a:cs typeface="Lucida Sans Unicode"/>
              </a:rPr>
              <a:t>ч</a:t>
            </a:r>
            <a:r>
              <a:rPr sz="1400" spc="-100" dirty="0">
                <a:latin typeface="Lucida Sans Unicode"/>
                <a:cs typeface="Lucida Sans Unicode"/>
              </a:rPr>
              <a:t>и</a:t>
            </a:r>
            <a:r>
              <a:rPr sz="1400" spc="-50" dirty="0">
                <a:latin typeface="Lucida Sans Unicode"/>
                <a:cs typeface="Lucida Sans Unicode"/>
              </a:rPr>
              <a:t>т</a:t>
            </a:r>
            <a:r>
              <a:rPr sz="1400" spc="-30" dirty="0">
                <a:latin typeface="Lucida Sans Unicode"/>
                <a:cs typeface="Lucida Sans Unicode"/>
              </a:rPr>
              <a:t>ельн</a:t>
            </a:r>
            <a:r>
              <a:rPr sz="1400" spc="-50" dirty="0">
                <a:latin typeface="Lucida Sans Unicode"/>
                <a:cs typeface="Lucida Sans Unicode"/>
              </a:rPr>
              <a:t>ый</a:t>
            </a:r>
            <a:r>
              <a:rPr sz="1400" spc="-75" dirty="0">
                <a:latin typeface="Lucida Sans Unicode"/>
                <a:cs typeface="Lucida Sans Unicode"/>
              </a:rPr>
              <a:t> </a:t>
            </a:r>
            <a:r>
              <a:rPr sz="1400" spc="-130" dirty="0">
                <a:latin typeface="Lucida Sans Unicode"/>
                <a:cs typeface="Lucida Sans Unicode"/>
              </a:rPr>
              <a:t>п</a:t>
            </a:r>
            <a:r>
              <a:rPr sz="1400" spc="-105" dirty="0">
                <a:latin typeface="Lucida Sans Unicode"/>
                <a:cs typeface="Lucida Sans Unicode"/>
              </a:rPr>
              <a:t>р</a:t>
            </a:r>
            <a:r>
              <a:rPr sz="1400" spc="-110" dirty="0">
                <a:latin typeface="Lucida Sans Unicode"/>
                <a:cs typeface="Lucida Sans Unicode"/>
              </a:rPr>
              <a:t>и</a:t>
            </a:r>
            <a:r>
              <a:rPr sz="1400" spc="-90" dirty="0">
                <a:latin typeface="Lucida Sans Unicode"/>
                <a:cs typeface="Lucida Sans Unicode"/>
              </a:rPr>
              <a:t>родны</a:t>
            </a:r>
            <a:r>
              <a:rPr sz="1400" spc="-85" dirty="0">
                <a:latin typeface="Lucida Sans Unicode"/>
                <a:cs typeface="Lucida Sans Unicode"/>
              </a:rPr>
              <a:t>й</a:t>
            </a:r>
            <a:r>
              <a:rPr sz="1400" spc="-65" dirty="0">
                <a:latin typeface="Lucida Sans Unicode"/>
                <a:cs typeface="Lucida Sans Unicode"/>
              </a:rPr>
              <a:t> </a:t>
            </a:r>
            <a:r>
              <a:rPr sz="1400" spc="-130" dirty="0">
                <a:latin typeface="Lucida Sans Unicode"/>
                <a:cs typeface="Lucida Sans Unicode"/>
              </a:rPr>
              <a:t>п</a:t>
            </a:r>
            <a:r>
              <a:rPr sz="1400" spc="-80" dirty="0">
                <a:latin typeface="Lucida Sans Unicode"/>
                <a:cs typeface="Lucida Sans Unicode"/>
              </a:rPr>
              <a:t>о</a:t>
            </a:r>
            <a:r>
              <a:rPr sz="1400" spc="-60" dirty="0">
                <a:latin typeface="Lucida Sans Unicode"/>
                <a:cs typeface="Lucida Sans Unicode"/>
              </a:rPr>
              <a:t>т</a:t>
            </a:r>
            <a:r>
              <a:rPr sz="1400" spc="-55" dirty="0">
                <a:latin typeface="Lucida Sans Unicode"/>
                <a:cs typeface="Lucida Sans Unicode"/>
              </a:rPr>
              <a:t>ен</a:t>
            </a:r>
            <a:r>
              <a:rPr sz="1400" spc="-65" dirty="0">
                <a:latin typeface="Lucida Sans Unicode"/>
                <a:cs typeface="Lucida Sans Unicode"/>
              </a:rPr>
              <a:t>циал:</a:t>
            </a:r>
            <a:endParaRPr sz="1400">
              <a:latin typeface="Lucida Sans Unicode"/>
              <a:cs typeface="Lucida Sans Unicode"/>
            </a:endParaRPr>
          </a:p>
          <a:p>
            <a:pPr marL="297180" lvl="1" indent="-107314">
              <a:lnSpc>
                <a:spcPct val="100000"/>
              </a:lnSpc>
              <a:buChar char="-"/>
              <a:tabLst>
                <a:tab pos="297815" algn="l"/>
              </a:tabLst>
            </a:pPr>
            <a:r>
              <a:rPr sz="1400" spc="-45" dirty="0">
                <a:latin typeface="Lucida Sans Unicode"/>
                <a:cs typeface="Lucida Sans Unicode"/>
              </a:rPr>
              <a:t>наличие</a:t>
            </a:r>
            <a:r>
              <a:rPr sz="1400" spc="-65" dirty="0">
                <a:latin typeface="Lucida Sans Unicode"/>
                <a:cs typeface="Lucida Sans Unicode"/>
              </a:rPr>
              <a:t> </a:t>
            </a:r>
            <a:r>
              <a:rPr sz="1400" spc="-85" dirty="0">
                <a:latin typeface="Lucida Sans Unicode"/>
                <a:cs typeface="Lucida Sans Unicode"/>
              </a:rPr>
              <a:t>обширных</a:t>
            </a:r>
            <a:r>
              <a:rPr sz="1400" spc="-80" dirty="0">
                <a:latin typeface="Lucida Sans Unicode"/>
                <a:cs typeface="Lucida Sans Unicode"/>
              </a:rPr>
              <a:t> </a:t>
            </a:r>
            <a:r>
              <a:rPr sz="1400" spc="-45" dirty="0">
                <a:latin typeface="Lucida Sans Unicode"/>
                <a:cs typeface="Lucida Sans Unicode"/>
              </a:rPr>
              <a:t>земельных</a:t>
            </a:r>
            <a:r>
              <a:rPr sz="1400" spc="-90" dirty="0">
                <a:latin typeface="Lucida Sans Unicode"/>
                <a:cs typeface="Lucida Sans Unicode"/>
              </a:rPr>
              <a:t> </a:t>
            </a:r>
            <a:r>
              <a:rPr sz="1400" spc="-50" dirty="0">
                <a:latin typeface="Lucida Sans Unicode"/>
                <a:cs typeface="Lucida Sans Unicode"/>
              </a:rPr>
              <a:t>ресурсов;</a:t>
            </a:r>
            <a:endParaRPr sz="1400">
              <a:latin typeface="Lucida Sans Unicode"/>
              <a:cs typeface="Lucida Sans Unicode"/>
            </a:endParaRPr>
          </a:p>
          <a:p>
            <a:pPr marL="297180" lvl="1" indent="-107314">
              <a:lnSpc>
                <a:spcPct val="100000"/>
              </a:lnSpc>
              <a:buChar char="-"/>
              <a:tabLst>
                <a:tab pos="297815" algn="l"/>
              </a:tabLst>
            </a:pPr>
            <a:r>
              <a:rPr sz="1400" spc="-105" dirty="0">
                <a:latin typeface="Lucida Sans Unicode"/>
                <a:cs typeface="Lucida Sans Unicode"/>
              </a:rPr>
              <a:t>н</a:t>
            </a:r>
            <a:r>
              <a:rPr sz="1400" spc="-30" dirty="0">
                <a:latin typeface="Lucida Sans Unicode"/>
                <a:cs typeface="Lucida Sans Unicode"/>
              </a:rPr>
              <a:t>али</a:t>
            </a:r>
            <a:r>
              <a:rPr sz="1400" spc="-35" dirty="0">
                <a:latin typeface="Lucida Sans Unicode"/>
                <a:cs typeface="Lucida Sans Unicode"/>
              </a:rPr>
              <a:t>ч</a:t>
            </a:r>
            <a:r>
              <a:rPr sz="1400" spc="-100" dirty="0">
                <a:latin typeface="Lucida Sans Unicode"/>
                <a:cs typeface="Lucida Sans Unicode"/>
              </a:rPr>
              <a:t>и</a:t>
            </a:r>
            <a:r>
              <a:rPr sz="1400" dirty="0">
                <a:latin typeface="Lucida Sans Unicode"/>
                <a:cs typeface="Lucida Sans Unicode"/>
              </a:rPr>
              <a:t>е</a:t>
            </a:r>
            <a:r>
              <a:rPr sz="1400" spc="-65" dirty="0">
                <a:latin typeface="Lucida Sans Unicode"/>
                <a:cs typeface="Lucida Sans Unicode"/>
              </a:rPr>
              <a:t> </a:t>
            </a:r>
            <a:r>
              <a:rPr sz="1400" spc="-30" dirty="0">
                <a:latin typeface="Lucida Sans Unicode"/>
                <a:cs typeface="Lucida Sans Unicode"/>
              </a:rPr>
              <a:t>з</a:t>
            </a:r>
            <a:r>
              <a:rPr sz="1400" spc="-60" dirty="0">
                <a:latin typeface="Lucida Sans Unicode"/>
                <a:cs typeface="Lucida Sans Unicode"/>
              </a:rPr>
              <a:t>а</a:t>
            </a:r>
            <a:r>
              <a:rPr sz="1400" spc="-70" dirty="0">
                <a:latin typeface="Lucida Sans Unicode"/>
                <a:cs typeface="Lucida Sans Unicode"/>
              </a:rPr>
              <a:t>п</a:t>
            </a:r>
            <a:r>
              <a:rPr sz="1400" spc="-10" dirty="0">
                <a:latin typeface="Lucida Sans Unicode"/>
                <a:cs typeface="Lucida Sans Unicode"/>
              </a:rPr>
              <a:t>а</a:t>
            </a:r>
            <a:r>
              <a:rPr sz="1400" spc="-5" dirty="0">
                <a:latin typeface="Lucida Sans Unicode"/>
                <a:cs typeface="Lucida Sans Unicode"/>
              </a:rPr>
              <a:t>с</a:t>
            </a:r>
            <a:r>
              <a:rPr sz="1400" spc="-45" dirty="0">
                <a:latin typeface="Lucida Sans Unicode"/>
                <a:cs typeface="Lucida Sans Unicode"/>
              </a:rPr>
              <a:t>о</a:t>
            </a:r>
            <a:r>
              <a:rPr sz="1400" spc="-35" dirty="0">
                <a:latin typeface="Lucida Sans Unicode"/>
                <a:cs typeface="Lucida Sans Unicode"/>
              </a:rPr>
              <a:t>в</a:t>
            </a:r>
            <a:r>
              <a:rPr sz="1400" spc="-90" dirty="0">
                <a:latin typeface="Lucida Sans Unicode"/>
                <a:cs typeface="Lucida Sans Unicode"/>
              </a:rPr>
              <a:t> гл</a:t>
            </a:r>
            <a:r>
              <a:rPr sz="1400" spc="-100" dirty="0">
                <a:latin typeface="Lucida Sans Unicode"/>
                <a:cs typeface="Lucida Sans Unicode"/>
              </a:rPr>
              <a:t>и</a:t>
            </a:r>
            <a:r>
              <a:rPr sz="1400" spc="-105" dirty="0">
                <a:latin typeface="Lucida Sans Unicode"/>
                <a:cs typeface="Lucida Sans Unicode"/>
              </a:rPr>
              <a:t>н</a:t>
            </a:r>
            <a:r>
              <a:rPr sz="1400" spc="-30" dirty="0">
                <a:latin typeface="Lucida Sans Unicode"/>
                <a:cs typeface="Lucida Sans Unicode"/>
              </a:rPr>
              <a:t>ы,</a:t>
            </a:r>
            <a:r>
              <a:rPr sz="1400" spc="-80" dirty="0">
                <a:latin typeface="Lucida Sans Unicode"/>
                <a:cs typeface="Lucida Sans Unicode"/>
              </a:rPr>
              <a:t> </a:t>
            </a:r>
            <a:r>
              <a:rPr sz="1400" spc="-130" dirty="0">
                <a:latin typeface="Lucida Sans Unicode"/>
                <a:cs typeface="Lucida Sans Unicode"/>
              </a:rPr>
              <a:t>п</a:t>
            </a:r>
            <a:r>
              <a:rPr sz="1400" spc="-15" dirty="0">
                <a:latin typeface="Lucida Sans Unicode"/>
                <a:cs typeface="Lucida Sans Unicode"/>
              </a:rPr>
              <a:t>е</a:t>
            </a:r>
            <a:r>
              <a:rPr sz="1400" spc="-10" dirty="0">
                <a:latin typeface="Lucida Sans Unicode"/>
                <a:cs typeface="Lucida Sans Unicode"/>
              </a:rPr>
              <a:t>с</a:t>
            </a:r>
            <a:r>
              <a:rPr sz="1400" spc="-65" dirty="0">
                <a:latin typeface="Lucida Sans Unicode"/>
                <a:cs typeface="Lucida Sans Unicode"/>
              </a:rPr>
              <a:t>ка;</a:t>
            </a:r>
            <a:endParaRPr sz="1400">
              <a:latin typeface="Lucida Sans Unicode"/>
              <a:cs typeface="Lucida Sans Unicode"/>
            </a:endParaRPr>
          </a:p>
          <a:p>
            <a:pPr marL="297180" lvl="1" indent="-107314">
              <a:lnSpc>
                <a:spcPct val="100000"/>
              </a:lnSpc>
              <a:buChar char="-"/>
              <a:tabLst>
                <a:tab pos="297815" algn="l"/>
              </a:tabLst>
            </a:pPr>
            <a:r>
              <a:rPr sz="1400" spc="-15" dirty="0">
                <a:latin typeface="Lucida Sans Unicode"/>
                <a:cs typeface="Lucida Sans Unicode"/>
              </a:rPr>
              <a:t>ле</a:t>
            </a:r>
            <a:r>
              <a:rPr sz="1400" spc="-10" dirty="0">
                <a:latin typeface="Lucida Sans Unicode"/>
                <a:cs typeface="Lucida Sans Unicode"/>
              </a:rPr>
              <a:t>с</a:t>
            </a:r>
            <a:r>
              <a:rPr sz="1400" spc="-105" dirty="0">
                <a:latin typeface="Lucida Sans Unicode"/>
                <a:cs typeface="Lucida Sans Unicode"/>
              </a:rPr>
              <a:t>н</a:t>
            </a:r>
            <a:r>
              <a:rPr sz="1400" spc="-5" dirty="0">
                <a:latin typeface="Lucida Sans Unicode"/>
                <a:cs typeface="Lucida Sans Unicode"/>
              </a:rPr>
              <a:t>ые</a:t>
            </a:r>
            <a:r>
              <a:rPr sz="1400" spc="-95" dirty="0">
                <a:latin typeface="Lucida Sans Unicode"/>
                <a:cs typeface="Lucida Sans Unicode"/>
              </a:rPr>
              <a:t> </a:t>
            </a:r>
            <a:r>
              <a:rPr sz="1400" spc="-45" dirty="0">
                <a:latin typeface="Lucida Sans Unicode"/>
                <a:cs typeface="Lucida Sans Unicode"/>
              </a:rPr>
              <a:t>ре</a:t>
            </a:r>
            <a:r>
              <a:rPr sz="1400" spc="-35" dirty="0">
                <a:latin typeface="Lucida Sans Unicode"/>
                <a:cs typeface="Lucida Sans Unicode"/>
              </a:rPr>
              <a:t>су</a:t>
            </a:r>
            <a:r>
              <a:rPr sz="1400" spc="-70" dirty="0">
                <a:latin typeface="Lucida Sans Unicode"/>
                <a:cs typeface="Lucida Sans Unicode"/>
              </a:rPr>
              <a:t>р</a:t>
            </a:r>
            <a:r>
              <a:rPr sz="1400" spc="-55" dirty="0">
                <a:latin typeface="Lucida Sans Unicode"/>
                <a:cs typeface="Lucida Sans Unicode"/>
              </a:rPr>
              <a:t>с</a:t>
            </a:r>
            <a:r>
              <a:rPr sz="1400" spc="-30" dirty="0">
                <a:latin typeface="Lucida Sans Unicode"/>
                <a:cs typeface="Lucida Sans Unicode"/>
              </a:rPr>
              <a:t>ы;</a:t>
            </a:r>
            <a:endParaRPr sz="1400">
              <a:latin typeface="Lucida Sans Unicode"/>
              <a:cs typeface="Lucida Sans Unicode"/>
            </a:endParaRPr>
          </a:p>
          <a:p>
            <a:pPr marL="297180" lvl="1" indent="-107314">
              <a:lnSpc>
                <a:spcPct val="100000"/>
              </a:lnSpc>
              <a:buChar char="-"/>
              <a:tabLst>
                <a:tab pos="297815" algn="l"/>
              </a:tabLst>
            </a:pPr>
            <a:r>
              <a:rPr sz="1400" spc="-60" dirty="0">
                <a:latin typeface="Lucida Sans Unicode"/>
                <a:cs typeface="Lucida Sans Unicode"/>
              </a:rPr>
              <a:t>во</a:t>
            </a:r>
            <a:r>
              <a:rPr sz="1400" spc="-80" dirty="0">
                <a:latin typeface="Lucida Sans Unicode"/>
                <a:cs typeface="Lucida Sans Unicode"/>
              </a:rPr>
              <a:t>д</a:t>
            </a:r>
            <a:r>
              <a:rPr sz="1400" spc="-105" dirty="0">
                <a:latin typeface="Lucida Sans Unicode"/>
                <a:cs typeface="Lucida Sans Unicode"/>
              </a:rPr>
              <a:t>н</a:t>
            </a:r>
            <a:r>
              <a:rPr sz="1400" spc="-5" dirty="0">
                <a:latin typeface="Lucida Sans Unicode"/>
                <a:cs typeface="Lucida Sans Unicode"/>
              </a:rPr>
              <a:t>ые</a:t>
            </a:r>
            <a:r>
              <a:rPr sz="1400" spc="-95" dirty="0">
                <a:latin typeface="Lucida Sans Unicode"/>
                <a:cs typeface="Lucida Sans Unicode"/>
              </a:rPr>
              <a:t> </a:t>
            </a:r>
            <a:r>
              <a:rPr sz="1400" spc="-45" dirty="0">
                <a:latin typeface="Lucida Sans Unicode"/>
                <a:cs typeface="Lucida Sans Unicode"/>
              </a:rPr>
              <a:t>ре</a:t>
            </a:r>
            <a:r>
              <a:rPr sz="1400" spc="-35" dirty="0">
                <a:latin typeface="Lucida Sans Unicode"/>
                <a:cs typeface="Lucida Sans Unicode"/>
              </a:rPr>
              <a:t>су</a:t>
            </a:r>
            <a:r>
              <a:rPr sz="1400" spc="-70" dirty="0">
                <a:latin typeface="Lucida Sans Unicode"/>
                <a:cs typeface="Lucida Sans Unicode"/>
              </a:rPr>
              <a:t>р</a:t>
            </a:r>
            <a:r>
              <a:rPr sz="1400" spc="-55" dirty="0">
                <a:latin typeface="Lucida Sans Unicode"/>
                <a:cs typeface="Lucida Sans Unicode"/>
              </a:rPr>
              <a:t>с</a:t>
            </a:r>
            <a:r>
              <a:rPr sz="1400" spc="-10" dirty="0">
                <a:latin typeface="Lucida Sans Unicode"/>
                <a:cs typeface="Lucida Sans Unicode"/>
              </a:rPr>
              <a:t>ы</a:t>
            </a:r>
            <a:endParaRPr sz="1400">
              <a:latin typeface="Lucida Sans Unicode"/>
              <a:cs typeface="Lucida Sans Unicode"/>
            </a:endParaRPr>
          </a:p>
          <a:p>
            <a:pPr marL="12700" marR="217170">
              <a:lnSpc>
                <a:spcPct val="100000"/>
              </a:lnSpc>
              <a:buClr>
                <a:srgbClr val="FD8537"/>
              </a:buClr>
              <a:buFont typeface="Wingdings"/>
              <a:buChar char=""/>
              <a:tabLst>
                <a:tab pos="200660" algn="l"/>
              </a:tabLst>
            </a:pPr>
            <a:r>
              <a:rPr sz="1400" spc="5" dirty="0">
                <a:latin typeface="Lucida Sans Unicode"/>
                <a:cs typeface="Lucida Sans Unicode"/>
              </a:rPr>
              <a:t>Развитая</a:t>
            </a:r>
            <a:r>
              <a:rPr sz="1400" spc="-65" dirty="0">
                <a:latin typeface="Lucida Sans Unicode"/>
                <a:cs typeface="Lucida Sans Unicode"/>
              </a:rPr>
              <a:t> </a:t>
            </a:r>
            <a:r>
              <a:rPr sz="1400" spc="-60" dirty="0">
                <a:latin typeface="Lucida Sans Unicode"/>
                <a:cs typeface="Lucida Sans Unicode"/>
              </a:rPr>
              <a:t>транспортная</a:t>
            </a:r>
            <a:r>
              <a:rPr sz="1400" spc="-95" dirty="0">
                <a:latin typeface="Lucida Sans Unicode"/>
                <a:cs typeface="Lucida Sans Unicode"/>
              </a:rPr>
              <a:t> </a:t>
            </a:r>
            <a:r>
              <a:rPr sz="1400" spc="-60" dirty="0">
                <a:latin typeface="Lucida Sans Unicode"/>
                <a:cs typeface="Lucida Sans Unicode"/>
              </a:rPr>
              <a:t>инфраструктура,</a:t>
            </a:r>
            <a:r>
              <a:rPr sz="1400" spc="-95" dirty="0">
                <a:latin typeface="Lucida Sans Unicode"/>
                <a:cs typeface="Lucida Sans Unicode"/>
              </a:rPr>
              <a:t> </a:t>
            </a:r>
            <a:r>
              <a:rPr sz="1400" spc="-40" dirty="0">
                <a:latin typeface="Lucida Sans Unicode"/>
                <a:cs typeface="Lucida Sans Unicode"/>
              </a:rPr>
              <a:t>включающая</a:t>
            </a:r>
            <a:r>
              <a:rPr sz="1400" spc="-75" dirty="0">
                <a:latin typeface="Lucida Sans Unicode"/>
                <a:cs typeface="Lucida Sans Unicode"/>
              </a:rPr>
              <a:t> </a:t>
            </a:r>
            <a:r>
              <a:rPr sz="1400" spc="10" dirty="0">
                <a:latin typeface="Lucida Sans Unicode"/>
                <a:cs typeface="Lucida Sans Unicode"/>
              </a:rPr>
              <a:t>в</a:t>
            </a:r>
            <a:r>
              <a:rPr sz="1400" spc="-55" dirty="0">
                <a:latin typeface="Lucida Sans Unicode"/>
                <a:cs typeface="Lucida Sans Unicode"/>
              </a:rPr>
              <a:t> </a:t>
            </a:r>
            <a:r>
              <a:rPr sz="1400" spc="-5" dirty="0">
                <a:latin typeface="Lucida Sans Unicode"/>
                <a:cs typeface="Lucida Sans Unicode"/>
              </a:rPr>
              <a:t>себя</a:t>
            </a:r>
            <a:r>
              <a:rPr sz="1400" spc="-65" dirty="0">
                <a:latin typeface="Lucida Sans Unicode"/>
                <a:cs typeface="Lucida Sans Unicode"/>
              </a:rPr>
              <a:t> </a:t>
            </a:r>
            <a:r>
              <a:rPr sz="1400" spc="-75" dirty="0">
                <a:latin typeface="Lucida Sans Unicode"/>
                <a:cs typeface="Lucida Sans Unicode"/>
              </a:rPr>
              <a:t>автодорогу</a:t>
            </a:r>
            <a:r>
              <a:rPr sz="1400" spc="-95" dirty="0">
                <a:latin typeface="Lucida Sans Unicode"/>
                <a:cs typeface="Lucida Sans Unicode"/>
              </a:rPr>
              <a:t> </a:t>
            </a:r>
            <a:r>
              <a:rPr sz="1400" spc="-80" dirty="0">
                <a:latin typeface="Lucida Sans Unicode"/>
                <a:cs typeface="Lucida Sans Unicode"/>
              </a:rPr>
              <a:t>регионального </a:t>
            </a:r>
            <a:r>
              <a:rPr sz="1400" spc="-430" dirty="0">
                <a:latin typeface="Lucida Sans Unicode"/>
                <a:cs typeface="Lucida Sans Unicode"/>
              </a:rPr>
              <a:t> </a:t>
            </a:r>
            <a:r>
              <a:rPr sz="1400" spc="-40" dirty="0">
                <a:latin typeface="Lucida Sans Unicode"/>
                <a:cs typeface="Lucida Sans Unicode"/>
              </a:rPr>
              <a:t>значения,</a:t>
            </a:r>
            <a:r>
              <a:rPr sz="1400" spc="-85" dirty="0">
                <a:latin typeface="Lucida Sans Unicode"/>
                <a:cs typeface="Lucida Sans Unicode"/>
              </a:rPr>
              <a:t> </a:t>
            </a:r>
            <a:r>
              <a:rPr sz="1400" spc="-45" dirty="0">
                <a:latin typeface="Lucida Sans Unicode"/>
                <a:cs typeface="Lucida Sans Unicode"/>
              </a:rPr>
              <a:t>железную</a:t>
            </a:r>
            <a:r>
              <a:rPr sz="1400" spc="-110" dirty="0">
                <a:latin typeface="Lucida Sans Unicode"/>
                <a:cs typeface="Lucida Sans Unicode"/>
              </a:rPr>
              <a:t> </a:t>
            </a:r>
            <a:r>
              <a:rPr sz="1400" spc="-90" dirty="0">
                <a:latin typeface="Lucida Sans Unicode"/>
                <a:cs typeface="Lucida Sans Unicode"/>
              </a:rPr>
              <a:t>дорогу.</a:t>
            </a:r>
            <a:endParaRPr sz="1400">
              <a:latin typeface="Lucida Sans Unicode"/>
              <a:cs typeface="Lucida Sans Unicode"/>
            </a:endParaRPr>
          </a:p>
          <a:p>
            <a:pPr marL="200025" indent="-187960">
              <a:lnSpc>
                <a:spcPct val="100000"/>
              </a:lnSpc>
              <a:spcBef>
                <a:spcPts val="5"/>
              </a:spcBef>
              <a:buClr>
                <a:srgbClr val="FD8537"/>
              </a:buClr>
              <a:buFont typeface="Wingdings"/>
              <a:buChar char=""/>
              <a:tabLst>
                <a:tab pos="200660" algn="l"/>
              </a:tabLst>
            </a:pPr>
            <a:r>
              <a:rPr sz="1400" spc="-25" dirty="0">
                <a:latin typeface="Lucida Sans Unicode"/>
                <a:cs typeface="Lucida Sans Unicode"/>
              </a:rPr>
              <a:t>МО</a:t>
            </a:r>
            <a:r>
              <a:rPr sz="1400" spc="-50" dirty="0">
                <a:latin typeface="Lucida Sans Unicode"/>
                <a:cs typeface="Lucida Sans Unicode"/>
              </a:rPr>
              <a:t> </a:t>
            </a:r>
            <a:r>
              <a:rPr sz="1400" spc="-70" dirty="0">
                <a:latin typeface="Lucida Sans Unicode"/>
                <a:cs typeface="Lucida Sans Unicode"/>
              </a:rPr>
              <a:t>находится</a:t>
            </a:r>
            <a:r>
              <a:rPr sz="1400" spc="-80" dirty="0">
                <a:latin typeface="Lucida Sans Unicode"/>
                <a:cs typeface="Lucida Sans Unicode"/>
              </a:rPr>
              <a:t> </a:t>
            </a:r>
            <a:r>
              <a:rPr sz="1400" spc="-50" dirty="0">
                <a:latin typeface="Lucida Sans Unicode"/>
                <a:cs typeface="Lucida Sans Unicode"/>
              </a:rPr>
              <a:t>на</a:t>
            </a:r>
            <a:r>
              <a:rPr sz="1400" spc="-65" dirty="0">
                <a:latin typeface="Lucida Sans Unicode"/>
                <a:cs typeface="Lucida Sans Unicode"/>
              </a:rPr>
              <a:t> </a:t>
            </a:r>
            <a:r>
              <a:rPr sz="1400" spc="-55" dirty="0">
                <a:latin typeface="Lucida Sans Unicode"/>
                <a:cs typeface="Lucida Sans Unicode"/>
              </a:rPr>
              <a:t>пересечении</a:t>
            </a:r>
            <a:r>
              <a:rPr sz="1400" spc="-50" dirty="0">
                <a:latin typeface="Lucida Sans Unicode"/>
                <a:cs typeface="Lucida Sans Unicode"/>
              </a:rPr>
              <a:t> </a:t>
            </a:r>
            <a:r>
              <a:rPr sz="1400" spc="-70" dirty="0">
                <a:latin typeface="Lucida Sans Unicode"/>
                <a:cs typeface="Lucida Sans Unicode"/>
              </a:rPr>
              <a:t>основных</a:t>
            </a:r>
            <a:r>
              <a:rPr sz="1400" spc="-90" dirty="0">
                <a:latin typeface="Lucida Sans Unicode"/>
                <a:cs typeface="Lucida Sans Unicode"/>
              </a:rPr>
              <a:t> </a:t>
            </a:r>
            <a:r>
              <a:rPr sz="1400" spc="-80" dirty="0">
                <a:latin typeface="Lucida Sans Unicode"/>
                <a:cs typeface="Lucida Sans Unicode"/>
              </a:rPr>
              <a:t>транспортных</a:t>
            </a:r>
            <a:r>
              <a:rPr sz="1400" spc="-110" dirty="0">
                <a:latin typeface="Lucida Sans Unicode"/>
                <a:cs typeface="Lucida Sans Unicode"/>
              </a:rPr>
              <a:t> </a:t>
            </a:r>
            <a:r>
              <a:rPr sz="1400" spc="-80" dirty="0">
                <a:latin typeface="Lucida Sans Unicode"/>
                <a:cs typeface="Lucida Sans Unicode"/>
              </a:rPr>
              <a:t>потоков.</a:t>
            </a:r>
            <a:endParaRPr sz="1400">
              <a:latin typeface="Lucida Sans Unicode"/>
              <a:cs typeface="Lucida Sans Unicode"/>
            </a:endParaRPr>
          </a:p>
          <a:p>
            <a:pPr marL="12700" marR="297180">
              <a:lnSpc>
                <a:spcPct val="100000"/>
              </a:lnSpc>
              <a:buClr>
                <a:srgbClr val="FD8537"/>
              </a:buClr>
              <a:buFont typeface="Wingdings"/>
              <a:buChar char=""/>
              <a:tabLst>
                <a:tab pos="200660" algn="l"/>
              </a:tabLst>
            </a:pPr>
            <a:r>
              <a:rPr sz="1400" spc="-35" dirty="0">
                <a:latin typeface="Lucida Sans Unicode"/>
                <a:cs typeface="Lucida Sans Unicode"/>
              </a:rPr>
              <a:t>Наличие </a:t>
            </a:r>
            <a:r>
              <a:rPr sz="1400" spc="-70" dirty="0">
                <a:latin typeface="Lucida Sans Unicode"/>
                <a:cs typeface="Lucida Sans Unicode"/>
              </a:rPr>
              <a:t>свободных </a:t>
            </a:r>
            <a:r>
              <a:rPr sz="1400" spc="-75" dirty="0">
                <a:latin typeface="Lucida Sans Unicode"/>
                <a:cs typeface="Lucida Sans Unicode"/>
              </a:rPr>
              <a:t>промышленных </a:t>
            </a:r>
            <a:r>
              <a:rPr sz="1400" spc="-70" dirty="0">
                <a:latin typeface="Lucida Sans Unicode"/>
                <a:cs typeface="Lucida Sans Unicode"/>
              </a:rPr>
              <a:t>площадей </a:t>
            </a:r>
            <a:r>
              <a:rPr sz="1400" spc="-20" dirty="0">
                <a:latin typeface="Lucida Sans Unicode"/>
                <a:cs typeface="Lucida Sans Unicode"/>
              </a:rPr>
              <a:t>с </a:t>
            </a:r>
            <a:r>
              <a:rPr sz="1400" spc="-60" dirty="0">
                <a:latin typeface="Lucida Sans Unicode"/>
                <a:cs typeface="Lucida Sans Unicode"/>
              </a:rPr>
              <a:t>развитой </a:t>
            </a:r>
            <a:r>
              <a:rPr sz="1400" spc="-55" dirty="0">
                <a:latin typeface="Lucida Sans Unicode"/>
                <a:cs typeface="Lucida Sans Unicode"/>
              </a:rPr>
              <a:t>системой </a:t>
            </a:r>
            <a:r>
              <a:rPr sz="1400" spc="-90" dirty="0">
                <a:latin typeface="Lucida Sans Unicode"/>
                <a:cs typeface="Lucida Sans Unicode"/>
              </a:rPr>
              <a:t>коммуникаций </a:t>
            </a:r>
            <a:r>
              <a:rPr sz="1400" spc="-35" dirty="0">
                <a:latin typeface="Lucida Sans Unicode"/>
                <a:cs typeface="Lucida Sans Unicode"/>
              </a:rPr>
              <a:t>для </a:t>
            </a:r>
            <a:r>
              <a:rPr sz="1400" spc="-430" dirty="0">
                <a:latin typeface="Lucida Sans Unicode"/>
                <a:cs typeface="Lucida Sans Unicode"/>
              </a:rPr>
              <a:t> </a:t>
            </a:r>
            <a:r>
              <a:rPr sz="1400" spc="-45" dirty="0">
                <a:latin typeface="Lucida Sans Unicode"/>
                <a:cs typeface="Lucida Sans Unicode"/>
              </a:rPr>
              <a:t>развития</a:t>
            </a:r>
            <a:r>
              <a:rPr sz="1400" spc="-100" dirty="0">
                <a:latin typeface="Lucida Sans Unicode"/>
                <a:cs typeface="Lucida Sans Unicode"/>
              </a:rPr>
              <a:t> </a:t>
            </a:r>
            <a:r>
              <a:rPr sz="1400" spc="-70" dirty="0">
                <a:latin typeface="Lucida Sans Unicode"/>
                <a:cs typeface="Lucida Sans Unicode"/>
              </a:rPr>
              <a:t>новых</a:t>
            </a:r>
            <a:r>
              <a:rPr sz="1400" spc="-80" dirty="0">
                <a:latin typeface="Lucida Sans Unicode"/>
                <a:cs typeface="Lucida Sans Unicode"/>
              </a:rPr>
              <a:t> </a:t>
            </a:r>
            <a:r>
              <a:rPr sz="1400" spc="-65" dirty="0">
                <a:latin typeface="Lucida Sans Unicode"/>
                <a:cs typeface="Lucida Sans Unicode"/>
              </a:rPr>
              <a:t>производств.</a:t>
            </a:r>
            <a:endParaRPr sz="1400">
              <a:latin typeface="Lucida Sans Unicode"/>
              <a:cs typeface="Lucida Sans Unicode"/>
            </a:endParaRPr>
          </a:p>
          <a:p>
            <a:pPr marL="200025" indent="-187960">
              <a:lnSpc>
                <a:spcPct val="100000"/>
              </a:lnSpc>
              <a:buClr>
                <a:srgbClr val="FD8537"/>
              </a:buClr>
              <a:buFont typeface="Wingdings"/>
              <a:buChar char=""/>
              <a:tabLst>
                <a:tab pos="200660" algn="l"/>
              </a:tabLst>
            </a:pPr>
            <a:r>
              <a:rPr sz="1400" spc="-40" dirty="0">
                <a:latin typeface="Lucida Sans Unicode"/>
                <a:cs typeface="Lucida Sans Unicode"/>
              </a:rPr>
              <a:t>Взаимодействие</a:t>
            </a:r>
            <a:r>
              <a:rPr sz="1400" spc="-85" dirty="0">
                <a:latin typeface="Lucida Sans Unicode"/>
                <a:cs typeface="Lucida Sans Unicode"/>
              </a:rPr>
              <a:t> </a:t>
            </a:r>
            <a:r>
              <a:rPr sz="1400" spc="-20" dirty="0">
                <a:latin typeface="Lucida Sans Unicode"/>
                <a:cs typeface="Lucida Sans Unicode"/>
              </a:rPr>
              <a:t>с</a:t>
            </a:r>
            <a:r>
              <a:rPr sz="1400" spc="-55" dirty="0">
                <a:latin typeface="Lucida Sans Unicode"/>
                <a:cs typeface="Lucida Sans Unicode"/>
              </a:rPr>
              <a:t> </a:t>
            </a:r>
            <a:r>
              <a:rPr sz="1400" spc="-60" dirty="0">
                <a:latin typeface="Lucida Sans Unicode"/>
                <a:cs typeface="Lucida Sans Unicode"/>
              </a:rPr>
              <a:t>Алтайским</a:t>
            </a:r>
            <a:r>
              <a:rPr sz="1400" spc="-70" dirty="0">
                <a:latin typeface="Lucida Sans Unicode"/>
                <a:cs typeface="Lucida Sans Unicode"/>
              </a:rPr>
              <a:t> гарантийным</a:t>
            </a:r>
            <a:r>
              <a:rPr sz="1400" spc="-80" dirty="0">
                <a:latin typeface="Lucida Sans Unicode"/>
                <a:cs typeface="Lucida Sans Unicode"/>
              </a:rPr>
              <a:t> </a:t>
            </a:r>
            <a:r>
              <a:rPr sz="1400" spc="-75" dirty="0">
                <a:latin typeface="Lucida Sans Unicode"/>
                <a:cs typeface="Lucida Sans Unicode"/>
              </a:rPr>
              <a:t>фондом.</a:t>
            </a:r>
            <a:endParaRPr sz="1400">
              <a:latin typeface="Lucida Sans Unicode"/>
              <a:cs typeface="Lucida Sans Unicode"/>
            </a:endParaRPr>
          </a:p>
          <a:p>
            <a:pPr marL="12700" marR="137795">
              <a:lnSpc>
                <a:spcPct val="100000"/>
              </a:lnSpc>
              <a:buClr>
                <a:srgbClr val="FD8537"/>
              </a:buClr>
              <a:buFont typeface="Wingdings"/>
              <a:buChar char=""/>
              <a:tabLst>
                <a:tab pos="200660" algn="l"/>
              </a:tabLst>
            </a:pPr>
            <a:r>
              <a:rPr sz="1400" spc="-35" dirty="0">
                <a:latin typeface="Lucida Sans Unicode"/>
                <a:cs typeface="Lucida Sans Unicode"/>
              </a:rPr>
              <a:t>Отсутствие </a:t>
            </a:r>
            <a:r>
              <a:rPr sz="1400" spc="-70" dirty="0">
                <a:latin typeface="Lucida Sans Unicode"/>
                <a:cs typeface="Lucida Sans Unicode"/>
              </a:rPr>
              <a:t>административных </a:t>
            </a:r>
            <a:r>
              <a:rPr sz="1400" spc="-40" dirty="0">
                <a:latin typeface="Lucida Sans Unicode"/>
                <a:cs typeface="Lucida Sans Unicode"/>
              </a:rPr>
              <a:t>барьеров, </a:t>
            </a:r>
            <a:r>
              <a:rPr sz="1400" spc="-50" dirty="0">
                <a:latin typeface="Lucida Sans Unicode"/>
                <a:cs typeface="Lucida Sans Unicode"/>
              </a:rPr>
              <a:t>стремление </a:t>
            </a:r>
            <a:r>
              <a:rPr sz="1400" spc="-75" dirty="0">
                <a:latin typeface="Lucida Sans Unicode"/>
                <a:cs typeface="Lucida Sans Unicode"/>
              </a:rPr>
              <a:t>органов </a:t>
            </a:r>
            <a:r>
              <a:rPr sz="1400" spc="-70" dirty="0">
                <a:latin typeface="Lucida Sans Unicode"/>
                <a:cs typeface="Lucida Sans Unicode"/>
              </a:rPr>
              <a:t>местного </a:t>
            </a:r>
            <a:r>
              <a:rPr sz="1400" spc="-45" dirty="0">
                <a:latin typeface="Lucida Sans Unicode"/>
                <a:cs typeface="Lucida Sans Unicode"/>
              </a:rPr>
              <a:t>самоуправления </a:t>
            </a:r>
            <a:r>
              <a:rPr sz="1400" spc="-430" dirty="0">
                <a:latin typeface="Lucida Sans Unicode"/>
                <a:cs typeface="Lucida Sans Unicode"/>
              </a:rPr>
              <a:t> </a:t>
            </a:r>
            <a:r>
              <a:rPr sz="1400" spc="-80" dirty="0">
                <a:latin typeface="Lucida Sans Unicode"/>
                <a:cs typeface="Lucida Sans Unicode"/>
              </a:rPr>
              <a:t>муниципального</a:t>
            </a:r>
            <a:r>
              <a:rPr sz="1400" spc="-85" dirty="0">
                <a:latin typeface="Lucida Sans Unicode"/>
                <a:cs typeface="Lucida Sans Unicode"/>
              </a:rPr>
              <a:t> </a:t>
            </a:r>
            <a:r>
              <a:rPr sz="1400" spc="-65" dirty="0">
                <a:latin typeface="Lucida Sans Unicode"/>
                <a:cs typeface="Lucida Sans Unicode"/>
              </a:rPr>
              <a:t>района</a:t>
            </a:r>
            <a:r>
              <a:rPr sz="1400" spc="-75" dirty="0">
                <a:latin typeface="Lucida Sans Unicode"/>
                <a:cs typeface="Lucida Sans Unicode"/>
              </a:rPr>
              <a:t> </a:t>
            </a:r>
            <a:r>
              <a:rPr sz="1400" spc="-140" dirty="0">
                <a:latin typeface="Lucida Sans Unicode"/>
                <a:cs typeface="Lucida Sans Unicode"/>
              </a:rPr>
              <a:t>к</a:t>
            </a:r>
            <a:r>
              <a:rPr sz="1400" spc="-65" dirty="0">
                <a:latin typeface="Lucida Sans Unicode"/>
                <a:cs typeface="Lucida Sans Unicode"/>
              </a:rPr>
              <a:t> экономическому</a:t>
            </a:r>
            <a:r>
              <a:rPr sz="1400" spc="-85" dirty="0">
                <a:latin typeface="Lucida Sans Unicode"/>
                <a:cs typeface="Lucida Sans Unicode"/>
              </a:rPr>
              <a:t> </a:t>
            </a:r>
            <a:r>
              <a:rPr sz="1400" spc="-60" dirty="0">
                <a:latin typeface="Lucida Sans Unicode"/>
                <a:cs typeface="Lucida Sans Unicode"/>
              </a:rPr>
              <a:t>росту</a:t>
            </a:r>
            <a:r>
              <a:rPr sz="1400" spc="-95" dirty="0">
                <a:latin typeface="Lucida Sans Unicode"/>
                <a:cs typeface="Lucida Sans Unicode"/>
              </a:rPr>
              <a:t> </a:t>
            </a:r>
            <a:r>
              <a:rPr sz="1400" spc="-65" dirty="0">
                <a:latin typeface="Lucida Sans Unicode"/>
                <a:cs typeface="Lucida Sans Unicode"/>
              </a:rPr>
              <a:t>района.</a:t>
            </a:r>
            <a:endParaRPr sz="1400">
              <a:latin typeface="Lucida Sans Unicode"/>
              <a:cs typeface="Lucida Sans Unicode"/>
            </a:endParaRPr>
          </a:p>
          <a:p>
            <a:pPr marL="200025" indent="-187960">
              <a:lnSpc>
                <a:spcPct val="100000"/>
              </a:lnSpc>
              <a:buClr>
                <a:srgbClr val="FD8537"/>
              </a:buClr>
              <a:buFont typeface="Wingdings"/>
              <a:buChar char=""/>
              <a:tabLst>
                <a:tab pos="200660" algn="l"/>
              </a:tabLst>
            </a:pPr>
            <a:r>
              <a:rPr sz="1400" spc="-25" dirty="0">
                <a:latin typeface="Lucida Sans Unicode"/>
                <a:cs typeface="Lucida Sans Unicode"/>
              </a:rPr>
              <a:t>Н</a:t>
            </a:r>
            <a:r>
              <a:rPr sz="1400" spc="-100" dirty="0">
                <a:latin typeface="Lucida Sans Unicode"/>
                <a:cs typeface="Lucida Sans Unicode"/>
              </a:rPr>
              <a:t>и</a:t>
            </a:r>
            <a:r>
              <a:rPr sz="1400" spc="-30" dirty="0">
                <a:latin typeface="Lucida Sans Unicode"/>
                <a:cs typeface="Lucida Sans Unicode"/>
              </a:rPr>
              <a:t>з</a:t>
            </a:r>
            <a:r>
              <a:rPr sz="1400" spc="-110" dirty="0">
                <a:latin typeface="Lucida Sans Unicode"/>
                <a:cs typeface="Lucida Sans Unicode"/>
              </a:rPr>
              <a:t>к</a:t>
            </a:r>
            <a:r>
              <a:rPr sz="1400" spc="-135" dirty="0">
                <a:latin typeface="Lucida Sans Unicode"/>
                <a:cs typeface="Lucida Sans Unicode"/>
              </a:rPr>
              <a:t>и</a:t>
            </a:r>
            <a:r>
              <a:rPr sz="1400" spc="-95" dirty="0">
                <a:latin typeface="Lucida Sans Unicode"/>
                <a:cs typeface="Lucida Sans Unicode"/>
              </a:rPr>
              <a:t>й</a:t>
            </a:r>
            <a:r>
              <a:rPr sz="1400" spc="-45" dirty="0">
                <a:latin typeface="Lucida Sans Unicode"/>
                <a:cs typeface="Lucida Sans Unicode"/>
              </a:rPr>
              <a:t> </a:t>
            </a:r>
            <a:r>
              <a:rPr sz="1400" spc="-35" dirty="0">
                <a:latin typeface="Lucida Sans Unicode"/>
                <a:cs typeface="Lucida Sans Unicode"/>
              </a:rPr>
              <a:t>у</a:t>
            </a:r>
            <a:r>
              <a:rPr sz="1400" spc="-50" dirty="0">
                <a:latin typeface="Lucida Sans Unicode"/>
                <a:cs typeface="Lucida Sans Unicode"/>
              </a:rPr>
              <a:t>ровен</a:t>
            </a:r>
            <a:r>
              <a:rPr sz="1400" spc="-40" dirty="0">
                <a:latin typeface="Lucida Sans Unicode"/>
                <a:cs typeface="Lucida Sans Unicode"/>
              </a:rPr>
              <a:t>ь</a:t>
            </a:r>
            <a:r>
              <a:rPr sz="1400" spc="-85" dirty="0">
                <a:latin typeface="Lucida Sans Unicode"/>
                <a:cs typeface="Lucida Sans Unicode"/>
              </a:rPr>
              <a:t> </a:t>
            </a:r>
            <a:r>
              <a:rPr sz="1400" spc="-45" dirty="0">
                <a:latin typeface="Lucida Sans Unicode"/>
                <a:cs typeface="Lucida Sans Unicode"/>
              </a:rPr>
              <a:t>безрабо</a:t>
            </a:r>
            <a:r>
              <a:rPr sz="1400" spc="-30" dirty="0">
                <a:latin typeface="Lucida Sans Unicode"/>
                <a:cs typeface="Lucida Sans Unicode"/>
              </a:rPr>
              <a:t>т</a:t>
            </a:r>
            <a:r>
              <a:rPr sz="1400" spc="-100" dirty="0">
                <a:latin typeface="Lucida Sans Unicode"/>
                <a:cs typeface="Lucida Sans Unicode"/>
              </a:rPr>
              <a:t>и</a:t>
            </a:r>
            <a:r>
              <a:rPr sz="1400" spc="-75" dirty="0">
                <a:latin typeface="Lucida Sans Unicode"/>
                <a:cs typeface="Lucida Sans Unicode"/>
              </a:rPr>
              <a:t>ц</a:t>
            </a:r>
            <a:r>
              <a:rPr sz="1400" spc="-90" dirty="0">
                <a:latin typeface="Lucida Sans Unicode"/>
                <a:cs typeface="Lucida Sans Unicode"/>
              </a:rPr>
              <a:t>ы</a:t>
            </a:r>
            <a:r>
              <a:rPr sz="1400" spc="-55" dirty="0">
                <a:latin typeface="Lucida Sans Unicode"/>
                <a:cs typeface="Lucida Sans Unicode"/>
              </a:rPr>
              <a:t>.</a:t>
            </a:r>
            <a:endParaRPr sz="1400">
              <a:latin typeface="Lucida Sans Unicode"/>
              <a:cs typeface="Lucida Sans Unicode"/>
            </a:endParaRPr>
          </a:p>
          <a:p>
            <a:pPr marL="200025" indent="-187960">
              <a:lnSpc>
                <a:spcPct val="100000"/>
              </a:lnSpc>
              <a:buClr>
                <a:srgbClr val="FD8537"/>
              </a:buClr>
              <a:buFont typeface="Wingdings"/>
              <a:buChar char=""/>
              <a:tabLst>
                <a:tab pos="200660" algn="l"/>
              </a:tabLst>
            </a:pPr>
            <a:r>
              <a:rPr sz="1400" spc="-60" dirty="0">
                <a:latin typeface="Lucida Sans Unicode"/>
                <a:cs typeface="Lucida Sans Unicode"/>
              </a:rPr>
              <a:t>Достаточно</a:t>
            </a:r>
            <a:r>
              <a:rPr sz="1400" spc="-100" dirty="0">
                <a:latin typeface="Lucida Sans Unicode"/>
                <a:cs typeface="Lucida Sans Unicode"/>
              </a:rPr>
              <a:t> </a:t>
            </a:r>
            <a:r>
              <a:rPr sz="1400" spc="-65" dirty="0">
                <a:latin typeface="Lucida Sans Unicode"/>
                <a:cs typeface="Lucida Sans Unicode"/>
              </a:rPr>
              <a:t>высокий</a:t>
            </a:r>
            <a:r>
              <a:rPr sz="1400" spc="-80" dirty="0">
                <a:latin typeface="Lucida Sans Unicode"/>
                <a:cs typeface="Lucida Sans Unicode"/>
              </a:rPr>
              <a:t> </a:t>
            </a:r>
            <a:r>
              <a:rPr sz="1400" spc="-45" dirty="0">
                <a:latin typeface="Lucida Sans Unicode"/>
                <a:cs typeface="Lucida Sans Unicode"/>
              </a:rPr>
              <a:t>уровень</a:t>
            </a:r>
            <a:r>
              <a:rPr sz="1400" spc="-85" dirty="0">
                <a:latin typeface="Lucida Sans Unicode"/>
                <a:cs typeface="Lucida Sans Unicode"/>
              </a:rPr>
              <a:t> </a:t>
            </a:r>
            <a:r>
              <a:rPr sz="1400" spc="-45" dirty="0">
                <a:latin typeface="Lucida Sans Unicode"/>
                <a:cs typeface="Lucida Sans Unicode"/>
              </a:rPr>
              <a:t>развития</a:t>
            </a:r>
            <a:r>
              <a:rPr sz="1400" spc="-80" dirty="0">
                <a:latin typeface="Lucida Sans Unicode"/>
                <a:cs typeface="Lucida Sans Unicode"/>
              </a:rPr>
              <a:t> </a:t>
            </a:r>
            <a:r>
              <a:rPr sz="1400" spc="-85" dirty="0">
                <a:latin typeface="Lucida Sans Unicode"/>
                <a:cs typeface="Lucida Sans Unicode"/>
              </a:rPr>
              <a:t>гражданского</a:t>
            </a:r>
            <a:r>
              <a:rPr sz="1400" spc="-110" dirty="0">
                <a:latin typeface="Lucida Sans Unicode"/>
                <a:cs typeface="Lucida Sans Unicode"/>
              </a:rPr>
              <a:t> </a:t>
            </a:r>
            <a:r>
              <a:rPr sz="1400" spc="-35" dirty="0">
                <a:latin typeface="Lucida Sans Unicode"/>
                <a:cs typeface="Lucida Sans Unicode"/>
              </a:rPr>
              <a:t>общества.</a:t>
            </a:r>
            <a:endParaRPr sz="1400">
              <a:latin typeface="Lucida Sans Unicode"/>
              <a:cs typeface="Lucida Sans Unicode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5"/>
              </a:spcBef>
            </a:pPr>
            <a:fld id="{81D60167-4931-47E6-BA6A-407CBD079E47}" type="slidenum">
              <a:rPr dirty="0"/>
              <a:t>32</a:t>
            </a:fld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957577" y="256286"/>
            <a:ext cx="4657979" cy="379476"/>
          </a:xfrm>
          <a:prstGeom prst="rect">
            <a:avLst/>
          </a:prstGeom>
        </p:spPr>
      </p:pic>
      <p:graphicFrame>
        <p:nvGraphicFramePr>
          <p:cNvPr id="3" name="objec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151700"/>
              </p:ext>
            </p:extLst>
          </p:nvPr>
        </p:nvGraphicFramePr>
        <p:xfrm>
          <a:off x="245173" y="823594"/>
          <a:ext cx="8569960" cy="584873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9458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71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523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40079"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625"/>
                        </a:spcBef>
                      </a:pPr>
                      <a:r>
                        <a:rPr sz="1400" b="1" spc="-20" dirty="0">
                          <a:latin typeface="Arial"/>
                          <a:cs typeface="Arial"/>
                        </a:rPr>
                        <a:t>Ф.И.О.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2063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625"/>
                        </a:spcBef>
                      </a:pPr>
                      <a:r>
                        <a:rPr sz="1400" b="1" spc="-75" dirty="0">
                          <a:latin typeface="Arial"/>
                          <a:cs typeface="Arial"/>
                        </a:rPr>
                        <a:t>Должность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2063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82600" marR="371475" indent="-102235" algn="ctr">
                        <a:lnSpc>
                          <a:spcPts val="1680"/>
                        </a:lnSpc>
                      </a:pPr>
                      <a:r>
                        <a:rPr lang="ru-RU" sz="1400" b="1" spc="-55" dirty="0" smtClean="0">
                          <a:latin typeface="Arial"/>
                          <a:cs typeface="Arial"/>
                        </a:rPr>
                        <a:t>Т</a:t>
                      </a:r>
                      <a:r>
                        <a:rPr sz="1400" b="1" spc="-55" dirty="0" err="1" smtClean="0">
                          <a:latin typeface="Arial"/>
                          <a:cs typeface="Arial"/>
                        </a:rPr>
                        <a:t>елефон</a:t>
                      </a:r>
                      <a:r>
                        <a:rPr sz="1400" b="1" spc="-55" dirty="0" smtClean="0">
                          <a:latin typeface="Arial"/>
                          <a:cs typeface="Arial"/>
                        </a:rPr>
                        <a:t> </a:t>
                      </a:r>
                      <a:endParaRPr lang="ru-RU" sz="1400" b="1" spc="-55" dirty="0" smtClean="0">
                        <a:latin typeface="Arial"/>
                        <a:cs typeface="Arial"/>
                      </a:endParaRPr>
                    </a:p>
                    <a:p>
                      <a:pPr marL="482600" marR="371475" indent="-102235" algn="ctr">
                        <a:lnSpc>
                          <a:spcPts val="1680"/>
                        </a:lnSpc>
                      </a:pPr>
                      <a:r>
                        <a:rPr sz="1400" b="1" spc="-5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spc="5" dirty="0">
                          <a:latin typeface="Arial"/>
                          <a:cs typeface="Arial"/>
                        </a:rPr>
                        <a:t>(8</a:t>
                      </a:r>
                      <a:r>
                        <a:rPr sz="1400" b="1" spc="-7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dirty="0">
                          <a:latin typeface="Arial"/>
                          <a:cs typeface="Arial"/>
                        </a:rPr>
                        <a:t>38584)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057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lang="ru-RU" sz="1400" spc="-70" dirty="0" smtClean="0">
                          <a:latin typeface="Lucida Sans Unicode"/>
                          <a:cs typeface="Lucida Sans Unicode"/>
                        </a:rPr>
                        <a:t>Глава Администрации района</a:t>
                      </a:r>
                      <a:endParaRPr sz="140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1143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00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lang="ru-RU" sz="1400" dirty="0" smtClean="0">
                          <a:latin typeface="Lucida Sans Unicode"/>
                          <a:cs typeface="Lucida Sans Unicode"/>
                        </a:rPr>
                        <a:t>Панченко Иван Владимирович</a:t>
                      </a:r>
                      <a:endParaRPr sz="140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1143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1400" spc="-180" dirty="0">
                          <a:latin typeface="Lucida Sans Unicode"/>
                          <a:cs typeface="Lucida Sans Unicode"/>
                        </a:rPr>
                        <a:t>2-14-01</a:t>
                      </a:r>
                      <a:endParaRPr sz="1400">
                        <a:latin typeface="Lucida Sans Unicode"/>
                        <a:cs typeface="Lucida Sans Unicode"/>
                      </a:endParaRPr>
                    </a:p>
                  </a:txBody>
                  <a:tcPr marL="0" marR="0" marT="1143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51458">
                <a:tc>
                  <a:txBody>
                    <a:bodyPr/>
                    <a:lstStyle/>
                    <a:p>
                      <a:pPr marL="351155" marR="343535" algn="ctr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sz="1400" spc="5" dirty="0">
                          <a:latin typeface="Lucida Sans Unicode"/>
                          <a:cs typeface="Lucida Sans Unicode"/>
                        </a:rPr>
                        <a:t>П</a:t>
                      </a:r>
                      <a:r>
                        <a:rPr sz="1400" spc="-5" dirty="0">
                          <a:latin typeface="Lucida Sans Unicode"/>
                          <a:cs typeface="Lucida Sans Unicode"/>
                        </a:rPr>
                        <a:t>редсед</a:t>
                      </a:r>
                      <a:r>
                        <a:rPr sz="1400" spc="-15" dirty="0">
                          <a:latin typeface="Lucida Sans Unicode"/>
                          <a:cs typeface="Lucida Sans Unicode"/>
                        </a:rPr>
                        <a:t>а</a:t>
                      </a:r>
                      <a:r>
                        <a:rPr sz="1400" dirty="0">
                          <a:latin typeface="Lucida Sans Unicode"/>
                          <a:cs typeface="Lucida Sans Unicode"/>
                        </a:rPr>
                        <a:t>т</a:t>
                      </a:r>
                      <a:r>
                        <a:rPr sz="1400" spc="-15" dirty="0">
                          <a:latin typeface="Lucida Sans Unicode"/>
                          <a:cs typeface="Lucida Sans Unicode"/>
                        </a:rPr>
                        <a:t>е</a:t>
                      </a:r>
                      <a:r>
                        <a:rPr sz="1400" dirty="0">
                          <a:latin typeface="Lucida Sans Unicode"/>
                          <a:cs typeface="Lucida Sans Unicode"/>
                        </a:rPr>
                        <a:t>ль</a:t>
                      </a:r>
                      <a:r>
                        <a:rPr sz="1400" spc="-95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400" dirty="0">
                          <a:latin typeface="Lucida Sans Unicode"/>
                          <a:cs typeface="Lucida Sans Unicode"/>
                        </a:rPr>
                        <a:t>ком</a:t>
                      </a:r>
                      <a:r>
                        <a:rPr sz="1400" spc="-10" dirty="0">
                          <a:latin typeface="Lucida Sans Unicode"/>
                          <a:cs typeface="Lucida Sans Unicode"/>
                        </a:rPr>
                        <a:t>и</a:t>
                      </a:r>
                      <a:r>
                        <a:rPr sz="1400" dirty="0">
                          <a:latin typeface="Lucida Sans Unicode"/>
                          <a:cs typeface="Lucida Sans Unicode"/>
                        </a:rPr>
                        <a:t>т</a:t>
                      </a:r>
                      <a:r>
                        <a:rPr sz="1400" spc="-5" dirty="0">
                          <a:latin typeface="Lucida Sans Unicode"/>
                          <a:cs typeface="Lucida Sans Unicode"/>
                        </a:rPr>
                        <a:t>е</a:t>
                      </a:r>
                      <a:r>
                        <a:rPr sz="1400" dirty="0">
                          <a:latin typeface="Lucida Sans Unicode"/>
                          <a:cs typeface="Lucida Sans Unicode"/>
                        </a:rPr>
                        <a:t>та</a:t>
                      </a:r>
                      <a:r>
                        <a:rPr sz="1400" spc="-85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400" spc="-5" dirty="0">
                          <a:latin typeface="Lucida Sans Unicode"/>
                          <a:cs typeface="Lucida Sans Unicode"/>
                        </a:rPr>
                        <a:t>адм</a:t>
                      </a:r>
                      <a:r>
                        <a:rPr sz="1400" spc="-10" dirty="0">
                          <a:latin typeface="Lucida Sans Unicode"/>
                          <a:cs typeface="Lucida Sans Unicode"/>
                        </a:rPr>
                        <a:t>и</a:t>
                      </a:r>
                      <a:r>
                        <a:rPr sz="1400" dirty="0">
                          <a:latin typeface="Lucida Sans Unicode"/>
                          <a:cs typeface="Lucida Sans Unicode"/>
                        </a:rPr>
                        <a:t>н</a:t>
                      </a:r>
                      <a:r>
                        <a:rPr sz="1400" spc="-5" dirty="0">
                          <a:latin typeface="Lucida Sans Unicode"/>
                          <a:cs typeface="Lucida Sans Unicode"/>
                        </a:rPr>
                        <a:t>и</a:t>
                      </a:r>
                      <a:r>
                        <a:rPr sz="1400" dirty="0">
                          <a:latin typeface="Lucida Sans Unicode"/>
                          <a:cs typeface="Lucida Sans Unicode"/>
                        </a:rPr>
                        <a:t>ст</a:t>
                      </a:r>
                      <a:r>
                        <a:rPr sz="1400" spc="-5" dirty="0">
                          <a:latin typeface="Lucida Sans Unicode"/>
                          <a:cs typeface="Lucida Sans Unicode"/>
                        </a:rPr>
                        <a:t>рации  </a:t>
                      </a:r>
                      <a:r>
                        <a:rPr sz="1400" dirty="0">
                          <a:latin typeface="Lucida Sans Unicode"/>
                          <a:cs typeface="Lucida Sans Unicode"/>
                        </a:rPr>
                        <a:t>К</a:t>
                      </a:r>
                      <a:r>
                        <a:rPr sz="1400" spc="-5" dirty="0">
                          <a:latin typeface="Lucida Sans Unicode"/>
                          <a:cs typeface="Lucida Sans Unicode"/>
                        </a:rPr>
                        <a:t>аме</a:t>
                      </a:r>
                      <a:r>
                        <a:rPr sz="1400" dirty="0">
                          <a:latin typeface="Lucida Sans Unicode"/>
                          <a:cs typeface="Lucida Sans Unicode"/>
                        </a:rPr>
                        <a:t>нского</a:t>
                      </a:r>
                      <a:r>
                        <a:rPr sz="1400" spc="-110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400" spc="-5" dirty="0">
                          <a:latin typeface="Lucida Sans Unicode"/>
                          <a:cs typeface="Lucida Sans Unicode"/>
                        </a:rPr>
                        <a:t>ра</a:t>
                      </a:r>
                      <a:r>
                        <a:rPr sz="1400" spc="-10" dirty="0">
                          <a:latin typeface="Lucida Sans Unicode"/>
                          <a:cs typeface="Lucida Sans Unicode"/>
                        </a:rPr>
                        <a:t>й</a:t>
                      </a:r>
                      <a:r>
                        <a:rPr sz="1400" spc="-5" dirty="0">
                          <a:latin typeface="Lucida Sans Unicode"/>
                          <a:cs typeface="Lucida Sans Unicode"/>
                        </a:rPr>
                        <a:t>о</a:t>
                      </a:r>
                      <a:r>
                        <a:rPr sz="1400" dirty="0">
                          <a:latin typeface="Lucida Sans Unicode"/>
                          <a:cs typeface="Lucida Sans Unicode"/>
                        </a:rPr>
                        <a:t>на</a:t>
                      </a:r>
                      <a:r>
                        <a:rPr sz="1400" spc="-75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400" dirty="0">
                          <a:latin typeface="Lucida Sans Unicode"/>
                          <a:cs typeface="Lucida Sans Unicode"/>
                        </a:rPr>
                        <a:t>Ал</a:t>
                      </a:r>
                      <a:r>
                        <a:rPr sz="1400" spc="5" dirty="0">
                          <a:latin typeface="Lucida Sans Unicode"/>
                          <a:cs typeface="Lucida Sans Unicode"/>
                        </a:rPr>
                        <a:t>т</a:t>
                      </a:r>
                      <a:r>
                        <a:rPr sz="1400" spc="-5" dirty="0">
                          <a:latin typeface="Lucida Sans Unicode"/>
                          <a:cs typeface="Lucida Sans Unicode"/>
                        </a:rPr>
                        <a:t>а</a:t>
                      </a:r>
                      <a:r>
                        <a:rPr sz="1400" spc="-10" dirty="0">
                          <a:latin typeface="Lucida Sans Unicode"/>
                          <a:cs typeface="Lucida Sans Unicode"/>
                        </a:rPr>
                        <a:t>й</a:t>
                      </a:r>
                      <a:r>
                        <a:rPr sz="1400" dirty="0">
                          <a:latin typeface="Lucida Sans Unicode"/>
                          <a:cs typeface="Lucida Sans Unicode"/>
                        </a:rPr>
                        <a:t>ского</a:t>
                      </a:r>
                      <a:r>
                        <a:rPr sz="1400" spc="-85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400" dirty="0">
                          <a:latin typeface="Lucida Sans Unicode"/>
                          <a:cs typeface="Lucida Sans Unicode"/>
                        </a:rPr>
                        <a:t>края</a:t>
                      </a:r>
                      <a:r>
                        <a:rPr sz="1400" spc="-70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400" spc="-10" dirty="0">
                          <a:latin typeface="Lucida Sans Unicode"/>
                          <a:cs typeface="Lucida Sans Unicode"/>
                        </a:rPr>
                        <a:t>п</a:t>
                      </a:r>
                      <a:r>
                        <a:rPr sz="1400" dirty="0">
                          <a:latin typeface="Lucida Sans Unicode"/>
                          <a:cs typeface="Lucida Sans Unicode"/>
                        </a:rPr>
                        <a:t>о</a:t>
                      </a:r>
                      <a:endParaRPr sz="1400">
                        <a:latin typeface="Lucida Sans Unicode"/>
                        <a:cs typeface="Lucida Sans Unicode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400" spc="-5" dirty="0">
                          <a:latin typeface="Lucida Sans Unicode"/>
                          <a:cs typeface="Lucida Sans Unicode"/>
                        </a:rPr>
                        <a:t>ф</a:t>
                      </a:r>
                      <a:r>
                        <a:rPr sz="1400" spc="-10" dirty="0">
                          <a:latin typeface="Lucida Sans Unicode"/>
                          <a:cs typeface="Lucida Sans Unicode"/>
                        </a:rPr>
                        <a:t>и</a:t>
                      </a:r>
                      <a:r>
                        <a:rPr sz="1400" dirty="0">
                          <a:latin typeface="Lucida Sans Unicode"/>
                          <a:cs typeface="Lucida Sans Unicode"/>
                        </a:rPr>
                        <a:t>н</a:t>
                      </a:r>
                      <a:r>
                        <a:rPr sz="1400" spc="-5" dirty="0">
                          <a:latin typeface="Lucida Sans Unicode"/>
                          <a:cs typeface="Lucida Sans Unicode"/>
                        </a:rPr>
                        <a:t>а</a:t>
                      </a:r>
                      <a:r>
                        <a:rPr sz="1400" dirty="0">
                          <a:latin typeface="Lucida Sans Unicode"/>
                          <a:cs typeface="Lucida Sans Unicode"/>
                        </a:rPr>
                        <a:t>нс</a:t>
                      </a:r>
                      <a:r>
                        <a:rPr sz="1400" spc="-5" dirty="0">
                          <a:latin typeface="Lucida Sans Unicode"/>
                          <a:cs typeface="Lucida Sans Unicode"/>
                        </a:rPr>
                        <a:t>ам</a:t>
                      </a:r>
                      <a:r>
                        <a:rPr sz="1400" dirty="0">
                          <a:latin typeface="Lucida Sans Unicode"/>
                          <a:cs typeface="Lucida Sans Unicode"/>
                        </a:rPr>
                        <a:t>,</a:t>
                      </a:r>
                      <a:r>
                        <a:rPr sz="1400" spc="-95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400" dirty="0">
                          <a:latin typeface="Lucida Sans Unicode"/>
                          <a:cs typeface="Lucida Sans Unicode"/>
                        </a:rPr>
                        <a:t>н</a:t>
                      </a:r>
                      <a:r>
                        <a:rPr sz="1400" spc="-5" dirty="0">
                          <a:latin typeface="Lucida Sans Unicode"/>
                          <a:cs typeface="Lucida Sans Unicode"/>
                        </a:rPr>
                        <a:t>алогово</a:t>
                      </a:r>
                      <a:r>
                        <a:rPr sz="1400" dirty="0">
                          <a:latin typeface="Lucida Sans Unicode"/>
                          <a:cs typeface="Lucida Sans Unicode"/>
                        </a:rPr>
                        <a:t>й</a:t>
                      </a:r>
                      <a:r>
                        <a:rPr sz="1400" spc="-90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400" dirty="0">
                          <a:latin typeface="Lucida Sans Unicode"/>
                          <a:cs typeface="Lucida Sans Unicode"/>
                        </a:rPr>
                        <a:t>и</a:t>
                      </a:r>
                      <a:r>
                        <a:rPr sz="1400" spc="-55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400" dirty="0">
                          <a:latin typeface="Lucida Sans Unicode"/>
                          <a:cs typeface="Lucida Sans Unicode"/>
                        </a:rPr>
                        <a:t>кре</a:t>
                      </a:r>
                      <a:r>
                        <a:rPr sz="1400" spc="-10" dirty="0">
                          <a:latin typeface="Lucida Sans Unicode"/>
                          <a:cs typeface="Lucida Sans Unicode"/>
                        </a:rPr>
                        <a:t>д</a:t>
                      </a:r>
                      <a:r>
                        <a:rPr sz="1400" spc="-5" dirty="0">
                          <a:latin typeface="Lucida Sans Unicode"/>
                          <a:cs typeface="Lucida Sans Unicode"/>
                        </a:rPr>
                        <a:t>и</a:t>
                      </a:r>
                      <a:r>
                        <a:rPr sz="1400" dirty="0">
                          <a:latin typeface="Lucida Sans Unicode"/>
                          <a:cs typeface="Lucida Sans Unicode"/>
                        </a:rPr>
                        <a:t>тн</a:t>
                      </a:r>
                      <a:r>
                        <a:rPr sz="1400" spc="-5" dirty="0">
                          <a:latin typeface="Lucida Sans Unicode"/>
                          <a:cs typeface="Lucida Sans Unicode"/>
                        </a:rPr>
                        <a:t>о</a:t>
                      </a:r>
                      <a:r>
                        <a:rPr sz="1400" dirty="0">
                          <a:latin typeface="Lucida Sans Unicode"/>
                          <a:cs typeface="Lucida Sans Unicode"/>
                        </a:rPr>
                        <a:t>й</a:t>
                      </a:r>
                      <a:r>
                        <a:rPr sz="1400" spc="-90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400" spc="-10" dirty="0">
                          <a:latin typeface="Lucida Sans Unicode"/>
                          <a:cs typeface="Lucida Sans Unicode"/>
                        </a:rPr>
                        <a:t>п</a:t>
                      </a:r>
                      <a:r>
                        <a:rPr sz="1400" spc="-5" dirty="0">
                          <a:latin typeface="Lucida Sans Unicode"/>
                          <a:cs typeface="Lucida Sans Unicode"/>
                        </a:rPr>
                        <a:t>олитик</a:t>
                      </a:r>
                      <a:r>
                        <a:rPr sz="1400" dirty="0">
                          <a:latin typeface="Lucida Sans Unicode"/>
                          <a:cs typeface="Lucida Sans Unicode"/>
                        </a:rPr>
                        <a:t>е</a:t>
                      </a:r>
                      <a:endParaRPr sz="1400">
                        <a:latin typeface="Lucida Sans Unicode"/>
                        <a:cs typeface="Lucida Sans Unicode"/>
                      </a:endParaRPr>
                    </a:p>
                  </a:txBody>
                  <a:tcPr marL="0" marR="0" marT="488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750">
                        <a:latin typeface="Times New Roman"/>
                        <a:cs typeface="Times New Roman"/>
                      </a:endParaRPr>
                    </a:p>
                    <a:p>
                      <a:pPr marL="63500">
                        <a:lnSpc>
                          <a:spcPct val="100000"/>
                        </a:lnSpc>
                      </a:pPr>
                      <a:r>
                        <a:rPr sz="1400" spc="-10" dirty="0">
                          <a:latin typeface="Lucida Sans Unicode"/>
                          <a:cs typeface="Lucida Sans Unicode"/>
                        </a:rPr>
                        <a:t>М</a:t>
                      </a:r>
                      <a:r>
                        <a:rPr sz="1400" spc="-5" dirty="0">
                          <a:latin typeface="Lucida Sans Unicode"/>
                          <a:cs typeface="Lucida Sans Unicode"/>
                        </a:rPr>
                        <a:t>амо</a:t>
                      </a:r>
                      <a:r>
                        <a:rPr sz="1400" dirty="0">
                          <a:latin typeface="Lucida Sans Unicode"/>
                          <a:cs typeface="Lucida Sans Unicode"/>
                        </a:rPr>
                        <a:t>н</a:t>
                      </a:r>
                      <a:r>
                        <a:rPr sz="1400" spc="-5" dirty="0">
                          <a:latin typeface="Lucida Sans Unicode"/>
                          <a:cs typeface="Lucida Sans Unicode"/>
                        </a:rPr>
                        <a:t>ов</a:t>
                      </a:r>
                      <a:r>
                        <a:rPr sz="1400" dirty="0">
                          <a:latin typeface="Lucida Sans Unicode"/>
                          <a:cs typeface="Lucida Sans Unicode"/>
                        </a:rPr>
                        <a:t>а</a:t>
                      </a:r>
                      <a:r>
                        <a:rPr sz="1400" spc="-100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400" spc="-10" dirty="0">
                          <a:latin typeface="Lucida Sans Unicode"/>
                          <a:cs typeface="Lucida Sans Unicode"/>
                        </a:rPr>
                        <a:t>И</a:t>
                      </a:r>
                      <a:r>
                        <a:rPr sz="1400" spc="-5" dirty="0">
                          <a:latin typeface="Lucida Sans Unicode"/>
                          <a:cs typeface="Lucida Sans Unicode"/>
                        </a:rPr>
                        <a:t>р</a:t>
                      </a:r>
                      <a:r>
                        <a:rPr sz="1400" spc="-10" dirty="0">
                          <a:latin typeface="Lucida Sans Unicode"/>
                          <a:cs typeface="Lucida Sans Unicode"/>
                        </a:rPr>
                        <a:t>и</a:t>
                      </a:r>
                      <a:r>
                        <a:rPr sz="1400" dirty="0">
                          <a:latin typeface="Lucida Sans Unicode"/>
                          <a:cs typeface="Lucida Sans Unicode"/>
                        </a:rPr>
                        <a:t>на</a:t>
                      </a:r>
                      <a:r>
                        <a:rPr sz="1400" spc="-65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400" spc="-10" dirty="0">
                          <a:latin typeface="Lucida Sans Unicode"/>
                          <a:cs typeface="Lucida Sans Unicode"/>
                        </a:rPr>
                        <a:t>М</a:t>
                      </a:r>
                      <a:r>
                        <a:rPr sz="1400" spc="-5" dirty="0">
                          <a:latin typeface="Lucida Sans Unicode"/>
                          <a:cs typeface="Lucida Sans Unicode"/>
                        </a:rPr>
                        <a:t>и</a:t>
                      </a:r>
                      <a:r>
                        <a:rPr sz="1400" dirty="0">
                          <a:latin typeface="Lucida Sans Unicode"/>
                          <a:cs typeface="Lucida Sans Unicode"/>
                        </a:rPr>
                        <a:t>х</a:t>
                      </a:r>
                      <a:r>
                        <a:rPr sz="1400" spc="-5" dirty="0">
                          <a:latin typeface="Lucida Sans Unicode"/>
                          <a:cs typeface="Lucida Sans Unicode"/>
                        </a:rPr>
                        <a:t>а</a:t>
                      </a:r>
                      <a:r>
                        <a:rPr sz="1400" spc="-10" dirty="0">
                          <a:latin typeface="Lucida Sans Unicode"/>
                          <a:cs typeface="Lucida Sans Unicode"/>
                        </a:rPr>
                        <a:t>й</a:t>
                      </a:r>
                      <a:r>
                        <a:rPr sz="1400" dirty="0">
                          <a:latin typeface="Lucida Sans Unicode"/>
                          <a:cs typeface="Lucida Sans Unicode"/>
                        </a:rPr>
                        <a:t>ловна</a:t>
                      </a:r>
                      <a:endParaRPr sz="1400">
                        <a:latin typeface="Lucida Sans Unicode"/>
                        <a:cs typeface="Lucida Sans Unicode"/>
                      </a:endParaRPr>
                    </a:p>
                  </a:txBody>
                  <a:tcPr marL="0" marR="0" marT="63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750">
                        <a:latin typeface="Times New Roman"/>
                        <a:cs typeface="Times New Roman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sz="1400" spc="-180" dirty="0">
                          <a:latin typeface="Lucida Sans Unicode"/>
                          <a:cs typeface="Lucida Sans Unicode"/>
                        </a:rPr>
                        <a:t>2-23-46</a:t>
                      </a:r>
                      <a:endParaRPr sz="1400">
                        <a:latin typeface="Lucida Sans Unicode"/>
                        <a:cs typeface="Lucida Sans Unicode"/>
                      </a:endParaRPr>
                    </a:p>
                  </a:txBody>
                  <a:tcPr marL="0" marR="0" marT="63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51459">
                <a:tc>
                  <a:txBody>
                    <a:bodyPr/>
                    <a:lstStyle/>
                    <a:p>
                      <a:pPr marL="341630" marR="333375" algn="ctr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lang="ru-RU" sz="1400" spc="5" dirty="0" smtClean="0">
                          <a:latin typeface="Lucida Sans Unicode"/>
                          <a:cs typeface="Lucida Sans Unicode"/>
                        </a:rPr>
                        <a:t>Начальник</a:t>
                      </a:r>
                      <a:r>
                        <a:rPr sz="1400" spc="-95" dirty="0" smtClean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lang="ru-RU" sz="1400" spc="-95" dirty="0" smtClean="0">
                          <a:latin typeface="Lucida Sans Unicode"/>
                          <a:cs typeface="Lucida Sans Unicode"/>
                        </a:rPr>
                        <a:t> отдела</a:t>
                      </a:r>
                      <a:r>
                        <a:rPr lang="ru-RU" sz="1400" spc="-95" baseline="0" dirty="0" smtClean="0">
                          <a:latin typeface="Lucida Sans Unicode"/>
                          <a:cs typeface="Lucida Sans Unicode"/>
                        </a:rPr>
                        <a:t> планово-экономической работе </a:t>
                      </a:r>
                      <a:r>
                        <a:rPr sz="1400" dirty="0" err="1" smtClean="0">
                          <a:latin typeface="Lucida Sans Unicode"/>
                          <a:cs typeface="Lucida Sans Unicode"/>
                        </a:rPr>
                        <a:t>ком</a:t>
                      </a:r>
                      <a:r>
                        <a:rPr sz="1400" spc="-10" dirty="0" err="1" smtClean="0">
                          <a:latin typeface="Lucida Sans Unicode"/>
                          <a:cs typeface="Lucida Sans Unicode"/>
                        </a:rPr>
                        <a:t>и</a:t>
                      </a:r>
                      <a:r>
                        <a:rPr sz="1400" dirty="0" err="1" smtClean="0">
                          <a:latin typeface="Lucida Sans Unicode"/>
                          <a:cs typeface="Lucida Sans Unicode"/>
                        </a:rPr>
                        <a:t>т</a:t>
                      </a:r>
                      <a:r>
                        <a:rPr sz="1400" spc="-5" dirty="0" err="1" smtClean="0">
                          <a:latin typeface="Lucida Sans Unicode"/>
                          <a:cs typeface="Lucida Sans Unicode"/>
                        </a:rPr>
                        <a:t>е</a:t>
                      </a:r>
                      <a:r>
                        <a:rPr sz="1400" dirty="0" err="1" smtClean="0">
                          <a:latin typeface="Lucida Sans Unicode"/>
                          <a:cs typeface="Lucida Sans Unicode"/>
                        </a:rPr>
                        <a:t>та</a:t>
                      </a:r>
                      <a:r>
                        <a:rPr sz="1400" spc="-85" dirty="0" smtClean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400" dirty="0">
                          <a:latin typeface="Lucida Sans Unicode"/>
                          <a:cs typeface="Lucida Sans Unicode"/>
                        </a:rPr>
                        <a:t>Адм</a:t>
                      </a:r>
                      <a:r>
                        <a:rPr sz="1400" spc="-10" dirty="0">
                          <a:latin typeface="Lucida Sans Unicode"/>
                          <a:cs typeface="Lucida Sans Unicode"/>
                        </a:rPr>
                        <a:t>и</a:t>
                      </a:r>
                      <a:r>
                        <a:rPr sz="1400" dirty="0">
                          <a:latin typeface="Lucida Sans Unicode"/>
                          <a:cs typeface="Lucida Sans Unicode"/>
                        </a:rPr>
                        <a:t>н</a:t>
                      </a:r>
                      <a:r>
                        <a:rPr sz="1400" spc="-5" dirty="0">
                          <a:latin typeface="Lucida Sans Unicode"/>
                          <a:cs typeface="Lucida Sans Unicode"/>
                        </a:rPr>
                        <a:t>и</a:t>
                      </a:r>
                      <a:r>
                        <a:rPr sz="1400" dirty="0">
                          <a:latin typeface="Lucida Sans Unicode"/>
                          <a:cs typeface="Lucida Sans Unicode"/>
                        </a:rPr>
                        <a:t>ст</a:t>
                      </a:r>
                      <a:r>
                        <a:rPr sz="1400" spc="-5" dirty="0">
                          <a:latin typeface="Lucida Sans Unicode"/>
                          <a:cs typeface="Lucida Sans Unicode"/>
                        </a:rPr>
                        <a:t>рации  </a:t>
                      </a:r>
                      <a:r>
                        <a:rPr sz="1400" dirty="0">
                          <a:latin typeface="Lucida Sans Unicode"/>
                          <a:cs typeface="Lucida Sans Unicode"/>
                        </a:rPr>
                        <a:t>К</a:t>
                      </a:r>
                      <a:r>
                        <a:rPr sz="1400" spc="-5" dirty="0">
                          <a:latin typeface="Lucida Sans Unicode"/>
                          <a:cs typeface="Lucida Sans Unicode"/>
                        </a:rPr>
                        <a:t>аме</a:t>
                      </a:r>
                      <a:r>
                        <a:rPr sz="1400" dirty="0">
                          <a:latin typeface="Lucida Sans Unicode"/>
                          <a:cs typeface="Lucida Sans Unicode"/>
                        </a:rPr>
                        <a:t>нского</a:t>
                      </a:r>
                      <a:r>
                        <a:rPr sz="1400" spc="-110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400" spc="-5" dirty="0">
                          <a:latin typeface="Lucida Sans Unicode"/>
                          <a:cs typeface="Lucida Sans Unicode"/>
                        </a:rPr>
                        <a:t>ра</a:t>
                      </a:r>
                      <a:r>
                        <a:rPr sz="1400" spc="-10" dirty="0">
                          <a:latin typeface="Lucida Sans Unicode"/>
                          <a:cs typeface="Lucida Sans Unicode"/>
                        </a:rPr>
                        <a:t>й</a:t>
                      </a:r>
                      <a:r>
                        <a:rPr sz="1400" spc="-5" dirty="0">
                          <a:latin typeface="Lucida Sans Unicode"/>
                          <a:cs typeface="Lucida Sans Unicode"/>
                        </a:rPr>
                        <a:t>о</a:t>
                      </a:r>
                      <a:r>
                        <a:rPr sz="1400" dirty="0">
                          <a:latin typeface="Lucida Sans Unicode"/>
                          <a:cs typeface="Lucida Sans Unicode"/>
                        </a:rPr>
                        <a:t>на</a:t>
                      </a:r>
                      <a:r>
                        <a:rPr sz="1400" spc="-75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400" dirty="0">
                          <a:latin typeface="Lucida Sans Unicode"/>
                          <a:cs typeface="Lucida Sans Unicode"/>
                        </a:rPr>
                        <a:t>Ал</a:t>
                      </a:r>
                      <a:r>
                        <a:rPr sz="1400" spc="5" dirty="0">
                          <a:latin typeface="Lucida Sans Unicode"/>
                          <a:cs typeface="Lucida Sans Unicode"/>
                        </a:rPr>
                        <a:t>т</a:t>
                      </a:r>
                      <a:r>
                        <a:rPr sz="1400" spc="-5" dirty="0">
                          <a:latin typeface="Lucida Sans Unicode"/>
                          <a:cs typeface="Lucida Sans Unicode"/>
                        </a:rPr>
                        <a:t>а</a:t>
                      </a:r>
                      <a:r>
                        <a:rPr sz="1400" spc="-10" dirty="0">
                          <a:latin typeface="Lucida Sans Unicode"/>
                          <a:cs typeface="Lucida Sans Unicode"/>
                        </a:rPr>
                        <a:t>й</a:t>
                      </a:r>
                      <a:r>
                        <a:rPr sz="1400" dirty="0">
                          <a:latin typeface="Lucida Sans Unicode"/>
                          <a:cs typeface="Lucida Sans Unicode"/>
                        </a:rPr>
                        <a:t>ского</a:t>
                      </a:r>
                      <a:r>
                        <a:rPr sz="1400" spc="-85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400" dirty="0">
                          <a:latin typeface="Lucida Sans Unicode"/>
                          <a:cs typeface="Lucida Sans Unicode"/>
                        </a:rPr>
                        <a:t>края</a:t>
                      </a:r>
                      <a:r>
                        <a:rPr sz="1400" spc="-70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400" spc="-10" dirty="0">
                          <a:latin typeface="Lucida Sans Unicode"/>
                          <a:cs typeface="Lucida Sans Unicode"/>
                        </a:rPr>
                        <a:t>п</a:t>
                      </a:r>
                      <a:r>
                        <a:rPr sz="1400" dirty="0">
                          <a:latin typeface="Lucida Sans Unicode"/>
                          <a:cs typeface="Lucida Sans Unicode"/>
                        </a:rPr>
                        <a:t>о  эко</a:t>
                      </a:r>
                      <a:r>
                        <a:rPr sz="1400" spc="5" dirty="0">
                          <a:latin typeface="Lucida Sans Unicode"/>
                          <a:cs typeface="Lucida Sans Unicode"/>
                        </a:rPr>
                        <a:t>н</a:t>
                      </a:r>
                      <a:r>
                        <a:rPr sz="1400" spc="-5" dirty="0">
                          <a:latin typeface="Lucida Sans Unicode"/>
                          <a:cs typeface="Lucida Sans Unicode"/>
                        </a:rPr>
                        <a:t>омиче</a:t>
                      </a:r>
                      <a:r>
                        <a:rPr sz="1400" dirty="0">
                          <a:latin typeface="Lucida Sans Unicode"/>
                          <a:cs typeface="Lucida Sans Unicode"/>
                        </a:rPr>
                        <a:t>скому</a:t>
                      </a:r>
                      <a:r>
                        <a:rPr sz="1400" spc="-95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400" spc="-5" dirty="0">
                          <a:latin typeface="Lucida Sans Unicode"/>
                          <a:cs typeface="Lucida Sans Unicode"/>
                        </a:rPr>
                        <a:t>развитию</a:t>
                      </a:r>
                      <a:endParaRPr sz="140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488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750" dirty="0">
                        <a:latin typeface="Times New Roman"/>
                        <a:cs typeface="Times New Roman"/>
                      </a:endParaRPr>
                    </a:p>
                    <a:p>
                      <a:pPr marL="6350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ru-RU" sz="1400" dirty="0" smtClean="0">
                          <a:latin typeface="Lucida Sans Unicode"/>
                          <a:cs typeface="Lucida Sans Unicode"/>
                        </a:rPr>
                        <a:t>Белоусова Оксана Николаевна</a:t>
                      </a:r>
                      <a:endParaRPr sz="140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63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750" dirty="0">
                        <a:latin typeface="Times New Roman"/>
                        <a:cs typeface="Times New Roman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400" spc="-180" dirty="0" smtClean="0">
                          <a:latin typeface="Lucida Sans Unicode"/>
                          <a:cs typeface="Lucida Sans Unicode"/>
                        </a:rPr>
                        <a:t>2-</a:t>
                      </a:r>
                      <a:r>
                        <a:rPr lang="ru-RU" sz="1400" spc="-180" dirty="0" smtClean="0">
                          <a:latin typeface="Lucida Sans Unicode"/>
                          <a:cs typeface="Lucida Sans Unicode"/>
                        </a:rPr>
                        <a:t>24</a:t>
                      </a:r>
                      <a:r>
                        <a:rPr sz="1400" spc="-180" dirty="0" smtClean="0">
                          <a:latin typeface="Lucida Sans Unicode"/>
                          <a:cs typeface="Lucida Sans Unicode"/>
                        </a:rPr>
                        <a:t>-</a:t>
                      </a:r>
                      <a:r>
                        <a:rPr lang="ru-RU" sz="1400" spc="-180" dirty="0" smtClean="0">
                          <a:latin typeface="Lucida Sans Unicode"/>
                          <a:cs typeface="Lucida Sans Unicode"/>
                        </a:rPr>
                        <a:t>62</a:t>
                      </a:r>
                      <a:endParaRPr sz="140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63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51459">
                <a:tc>
                  <a:txBody>
                    <a:bodyPr/>
                    <a:lstStyle/>
                    <a:p>
                      <a:pPr marL="341630" marR="332740" algn="ctr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sz="1400" dirty="0">
                          <a:latin typeface="Lucida Sans Unicode"/>
                          <a:cs typeface="Lucida Sans Unicode"/>
                        </a:rPr>
                        <a:t>П</a:t>
                      </a:r>
                      <a:r>
                        <a:rPr sz="1400" spc="-5" dirty="0">
                          <a:latin typeface="Lucida Sans Unicode"/>
                          <a:cs typeface="Lucida Sans Unicode"/>
                        </a:rPr>
                        <a:t>ре</a:t>
                      </a:r>
                      <a:r>
                        <a:rPr sz="1400" spc="-10" dirty="0">
                          <a:latin typeface="Lucida Sans Unicode"/>
                          <a:cs typeface="Lucida Sans Unicode"/>
                        </a:rPr>
                        <a:t>д</a:t>
                      </a:r>
                      <a:r>
                        <a:rPr sz="1400" dirty="0">
                          <a:latin typeface="Lucida Sans Unicode"/>
                          <a:cs typeface="Lucida Sans Unicode"/>
                        </a:rPr>
                        <a:t>с</a:t>
                      </a:r>
                      <a:r>
                        <a:rPr sz="1400" spc="-5" dirty="0">
                          <a:latin typeface="Lucida Sans Unicode"/>
                          <a:cs typeface="Lucida Sans Unicode"/>
                        </a:rPr>
                        <a:t>е</a:t>
                      </a:r>
                      <a:r>
                        <a:rPr sz="1400" spc="-10" dirty="0">
                          <a:latin typeface="Lucida Sans Unicode"/>
                          <a:cs typeface="Lucida Sans Unicode"/>
                        </a:rPr>
                        <a:t>д</a:t>
                      </a:r>
                      <a:r>
                        <a:rPr sz="1400" spc="-15" dirty="0">
                          <a:latin typeface="Lucida Sans Unicode"/>
                          <a:cs typeface="Lucida Sans Unicode"/>
                        </a:rPr>
                        <a:t>а</a:t>
                      </a:r>
                      <a:r>
                        <a:rPr sz="1400" dirty="0">
                          <a:latin typeface="Lucida Sans Unicode"/>
                          <a:cs typeface="Lucida Sans Unicode"/>
                        </a:rPr>
                        <a:t>т</a:t>
                      </a:r>
                      <a:r>
                        <a:rPr sz="1400" spc="-10" dirty="0">
                          <a:latin typeface="Lucida Sans Unicode"/>
                          <a:cs typeface="Lucida Sans Unicode"/>
                        </a:rPr>
                        <a:t>е</a:t>
                      </a:r>
                      <a:r>
                        <a:rPr sz="1400" dirty="0">
                          <a:latin typeface="Lucida Sans Unicode"/>
                          <a:cs typeface="Lucida Sans Unicode"/>
                        </a:rPr>
                        <a:t>ль</a:t>
                      </a:r>
                      <a:r>
                        <a:rPr sz="1400" spc="-100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400" dirty="0">
                          <a:latin typeface="Lucida Sans Unicode"/>
                          <a:cs typeface="Lucida Sans Unicode"/>
                        </a:rPr>
                        <a:t>к</a:t>
                      </a:r>
                      <a:r>
                        <a:rPr sz="1400" spc="-5" dirty="0">
                          <a:latin typeface="Lucida Sans Unicode"/>
                          <a:cs typeface="Lucida Sans Unicode"/>
                        </a:rPr>
                        <a:t>ом</a:t>
                      </a:r>
                      <a:r>
                        <a:rPr sz="1400" spc="-10" dirty="0">
                          <a:latin typeface="Lucida Sans Unicode"/>
                          <a:cs typeface="Lucida Sans Unicode"/>
                        </a:rPr>
                        <a:t>и</a:t>
                      </a:r>
                      <a:r>
                        <a:rPr sz="1400" dirty="0">
                          <a:latin typeface="Lucida Sans Unicode"/>
                          <a:cs typeface="Lucida Sans Unicode"/>
                        </a:rPr>
                        <a:t>тета</a:t>
                      </a:r>
                      <a:r>
                        <a:rPr sz="1400" spc="-85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400" dirty="0">
                          <a:latin typeface="Lucida Sans Unicode"/>
                          <a:cs typeface="Lucida Sans Unicode"/>
                        </a:rPr>
                        <a:t>А</a:t>
                      </a:r>
                      <a:r>
                        <a:rPr sz="1400" spc="-10" dirty="0">
                          <a:latin typeface="Lucida Sans Unicode"/>
                          <a:cs typeface="Lucida Sans Unicode"/>
                        </a:rPr>
                        <a:t>д</a:t>
                      </a:r>
                      <a:r>
                        <a:rPr sz="1400" spc="-5" dirty="0">
                          <a:latin typeface="Lucida Sans Unicode"/>
                          <a:cs typeface="Lucida Sans Unicode"/>
                        </a:rPr>
                        <a:t>м</a:t>
                      </a:r>
                      <a:r>
                        <a:rPr sz="1400" spc="-10" dirty="0">
                          <a:latin typeface="Lucida Sans Unicode"/>
                          <a:cs typeface="Lucida Sans Unicode"/>
                        </a:rPr>
                        <a:t>и</a:t>
                      </a:r>
                      <a:r>
                        <a:rPr sz="1400" dirty="0">
                          <a:latin typeface="Lucida Sans Unicode"/>
                          <a:cs typeface="Lucida Sans Unicode"/>
                        </a:rPr>
                        <a:t>нист</a:t>
                      </a:r>
                      <a:r>
                        <a:rPr sz="1400" spc="-5" dirty="0">
                          <a:latin typeface="Lucida Sans Unicode"/>
                          <a:cs typeface="Lucida Sans Unicode"/>
                        </a:rPr>
                        <a:t>рац</a:t>
                      </a:r>
                      <a:r>
                        <a:rPr sz="1400" spc="-10" dirty="0">
                          <a:latin typeface="Lucida Sans Unicode"/>
                          <a:cs typeface="Lucida Sans Unicode"/>
                        </a:rPr>
                        <a:t>и</a:t>
                      </a:r>
                      <a:r>
                        <a:rPr sz="1400" dirty="0">
                          <a:latin typeface="Lucida Sans Unicode"/>
                          <a:cs typeface="Lucida Sans Unicode"/>
                        </a:rPr>
                        <a:t>и  К</a:t>
                      </a:r>
                      <a:r>
                        <a:rPr sz="1400" spc="-5" dirty="0">
                          <a:latin typeface="Lucida Sans Unicode"/>
                          <a:cs typeface="Lucida Sans Unicode"/>
                        </a:rPr>
                        <a:t>аме</a:t>
                      </a:r>
                      <a:r>
                        <a:rPr sz="1400" dirty="0">
                          <a:latin typeface="Lucida Sans Unicode"/>
                          <a:cs typeface="Lucida Sans Unicode"/>
                        </a:rPr>
                        <a:t>нского</a:t>
                      </a:r>
                      <a:r>
                        <a:rPr sz="1400" spc="-110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400" spc="-5" dirty="0">
                          <a:latin typeface="Lucida Sans Unicode"/>
                          <a:cs typeface="Lucida Sans Unicode"/>
                        </a:rPr>
                        <a:t>ра</a:t>
                      </a:r>
                      <a:r>
                        <a:rPr sz="1400" spc="-10" dirty="0">
                          <a:latin typeface="Lucida Sans Unicode"/>
                          <a:cs typeface="Lucida Sans Unicode"/>
                        </a:rPr>
                        <a:t>й</a:t>
                      </a:r>
                      <a:r>
                        <a:rPr sz="1400" spc="-5" dirty="0">
                          <a:latin typeface="Lucida Sans Unicode"/>
                          <a:cs typeface="Lucida Sans Unicode"/>
                        </a:rPr>
                        <a:t>о</a:t>
                      </a:r>
                      <a:r>
                        <a:rPr sz="1400" dirty="0">
                          <a:latin typeface="Lucida Sans Unicode"/>
                          <a:cs typeface="Lucida Sans Unicode"/>
                        </a:rPr>
                        <a:t>на</a:t>
                      </a:r>
                      <a:r>
                        <a:rPr sz="1400" spc="-75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400" dirty="0">
                          <a:latin typeface="Lucida Sans Unicode"/>
                          <a:cs typeface="Lucida Sans Unicode"/>
                        </a:rPr>
                        <a:t>Ал</a:t>
                      </a:r>
                      <a:r>
                        <a:rPr sz="1400" spc="5" dirty="0">
                          <a:latin typeface="Lucida Sans Unicode"/>
                          <a:cs typeface="Lucida Sans Unicode"/>
                        </a:rPr>
                        <a:t>т</a:t>
                      </a:r>
                      <a:r>
                        <a:rPr sz="1400" spc="-5" dirty="0">
                          <a:latin typeface="Lucida Sans Unicode"/>
                          <a:cs typeface="Lucida Sans Unicode"/>
                        </a:rPr>
                        <a:t>а</a:t>
                      </a:r>
                      <a:r>
                        <a:rPr sz="1400" spc="-10" dirty="0">
                          <a:latin typeface="Lucida Sans Unicode"/>
                          <a:cs typeface="Lucida Sans Unicode"/>
                        </a:rPr>
                        <a:t>й</a:t>
                      </a:r>
                      <a:r>
                        <a:rPr sz="1400" dirty="0">
                          <a:latin typeface="Lucida Sans Unicode"/>
                          <a:cs typeface="Lucida Sans Unicode"/>
                        </a:rPr>
                        <a:t>ского</a:t>
                      </a:r>
                      <a:r>
                        <a:rPr sz="1400" spc="-85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400" dirty="0">
                          <a:latin typeface="Lucida Sans Unicode"/>
                          <a:cs typeface="Lucida Sans Unicode"/>
                        </a:rPr>
                        <a:t>края</a:t>
                      </a:r>
                      <a:r>
                        <a:rPr sz="1400" spc="-70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400" spc="-10" dirty="0">
                          <a:latin typeface="Lucida Sans Unicode"/>
                          <a:cs typeface="Lucida Sans Unicode"/>
                        </a:rPr>
                        <a:t>п</a:t>
                      </a:r>
                      <a:r>
                        <a:rPr sz="1400" dirty="0">
                          <a:latin typeface="Lucida Sans Unicode"/>
                          <a:cs typeface="Lucida Sans Unicode"/>
                        </a:rPr>
                        <a:t>о  </a:t>
                      </a:r>
                      <a:r>
                        <a:rPr sz="1400" spc="-10" dirty="0">
                          <a:latin typeface="Lucida Sans Unicode"/>
                          <a:cs typeface="Lucida Sans Unicode"/>
                        </a:rPr>
                        <a:t>п</a:t>
                      </a:r>
                      <a:r>
                        <a:rPr sz="1400" spc="-5" dirty="0">
                          <a:latin typeface="Lucida Sans Unicode"/>
                          <a:cs typeface="Lucida Sans Unicode"/>
                        </a:rPr>
                        <a:t>раво</a:t>
                      </a:r>
                      <a:r>
                        <a:rPr sz="1400" spc="-10" dirty="0">
                          <a:latin typeface="Lucida Sans Unicode"/>
                          <a:cs typeface="Lucida Sans Unicode"/>
                        </a:rPr>
                        <a:t>в</a:t>
                      </a:r>
                      <a:r>
                        <a:rPr sz="1400" dirty="0">
                          <a:latin typeface="Lucida Sans Unicode"/>
                          <a:cs typeface="Lucida Sans Unicode"/>
                        </a:rPr>
                        <a:t>ым</a:t>
                      </a:r>
                      <a:r>
                        <a:rPr sz="1400" spc="-95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400" dirty="0">
                          <a:latin typeface="Lucida Sans Unicode"/>
                          <a:cs typeface="Lucida Sans Unicode"/>
                        </a:rPr>
                        <a:t>во</a:t>
                      </a:r>
                      <a:r>
                        <a:rPr sz="1400" spc="-10" dirty="0">
                          <a:latin typeface="Lucida Sans Unicode"/>
                          <a:cs typeface="Lucida Sans Unicode"/>
                        </a:rPr>
                        <a:t>п</a:t>
                      </a:r>
                      <a:r>
                        <a:rPr sz="1400" spc="-5" dirty="0">
                          <a:latin typeface="Lucida Sans Unicode"/>
                          <a:cs typeface="Lucida Sans Unicode"/>
                        </a:rPr>
                        <a:t>ро</a:t>
                      </a:r>
                      <a:r>
                        <a:rPr sz="1400" dirty="0">
                          <a:latin typeface="Lucida Sans Unicode"/>
                          <a:cs typeface="Lucida Sans Unicode"/>
                        </a:rPr>
                        <a:t>с</a:t>
                      </a:r>
                      <a:r>
                        <a:rPr sz="1400" spc="-5" dirty="0">
                          <a:latin typeface="Lucida Sans Unicode"/>
                          <a:cs typeface="Lucida Sans Unicode"/>
                        </a:rPr>
                        <a:t>ам</a:t>
                      </a:r>
                      <a:endParaRPr sz="140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488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1750">
                        <a:latin typeface="Times New Roman"/>
                        <a:cs typeface="Times New Roman"/>
                      </a:endParaRPr>
                    </a:p>
                    <a:p>
                      <a:pPr marL="63500">
                        <a:lnSpc>
                          <a:spcPct val="100000"/>
                        </a:lnSpc>
                      </a:pPr>
                      <a:r>
                        <a:rPr sz="1400" dirty="0">
                          <a:latin typeface="Lucida Sans Unicode"/>
                          <a:cs typeface="Lucida Sans Unicode"/>
                        </a:rPr>
                        <a:t>П</a:t>
                      </a:r>
                      <a:r>
                        <a:rPr sz="1400" spc="-5" dirty="0">
                          <a:latin typeface="Lucida Sans Unicode"/>
                          <a:cs typeface="Lucida Sans Unicode"/>
                        </a:rPr>
                        <a:t>о</a:t>
                      </a:r>
                      <a:r>
                        <a:rPr sz="1400" dirty="0">
                          <a:latin typeface="Lucida Sans Unicode"/>
                          <a:cs typeface="Lucida Sans Unicode"/>
                        </a:rPr>
                        <a:t>т</a:t>
                      </a:r>
                      <a:r>
                        <a:rPr sz="1400" spc="-5" dirty="0">
                          <a:latin typeface="Lucida Sans Unicode"/>
                          <a:cs typeface="Lucida Sans Unicode"/>
                        </a:rPr>
                        <a:t>а</a:t>
                      </a:r>
                      <a:r>
                        <a:rPr sz="1400" dirty="0">
                          <a:latin typeface="Lucida Sans Unicode"/>
                          <a:cs typeface="Lucida Sans Unicode"/>
                        </a:rPr>
                        <a:t>н</a:t>
                      </a:r>
                      <a:r>
                        <a:rPr sz="1400" spc="-5" dirty="0">
                          <a:latin typeface="Lucida Sans Unicode"/>
                          <a:cs typeface="Lucida Sans Unicode"/>
                        </a:rPr>
                        <a:t>и</a:t>
                      </a:r>
                      <a:r>
                        <a:rPr sz="1400" dirty="0">
                          <a:latin typeface="Lucida Sans Unicode"/>
                          <a:cs typeface="Lucida Sans Unicode"/>
                        </a:rPr>
                        <a:t>на</a:t>
                      </a:r>
                      <a:r>
                        <a:rPr sz="1400" spc="-110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400" spc="-10" dirty="0">
                          <a:latin typeface="Lucida Sans Unicode"/>
                          <a:cs typeface="Lucida Sans Unicode"/>
                        </a:rPr>
                        <a:t>И</a:t>
                      </a:r>
                      <a:r>
                        <a:rPr sz="1400" spc="-5" dirty="0">
                          <a:latin typeface="Lucida Sans Unicode"/>
                          <a:cs typeface="Lucida Sans Unicode"/>
                        </a:rPr>
                        <a:t>р</a:t>
                      </a:r>
                      <a:r>
                        <a:rPr sz="1400" spc="-10" dirty="0">
                          <a:latin typeface="Lucida Sans Unicode"/>
                          <a:cs typeface="Lucida Sans Unicode"/>
                        </a:rPr>
                        <a:t>и</a:t>
                      </a:r>
                      <a:r>
                        <a:rPr sz="1400" dirty="0">
                          <a:latin typeface="Lucida Sans Unicode"/>
                          <a:cs typeface="Lucida Sans Unicode"/>
                        </a:rPr>
                        <a:t>на</a:t>
                      </a:r>
                      <a:r>
                        <a:rPr sz="1400" spc="-65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400" dirty="0">
                          <a:latin typeface="Lucida Sans Unicode"/>
                          <a:cs typeface="Lucida Sans Unicode"/>
                        </a:rPr>
                        <a:t>Влад</a:t>
                      </a:r>
                      <a:r>
                        <a:rPr sz="1400" spc="-10" dirty="0">
                          <a:latin typeface="Lucida Sans Unicode"/>
                          <a:cs typeface="Lucida Sans Unicode"/>
                        </a:rPr>
                        <a:t>и</a:t>
                      </a:r>
                      <a:r>
                        <a:rPr sz="1400" spc="-5" dirty="0">
                          <a:latin typeface="Lucida Sans Unicode"/>
                          <a:cs typeface="Lucida Sans Unicode"/>
                        </a:rPr>
                        <a:t>мировна</a:t>
                      </a:r>
                      <a:endParaRPr sz="1400">
                        <a:latin typeface="Lucida Sans Unicode"/>
                        <a:cs typeface="Lucida Sans Unicode"/>
                      </a:endParaRPr>
                    </a:p>
                  </a:txBody>
                  <a:tcPr marL="0" marR="0" marT="69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1750">
                        <a:latin typeface="Times New Roman"/>
                        <a:cs typeface="Times New Roman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sz="1400" spc="-180" dirty="0">
                          <a:latin typeface="Lucida Sans Unicode"/>
                          <a:cs typeface="Lucida Sans Unicode"/>
                        </a:rPr>
                        <a:t>2-22-71</a:t>
                      </a:r>
                      <a:endParaRPr sz="1400">
                        <a:latin typeface="Lucida Sans Unicode"/>
                        <a:cs typeface="Lucida Sans Unicode"/>
                      </a:endParaRPr>
                    </a:p>
                  </a:txBody>
                  <a:tcPr marL="0" marR="0" marT="69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01902">
                <a:tc>
                  <a:txBody>
                    <a:bodyPr/>
                    <a:lstStyle/>
                    <a:p>
                      <a:pPr marL="341630" marR="333375" algn="ctr">
                        <a:lnSpc>
                          <a:spcPct val="100000"/>
                        </a:lnSpc>
                        <a:spcBef>
                          <a:spcPts val="535"/>
                        </a:spcBef>
                      </a:pPr>
                      <a:r>
                        <a:rPr sz="1400" spc="5" dirty="0">
                          <a:latin typeface="Lucida Sans Unicode"/>
                          <a:cs typeface="Lucida Sans Unicode"/>
                        </a:rPr>
                        <a:t>П</a:t>
                      </a:r>
                      <a:r>
                        <a:rPr sz="1400" spc="-5" dirty="0">
                          <a:latin typeface="Lucida Sans Unicode"/>
                          <a:cs typeface="Lucida Sans Unicode"/>
                        </a:rPr>
                        <a:t>редсед</a:t>
                      </a:r>
                      <a:r>
                        <a:rPr sz="1400" spc="-15" dirty="0">
                          <a:latin typeface="Lucida Sans Unicode"/>
                          <a:cs typeface="Lucida Sans Unicode"/>
                        </a:rPr>
                        <a:t>а</a:t>
                      </a:r>
                      <a:r>
                        <a:rPr sz="1400" dirty="0">
                          <a:latin typeface="Lucida Sans Unicode"/>
                          <a:cs typeface="Lucida Sans Unicode"/>
                        </a:rPr>
                        <a:t>т</a:t>
                      </a:r>
                      <a:r>
                        <a:rPr sz="1400" spc="-15" dirty="0">
                          <a:latin typeface="Lucida Sans Unicode"/>
                          <a:cs typeface="Lucida Sans Unicode"/>
                        </a:rPr>
                        <a:t>е</a:t>
                      </a:r>
                      <a:r>
                        <a:rPr sz="1400" dirty="0">
                          <a:latin typeface="Lucida Sans Unicode"/>
                          <a:cs typeface="Lucida Sans Unicode"/>
                        </a:rPr>
                        <a:t>ль</a:t>
                      </a:r>
                      <a:r>
                        <a:rPr sz="1400" spc="-95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400" dirty="0">
                          <a:latin typeface="Lucida Sans Unicode"/>
                          <a:cs typeface="Lucida Sans Unicode"/>
                        </a:rPr>
                        <a:t>ком</a:t>
                      </a:r>
                      <a:r>
                        <a:rPr sz="1400" spc="-10" dirty="0">
                          <a:latin typeface="Lucida Sans Unicode"/>
                          <a:cs typeface="Lucida Sans Unicode"/>
                        </a:rPr>
                        <a:t>и</a:t>
                      </a:r>
                      <a:r>
                        <a:rPr sz="1400" dirty="0">
                          <a:latin typeface="Lucida Sans Unicode"/>
                          <a:cs typeface="Lucida Sans Unicode"/>
                        </a:rPr>
                        <a:t>т</a:t>
                      </a:r>
                      <a:r>
                        <a:rPr sz="1400" spc="-5" dirty="0">
                          <a:latin typeface="Lucida Sans Unicode"/>
                          <a:cs typeface="Lucida Sans Unicode"/>
                        </a:rPr>
                        <a:t>е</a:t>
                      </a:r>
                      <a:r>
                        <a:rPr sz="1400" dirty="0">
                          <a:latin typeface="Lucida Sans Unicode"/>
                          <a:cs typeface="Lucida Sans Unicode"/>
                        </a:rPr>
                        <a:t>та</a:t>
                      </a:r>
                      <a:r>
                        <a:rPr sz="1400" spc="-85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400" dirty="0">
                          <a:latin typeface="Lucida Sans Unicode"/>
                          <a:cs typeface="Lucida Sans Unicode"/>
                        </a:rPr>
                        <a:t>Адм</a:t>
                      </a:r>
                      <a:r>
                        <a:rPr sz="1400" spc="-10" dirty="0">
                          <a:latin typeface="Lucida Sans Unicode"/>
                          <a:cs typeface="Lucida Sans Unicode"/>
                        </a:rPr>
                        <a:t>и</a:t>
                      </a:r>
                      <a:r>
                        <a:rPr sz="1400" dirty="0">
                          <a:latin typeface="Lucida Sans Unicode"/>
                          <a:cs typeface="Lucida Sans Unicode"/>
                        </a:rPr>
                        <a:t>н</a:t>
                      </a:r>
                      <a:r>
                        <a:rPr sz="1400" spc="-5" dirty="0">
                          <a:latin typeface="Lucida Sans Unicode"/>
                          <a:cs typeface="Lucida Sans Unicode"/>
                        </a:rPr>
                        <a:t>и</a:t>
                      </a:r>
                      <a:r>
                        <a:rPr sz="1400" dirty="0">
                          <a:latin typeface="Lucida Sans Unicode"/>
                          <a:cs typeface="Lucida Sans Unicode"/>
                        </a:rPr>
                        <a:t>ст</a:t>
                      </a:r>
                      <a:r>
                        <a:rPr sz="1400" spc="-5" dirty="0">
                          <a:latin typeface="Lucida Sans Unicode"/>
                          <a:cs typeface="Lucida Sans Unicode"/>
                        </a:rPr>
                        <a:t>рации  </a:t>
                      </a:r>
                      <a:r>
                        <a:rPr sz="1400" dirty="0">
                          <a:latin typeface="Lucida Sans Unicode"/>
                          <a:cs typeface="Lucida Sans Unicode"/>
                        </a:rPr>
                        <a:t>К</a:t>
                      </a:r>
                      <a:r>
                        <a:rPr sz="1400" spc="-5" dirty="0">
                          <a:latin typeface="Lucida Sans Unicode"/>
                          <a:cs typeface="Lucida Sans Unicode"/>
                        </a:rPr>
                        <a:t>аме</a:t>
                      </a:r>
                      <a:r>
                        <a:rPr sz="1400" dirty="0">
                          <a:latin typeface="Lucida Sans Unicode"/>
                          <a:cs typeface="Lucida Sans Unicode"/>
                        </a:rPr>
                        <a:t>нского</a:t>
                      </a:r>
                      <a:r>
                        <a:rPr sz="1400" spc="-110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400" spc="-5" dirty="0">
                          <a:latin typeface="Lucida Sans Unicode"/>
                          <a:cs typeface="Lucida Sans Unicode"/>
                        </a:rPr>
                        <a:t>ра</a:t>
                      </a:r>
                      <a:r>
                        <a:rPr sz="1400" spc="-10" dirty="0">
                          <a:latin typeface="Lucida Sans Unicode"/>
                          <a:cs typeface="Lucida Sans Unicode"/>
                        </a:rPr>
                        <a:t>й</a:t>
                      </a:r>
                      <a:r>
                        <a:rPr sz="1400" spc="-5" dirty="0">
                          <a:latin typeface="Lucida Sans Unicode"/>
                          <a:cs typeface="Lucida Sans Unicode"/>
                        </a:rPr>
                        <a:t>о</a:t>
                      </a:r>
                      <a:r>
                        <a:rPr sz="1400" dirty="0">
                          <a:latin typeface="Lucida Sans Unicode"/>
                          <a:cs typeface="Lucida Sans Unicode"/>
                        </a:rPr>
                        <a:t>на</a:t>
                      </a:r>
                      <a:r>
                        <a:rPr sz="1400" spc="-75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400" dirty="0">
                          <a:latin typeface="Lucida Sans Unicode"/>
                          <a:cs typeface="Lucida Sans Unicode"/>
                        </a:rPr>
                        <a:t>Ал</a:t>
                      </a:r>
                      <a:r>
                        <a:rPr sz="1400" spc="5" dirty="0">
                          <a:latin typeface="Lucida Sans Unicode"/>
                          <a:cs typeface="Lucida Sans Unicode"/>
                        </a:rPr>
                        <a:t>т</a:t>
                      </a:r>
                      <a:r>
                        <a:rPr sz="1400" spc="-5" dirty="0">
                          <a:latin typeface="Lucida Sans Unicode"/>
                          <a:cs typeface="Lucida Sans Unicode"/>
                        </a:rPr>
                        <a:t>а</a:t>
                      </a:r>
                      <a:r>
                        <a:rPr sz="1400" spc="-10" dirty="0">
                          <a:latin typeface="Lucida Sans Unicode"/>
                          <a:cs typeface="Lucida Sans Unicode"/>
                        </a:rPr>
                        <a:t>й</a:t>
                      </a:r>
                      <a:r>
                        <a:rPr sz="1400" dirty="0">
                          <a:latin typeface="Lucida Sans Unicode"/>
                          <a:cs typeface="Lucida Sans Unicode"/>
                        </a:rPr>
                        <a:t>ского</a:t>
                      </a:r>
                      <a:r>
                        <a:rPr sz="1400" spc="-85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400" dirty="0">
                          <a:latin typeface="Lucida Sans Unicode"/>
                          <a:cs typeface="Lucida Sans Unicode"/>
                        </a:rPr>
                        <a:t>края</a:t>
                      </a:r>
                      <a:r>
                        <a:rPr sz="1400" spc="-70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400" spc="-10" dirty="0">
                          <a:latin typeface="Lucida Sans Unicode"/>
                          <a:cs typeface="Lucida Sans Unicode"/>
                        </a:rPr>
                        <a:t>п</a:t>
                      </a:r>
                      <a:r>
                        <a:rPr sz="1400" dirty="0">
                          <a:latin typeface="Lucida Sans Unicode"/>
                          <a:cs typeface="Lucida Sans Unicode"/>
                        </a:rPr>
                        <a:t>о  у</a:t>
                      </a:r>
                      <a:r>
                        <a:rPr sz="1400" spc="-10" dirty="0">
                          <a:latin typeface="Lucida Sans Unicode"/>
                          <a:cs typeface="Lucida Sans Unicode"/>
                        </a:rPr>
                        <a:t>п</a:t>
                      </a:r>
                      <a:r>
                        <a:rPr sz="1400" spc="-5" dirty="0">
                          <a:latin typeface="Lucida Sans Unicode"/>
                          <a:cs typeface="Lucida Sans Unicode"/>
                        </a:rPr>
                        <a:t>равлени</a:t>
                      </a:r>
                      <a:r>
                        <a:rPr sz="1400" dirty="0">
                          <a:latin typeface="Lucida Sans Unicode"/>
                          <a:cs typeface="Lucida Sans Unicode"/>
                        </a:rPr>
                        <a:t>ю</a:t>
                      </a:r>
                      <a:r>
                        <a:rPr sz="1400" spc="-95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400" spc="-5" dirty="0">
                          <a:latin typeface="Lucida Sans Unicode"/>
                          <a:cs typeface="Lucida Sans Unicode"/>
                        </a:rPr>
                        <a:t>им</a:t>
                      </a:r>
                      <a:r>
                        <a:rPr sz="1400" spc="5" dirty="0">
                          <a:latin typeface="Lucida Sans Unicode"/>
                          <a:cs typeface="Lucida Sans Unicode"/>
                        </a:rPr>
                        <a:t>у</a:t>
                      </a:r>
                      <a:r>
                        <a:rPr sz="1400" spc="-5" dirty="0">
                          <a:latin typeface="Lucida Sans Unicode"/>
                          <a:cs typeface="Lucida Sans Unicode"/>
                        </a:rPr>
                        <a:t>ще</a:t>
                      </a:r>
                      <a:r>
                        <a:rPr sz="1400" dirty="0">
                          <a:latin typeface="Lucida Sans Unicode"/>
                          <a:cs typeface="Lucida Sans Unicode"/>
                        </a:rPr>
                        <a:t>ством</a:t>
                      </a:r>
                      <a:r>
                        <a:rPr sz="1400" spc="-100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400" dirty="0">
                          <a:latin typeface="Lucida Sans Unicode"/>
                          <a:cs typeface="Lucida Sans Unicode"/>
                        </a:rPr>
                        <a:t>и</a:t>
                      </a:r>
                      <a:r>
                        <a:rPr sz="1400" spc="-55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400" dirty="0">
                          <a:latin typeface="Lucida Sans Unicode"/>
                          <a:cs typeface="Lucida Sans Unicode"/>
                        </a:rPr>
                        <a:t>з</a:t>
                      </a:r>
                      <a:r>
                        <a:rPr sz="1400" spc="-5" dirty="0">
                          <a:latin typeface="Lucida Sans Unicode"/>
                          <a:cs typeface="Lucida Sans Unicode"/>
                        </a:rPr>
                        <a:t>емель</a:t>
                      </a:r>
                      <a:r>
                        <a:rPr sz="1400" dirty="0">
                          <a:latin typeface="Lucida Sans Unicode"/>
                          <a:cs typeface="Lucida Sans Unicode"/>
                        </a:rPr>
                        <a:t>ным  </a:t>
                      </a:r>
                      <a:r>
                        <a:rPr sz="1400" spc="-65" dirty="0">
                          <a:latin typeface="Lucida Sans Unicode"/>
                          <a:cs typeface="Lucida Sans Unicode"/>
                        </a:rPr>
                        <a:t>правоотношениям</a:t>
                      </a:r>
                      <a:endParaRPr sz="1400">
                        <a:latin typeface="Lucida Sans Unicode"/>
                        <a:cs typeface="Lucida Sans Unicode"/>
                      </a:endParaRPr>
                    </a:p>
                  </a:txBody>
                  <a:tcPr marL="0" marR="0" marT="679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2650">
                        <a:latin typeface="Times New Roman"/>
                        <a:cs typeface="Times New Roman"/>
                      </a:endParaRPr>
                    </a:p>
                    <a:p>
                      <a:pPr marL="63500">
                        <a:lnSpc>
                          <a:spcPct val="100000"/>
                        </a:lnSpc>
                      </a:pPr>
                      <a:r>
                        <a:rPr sz="1400" spc="-10" dirty="0">
                          <a:latin typeface="Lucida Sans Unicode"/>
                          <a:cs typeface="Lucida Sans Unicode"/>
                        </a:rPr>
                        <a:t>К</a:t>
                      </a:r>
                      <a:r>
                        <a:rPr sz="1400" spc="-5" dirty="0">
                          <a:latin typeface="Lucida Sans Unicode"/>
                          <a:cs typeface="Lucida Sans Unicode"/>
                        </a:rPr>
                        <a:t>а</a:t>
                      </a:r>
                      <a:r>
                        <a:rPr sz="1400" spc="-10" dirty="0">
                          <a:latin typeface="Lucida Sans Unicode"/>
                          <a:cs typeface="Lucida Sans Unicode"/>
                        </a:rPr>
                        <a:t>яи</a:t>
                      </a:r>
                      <a:r>
                        <a:rPr sz="1400" dirty="0">
                          <a:latin typeface="Lucida Sans Unicode"/>
                          <a:cs typeface="Lucida Sans Unicode"/>
                        </a:rPr>
                        <a:t>на</a:t>
                      </a:r>
                      <a:r>
                        <a:rPr sz="1400" spc="-70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400" spc="-10" dirty="0">
                          <a:latin typeface="Lucida Sans Unicode"/>
                          <a:cs typeface="Lucida Sans Unicode"/>
                        </a:rPr>
                        <a:t>Т</a:t>
                      </a:r>
                      <a:r>
                        <a:rPr sz="1400" spc="-5" dirty="0">
                          <a:latin typeface="Lucida Sans Unicode"/>
                          <a:cs typeface="Lucida Sans Unicode"/>
                        </a:rPr>
                        <a:t>ать</a:t>
                      </a:r>
                      <a:r>
                        <a:rPr sz="1400" spc="-10" dirty="0">
                          <a:latin typeface="Lucida Sans Unicode"/>
                          <a:cs typeface="Lucida Sans Unicode"/>
                        </a:rPr>
                        <a:t>я</a:t>
                      </a:r>
                      <a:r>
                        <a:rPr sz="1400" dirty="0">
                          <a:latin typeface="Lucida Sans Unicode"/>
                          <a:cs typeface="Lucida Sans Unicode"/>
                        </a:rPr>
                        <a:t>на</a:t>
                      </a:r>
                      <a:r>
                        <a:rPr sz="1400" spc="-70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400" spc="-10" dirty="0">
                          <a:latin typeface="Lucida Sans Unicode"/>
                          <a:cs typeface="Lucida Sans Unicode"/>
                        </a:rPr>
                        <a:t>И</a:t>
                      </a:r>
                      <a:r>
                        <a:rPr sz="1400" dirty="0">
                          <a:latin typeface="Lucida Sans Unicode"/>
                          <a:cs typeface="Lucida Sans Unicode"/>
                        </a:rPr>
                        <a:t>в</a:t>
                      </a:r>
                      <a:r>
                        <a:rPr sz="1400" spc="-5" dirty="0">
                          <a:latin typeface="Lucida Sans Unicode"/>
                          <a:cs typeface="Lucida Sans Unicode"/>
                        </a:rPr>
                        <a:t>а</a:t>
                      </a:r>
                      <a:r>
                        <a:rPr sz="1400" dirty="0">
                          <a:latin typeface="Lucida Sans Unicode"/>
                          <a:cs typeface="Lucida Sans Unicode"/>
                        </a:rPr>
                        <a:t>новна</a:t>
                      </a:r>
                      <a:endParaRPr sz="1400">
                        <a:latin typeface="Lucida Sans Unicode"/>
                        <a:cs typeface="Lucida Sans Unicode"/>
                      </a:endParaRPr>
                    </a:p>
                  </a:txBody>
                  <a:tcPr marL="0" marR="0" marT="6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2650">
                        <a:latin typeface="Times New Roman"/>
                        <a:cs typeface="Times New Roman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sz="1400" spc="-180" dirty="0">
                          <a:latin typeface="Lucida Sans Unicode"/>
                          <a:cs typeface="Lucida Sans Unicode"/>
                        </a:rPr>
                        <a:t>2-12-56</a:t>
                      </a:r>
                      <a:endParaRPr sz="1400">
                        <a:latin typeface="Lucida Sans Unicode"/>
                        <a:cs typeface="Lucida Sans Unicode"/>
                      </a:endParaRPr>
                    </a:p>
                  </a:txBody>
                  <a:tcPr marL="0" marR="0" marT="6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51433">
                <a:tc>
                  <a:txBody>
                    <a:bodyPr/>
                    <a:lstStyle/>
                    <a:p>
                      <a:pPr marL="494030" marR="485775" algn="ctr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1400" spc="-5" dirty="0">
                          <a:latin typeface="Lucida Sans Unicode"/>
                          <a:cs typeface="Lucida Sans Unicode"/>
                        </a:rPr>
                        <a:t>На</a:t>
                      </a:r>
                      <a:r>
                        <a:rPr sz="1400" spc="-10" dirty="0">
                          <a:latin typeface="Lucida Sans Unicode"/>
                          <a:cs typeface="Lucida Sans Unicode"/>
                        </a:rPr>
                        <a:t>ч</a:t>
                      </a:r>
                      <a:r>
                        <a:rPr sz="1400" spc="-5" dirty="0">
                          <a:latin typeface="Lucida Sans Unicode"/>
                          <a:cs typeface="Lucida Sans Unicode"/>
                        </a:rPr>
                        <a:t>аль</a:t>
                      </a:r>
                      <a:r>
                        <a:rPr sz="1400" dirty="0">
                          <a:latin typeface="Lucida Sans Unicode"/>
                          <a:cs typeface="Lucida Sans Unicode"/>
                        </a:rPr>
                        <a:t>н</a:t>
                      </a:r>
                      <a:r>
                        <a:rPr sz="1400" spc="-5" dirty="0">
                          <a:latin typeface="Lucida Sans Unicode"/>
                          <a:cs typeface="Lucida Sans Unicode"/>
                        </a:rPr>
                        <a:t>и</a:t>
                      </a:r>
                      <a:r>
                        <a:rPr sz="1400" dirty="0">
                          <a:latin typeface="Lucida Sans Unicode"/>
                          <a:cs typeface="Lucida Sans Unicode"/>
                        </a:rPr>
                        <a:t>к</a:t>
                      </a:r>
                      <a:r>
                        <a:rPr sz="1400" spc="-65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400" dirty="0">
                          <a:latin typeface="Lucida Sans Unicode"/>
                          <a:cs typeface="Lucida Sans Unicode"/>
                        </a:rPr>
                        <a:t>У</a:t>
                      </a:r>
                      <a:r>
                        <a:rPr sz="1400" spc="-10" dirty="0">
                          <a:latin typeface="Lucida Sans Unicode"/>
                          <a:cs typeface="Lucida Sans Unicode"/>
                        </a:rPr>
                        <a:t>п</a:t>
                      </a:r>
                      <a:r>
                        <a:rPr sz="1400" spc="-5" dirty="0">
                          <a:latin typeface="Lucida Sans Unicode"/>
                          <a:cs typeface="Lucida Sans Unicode"/>
                        </a:rPr>
                        <a:t>равлени</a:t>
                      </a:r>
                      <a:r>
                        <a:rPr sz="1400" dirty="0">
                          <a:latin typeface="Lucida Sans Unicode"/>
                          <a:cs typeface="Lucida Sans Unicode"/>
                        </a:rPr>
                        <a:t>я</a:t>
                      </a:r>
                      <a:r>
                        <a:rPr sz="1400" spc="-80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400" spc="-5" dirty="0">
                          <a:latin typeface="Lucida Sans Unicode"/>
                          <a:cs typeface="Lucida Sans Unicode"/>
                        </a:rPr>
                        <a:t>образова</a:t>
                      </a:r>
                      <a:r>
                        <a:rPr sz="1400" dirty="0">
                          <a:latin typeface="Lucida Sans Unicode"/>
                          <a:cs typeface="Lucida Sans Unicode"/>
                        </a:rPr>
                        <a:t>н</a:t>
                      </a:r>
                      <a:r>
                        <a:rPr sz="1400" spc="-5" dirty="0">
                          <a:latin typeface="Lucida Sans Unicode"/>
                          <a:cs typeface="Lucida Sans Unicode"/>
                        </a:rPr>
                        <a:t>и</a:t>
                      </a:r>
                      <a:r>
                        <a:rPr sz="1400" dirty="0">
                          <a:latin typeface="Lucida Sans Unicode"/>
                          <a:cs typeface="Lucida Sans Unicode"/>
                        </a:rPr>
                        <a:t>я  Адм</a:t>
                      </a:r>
                      <a:r>
                        <a:rPr sz="1400" spc="-10" dirty="0">
                          <a:latin typeface="Lucida Sans Unicode"/>
                          <a:cs typeface="Lucida Sans Unicode"/>
                        </a:rPr>
                        <a:t>и</a:t>
                      </a:r>
                      <a:r>
                        <a:rPr sz="1400" dirty="0">
                          <a:latin typeface="Lucida Sans Unicode"/>
                          <a:cs typeface="Lucida Sans Unicode"/>
                        </a:rPr>
                        <a:t>н</a:t>
                      </a:r>
                      <a:r>
                        <a:rPr sz="1400" spc="-5" dirty="0">
                          <a:latin typeface="Lucida Sans Unicode"/>
                          <a:cs typeface="Lucida Sans Unicode"/>
                        </a:rPr>
                        <a:t>и</a:t>
                      </a:r>
                      <a:r>
                        <a:rPr sz="1400" dirty="0">
                          <a:latin typeface="Lucida Sans Unicode"/>
                          <a:cs typeface="Lucida Sans Unicode"/>
                        </a:rPr>
                        <a:t>ст</a:t>
                      </a:r>
                      <a:r>
                        <a:rPr sz="1400" spc="-5" dirty="0">
                          <a:latin typeface="Lucida Sans Unicode"/>
                          <a:cs typeface="Lucida Sans Unicode"/>
                        </a:rPr>
                        <a:t>раци</a:t>
                      </a:r>
                      <a:r>
                        <a:rPr sz="1400" dirty="0">
                          <a:latin typeface="Lucida Sans Unicode"/>
                          <a:cs typeface="Lucida Sans Unicode"/>
                        </a:rPr>
                        <a:t>и</a:t>
                      </a:r>
                      <a:r>
                        <a:rPr sz="1400" spc="-80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400" dirty="0">
                          <a:latin typeface="Lucida Sans Unicode"/>
                          <a:cs typeface="Lucida Sans Unicode"/>
                        </a:rPr>
                        <a:t>К</a:t>
                      </a:r>
                      <a:r>
                        <a:rPr sz="1400" spc="-5" dirty="0">
                          <a:latin typeface="Lucida Sans Unicode"/>
                          <a:cs typeface="Lucida Sans Unicode"/>
                        </a:rPr>
                        <a:t>аме</a:t>
                      </a:r>
                      <a:r>
                        <a:rPr sz="1400" dirty="0">
                          <a:latin typeface="Lucida Sans Unicode"/>
                          <a:cs typeface="Lucida Sans Unicode"/>
                        </a:rPr>
                        <a:t>нского</a:t>
                      </a:r>
                      <a:r>
                        <a:rPr sz="1400" spc="-100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400" spc="-5" dirty="0">
                          <a:latin typeface="Lucida Sans Unicode"/>
                          <a:cs typeface="Lucida Sans Unicode"/>
                        </a:rPr>
                        <a:t>ра</a:t>
                      </a:r>
                      <a:r>
                        <a:rPr sz="1400" spc="-10" dirty="0">
                          <a:latin typeface="Lucida Sans Unicode"/>
                          <a:cs typeface="Lucida Sans Unicode"/>
                        </a:rPr>
                        <a:t>й</a:t>
                      </a:r>
                      <a:r>
                        <a:rPr sz="1400" spc="-5" dirty="0">
                          <a:latin typeface="Lucida Sans Unicode"/>
                          <a:cs typeface="Lucida Sans Unicode"/>
                        </a:rPr>
                        <a:t>о</a:t>
                      </a:r>
                      <a:r>
                        <a:rPr sz="1400" dirty="0">
                          <a:latin typeface="Lucida Sans Unicode"/>
                          <a:cs typeface="Lucida Sans Unicode"/>
                        </a:rPr>
                        <a:t>на  Ал</a:t>
                      </a:r>
                      <a:r>
                        <a:rPr sz="1400" spc="5" dirty="0">
                          <a:latin typeface="Lucida Sans Unicode"/>
                          <a:cs typeface="Lucida Sans Unicode"/>
                        </a:rPr>
                        <a:t>т</a:t>
                      </a:r>
                      <a:r>
                        <a:rPr sz="1400" spc="-5" dirty="0">
                          <a:latin typeface="Lucida Sans Unicode"/>
                          <a:cs typeface="Lucida Sans Unicode"/>
                        </a:rPr>
                        <a:t>а</a:t>
                      </a:r>
                      <a:r>
                        <a:rPr sz="1400" spc="-10" dirty="0">
                          <a:latin typeface="Lucida Sans Unicode"/>
                          <a:cs typeface="Lucida Sans Unicode"/>
                        </a:rPr>
                        <a:t>й</a:t>
                      </a:r>
                      <a:r>
                        <a:rPr sz="1400" dirty="0">
                          <a:latin typeface="Lucida Sans Unicode"/>
                          <a:cs typeface="Lucida Sans Unicode"/>
                        </a:rPr>
                        <a:t>ского</a:t>
                      </a:r>
                      <a:r>
                        <a:rPr sz="1400" spc="-100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400" dirty="0">
                          <a:latin typeface="Lucida Sans Unicode"/>
                          <a:cs typeface="Lucida Sans Unicode"/>
                        </a:rPr>
                        <a:t>края</a:t>
                      </a:r>
                      <a:endParaRPr sz="1400">
                        <a:latin typeface="Lucida Sans Unicode"/>
                        <a:cs typeface="Lucida Sans Unicode"/>
                      </a:endParaRPr>
                    </a:p>
                  </a:txBody>
                  <a:tcPr marL="0" marR="0" marT="4953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 marL="63500">
                        <a:lnSpc>
                          <a:spcPct val="100000"/>
                        </a:lnSpc>
                      </a:pPr>
                      <a:r>
                        <a:rPr sz="1400" spc="-10" dirty="0">
                          <a:latin typeface="Lucida Sans Unicode"/>
                          <a:cs typeface="Lucida Sans Unicode"/>
                        </a:rPr>
                        <a:t>И</a:t>
                      </a:r>
                      <a:r>
                        <a:rPr sz="1400" dirty="0">
                          <a:latin typeface="Lucida Sans Unicode"/>
                          <a:cs typeface="Lucida Sans Unicode"/>
                        </a:rPr>
                        <a:t>ванова</a:t>
                      </a:r>
                      <a:r>
                        <a:rPr sz="1400" spc="-95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400" dirty="0">
                          <a:latin typeface="Lucida Sans Unicode"/>
                          <a:cs typeface="Lucida Sans Unicode"/>
                        </a:rPr>
                        <a:t>Окса</a:t>
                      </a:r>
                      <a:r>
                        <a:rPr sz="1400" spc="5" dirty="0">
                          <a:latin typeface="Lucida Sans Unicode"/>
                          <a:cs typeface="Lucida Sans Unicode"/>
                        </a:rPr>
                        <a:t>н</a:t>
                      </a:r>
                      <a:r>
                        <a:rPr sz="1400" dirty="0">
                          <a:latin typeface="Lucida Sans Unicode"/>
                          <a:cs typeface="Lucida Sans Unicode"/>
                        </a:rPr>
                        <a:t>а</a:t>
                      </a:r>
                      <a:r>
                        <a:rPr sz="1400" spc="-85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400" dirty="0">
                          <a:latin typeface="Lucida Sans Unicode"/>
                          <a:cs typeface="Lucida Sans Unicode"/>
                        </a:rPr>
                        <a:t>Алекс</a:t>
                      </a:r>
                      <a:r>
                        <a:rPr sz="1400" spc="-5" dirty="0">
                          <a:latin typeface="Lucida Sans Unicode"/>
                          <a:cs typeface="Lucida Sans Unicode"/>
                        </a:rPr>
                        <a:t>еевна</a:t>
                      </a:r>
                      <a:endParaRPr sz="1400">
                        <a:latin typeface="Lucida Sans Unicode"/>
                        <a:cs typeface="Lucida Sans Unicode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 dirty="0">
                        <a:latin typeface="Times New Roman"/>
                        <a:cs typeface="Times New Roman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sz="1400" spc="-180" dirty="0">
                          <a:latin typeface="Lucida Sans Unicode"/>
                          <a:cs typeface="Lucida Sans Unicode"/>
                        </a:rPr>
                        <a:t>2-18-34</a:t>
                      </a:r>
                      <a:endParaRPr sz="1400" dirty="0">
                        <a:latin typeface="Lucida Sans Unicode"/>
                        <a:cs typeface="Lucida Sans Unicode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5"/>
              </a:spcBef>
            </a:pPr>
            <a:fld id="{81D60167-4931-47E6-BA6A-407CBD079E47}" type="slidenum">
              <a:rPr dirty="0"/>
              <a:t>33</a:t>
            </a:fld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72464" y="137540"/>
            <a:ext cx="7023734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5" dirty="0">
                <a:solidFill>
                  <a:schemeClr val="accent2">
                    <a:lumMod val="75000"/>
                  </a:schemeClr>
                </a:solidFill>
              </a:rPr>
              <a:t>Инвестиционное</a:t>
            </a:r>
            <a:r>
              <a:rPr sz="3200" spc="-35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sz="3200" dirty="0">
                <a:solidFill>
                  <a:schemeClr val="accent2">
                    <a:lumMod val="75000"/>
                  </a:schemeClr>
                </a:solidFill>
              </a:rPr>
              <a:t>законодательство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5"/>
              </a:spcBef>
            </a:pPr>
            <a:fld id="{81D60167-4931-47E6-BA6A-407CBD079E47}" type="slidenum">
              <a:rPr dirty="0"/>
              <a:t>34</a:t>
            </a:fld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330200" y="694410"/>
            <a:ext cx="8341359" cy="16262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354965" algn="just">
              <a:lnSpc>
                <a:spcPct val="125099"/>
              </a:lnSpc>
              <a:spcBef>
                <a:spcPts val="95"/>
              </a:spcBef>
            </a:pPr>
            <a:r>
              <a:rPr sz="1400" spc="-5" dirty="0">
                <a:latin typeface="Trebuchet MS"/>
                <a:cs typeface="Trebuchet MS"/>
              </a:rPr>
              <a:t>Инвестиционный</a:t>
            </a:r>
            <a:r>
              <a:rPr sz="1400" dirty="0">
                <a:latin typeface="Trebuchet MS"/>
                <a:cs typeface="Trebuchet MS"/>
              </a:rPr>
              <a:t> процесс</a:t>
            </a:r>
            <a:r>
              <a:rPr sz="1400" spc="5" dirty="0">
                <a:latin typeface="Trebuchet MS"/>
                <a:cs typeface="Trebuchet MS"/>
              </a:rPr>
              <a:t> </a:t>
            </a:r>
            <a:r>
              <a:rPr sz="1400" dirty="0">
                <a:latin typeface="Trebuchet MS"/>
                <a:cs typeface="Trebuchet MS"/>
              </a:rPr>
              <a:t>в</a:t>
            </a:r>
            <a:r>
              <a:rPr sz="1400" spc="5" dirty="0">
                <a:latin typeface="Trebuchet MS"/>
                <a:cs typeface="Trebuchet MS"/>
              </a:rPr>
              <a:t> </a:t>
            </a:r>
            <a:r>
              <a:rPr sz="1400" spc="-5" dirty="0">
                <a:latin typeface="Trebuchet MS"/>
                <a:cs typeface="Trebuchet MS"/>
              </a:rPr>
              <a:t>муниципальном</a:t>
            </a:r>
            <a:r>
              <a:rPr sz="1400" dirty="0">
                <a:latin typeface="Trebuchet MS"/>
                <a:cs typeface="Trebuchet MS"/>
              </a:rPr>
              <a:t> </a:t>
            </a:r>
            <a:r>
              <a:rPr sz="1400" spc="-5" dirty="0">
                <a:latin typeface="Trebuchet MS"/>
                <a:cs typeface="Trebuchet MS"/>
              </a:rPr>
              <a:t>образовании</a:t>
            </a:r>
            <a:r>
              <a:rPr sz="1400" dirty="0">
                <a:latin typeface="Trebuchet MS"/>
                <a:cs typeface="Trebuchet MS"/>
              </a:rPr>
              <a:t> </a:t>
            </a:r>
            <a:r>
              <a:rPr sz="1400" spc="-5" dirty="0">
                <a:latin typeface="Trebuchet MS"/>
                <a:cs typeface="Trebuchet MS"/>
              </a:rPr>
              <a:t>регулируется</a:t>
            </a:r>
            <a:r>
              <a:rPr sz="1400" dirty="0">
                <a:latin typeface="Trebuchet MS"/>
                <a:cs typeface="Trebuchet MS"/>
              </a:rPr>
              <a:t> </a:t>
            </a:r>
            <a:r>
              <a:rPr sz="1400" i="1" spc="-5" dirty="0">
                <a:latin typeface="Trebuchet MS"/>
                <a:cs typeface="Trebuchet MS"/>
              </a:rPr>
              <a:t>прямыми </a:t>
            </a:r>
            <a:r>
              <a:rPr sz="1400" i="1" dirty="0">
                <a:latin typeface="Trebuchet MS"/>
                <a:cs typeface="Trebuchet MS"/>
              </a:rPr>
              <a:t> </a:t>
            </a:r>
            <a:r>
              <a:rPr sz="1400" spc="-5" dirty="0">
                <a:latin typeface="Trebuchet MS"/>
                <a:cs typeface="Trebuchet MS"/>
              </a:rPr>
              <a:t>(непосредственно касаются </a:t>
            </a:r>
            <a:r>
              <a:rPr sz="1400" dirty="0">
                <a:latin typeface="Trebuchet MS"/>
                <a:cs typeface="Trebuchet MS"/>
              </a:rPr>
              <a:t>инвестиционной </a:t>
            </a:r>
            <a:r>
              <a:rPr sz="1400" spc="-5" dirty="0">
                <a:latin typeface="Trebuchet MS"/>
                <a:cs typeface="Trebuchet MS"/>
              </a:rPr>
              <a:t>деятельности) </a:t>
            </a:r>
            <a:r>
              <a:rPr sz="1400" dirty="0">
                <a:latin typeface="Trebuchet MS"/>
                <a:cs typeface="Trebuchet MS"/>
              </a:rPr>
              <a:t>и </a:t>
            </a:r>
            <a:r>
              <a:rPr sz="1400" i="1" spc="-5" dirty="0">
                <a:latin typeface="Trebuchet MS"/>
                <a:cs typeface="Trebuchet MS"/>
              </a:rPr>
              <a:t>косвенными </a:t>
            </a:r>
            <a:r>
              <a:rPr sz="1400" spc="-5" dirty="0">
                <a:latin typeface="Trebuchet MS"/>
                <a:cs typeface="Trebuchet MS"/>
              </a:rPr>
              <a:t>(связаны </a:t>
            </a:r>
            <a:r>
              <a:rPr sz="1400" dirty="0">
                <a:latin typeface="Trebuchet MS"/>
                <a:cs typeface="Trebuchet MS"/>
              </a:rPr>
              <a:t>с </a:t>
            </a:r>
            <a:r>
              <a:rPr sz="1400" spc="-5" dirty="0">
                <a:latin typeface="Trebuchet MS"/>
                <a:cs typeface="Trebuchet MS"/>
              </a:rPr>
              <a:t>условиями </a:t>
            </a:r>
            <a:r>
              <a:rPr sz="1400" dirty="0">
                <a:latin typeface="Trebuchet MS"/>
                <a:cs typeface="Trebuchet MS"/>
              </a:rPr>
              <a:t> </a:t>
            </a:r>
            <a:r>
              <a:rPr sz="1400" spc="-5" dirty="0">
                <a:latin typeface="Trebuchet MS"/>
                <a:cs typeface="Trebuchet MS"/>
              </a:rPr>
              <a:t>функционирования</a:t>
            </a:r>
            <a:r>
              <a:rPr sz="1400" spc="5" dirty="0">
                <a:latin typeface="Trebuchet MS"/>
                <a:cs typeface="Trebuchet MS"/>
              </a:rPr>
              <a:t> </a:t>
            </a:r>
            <a:r>
              <a:rPr sz="1400" spc="-5" dirty="0">
                <a:latin typeface="Trebuchet MS"/>
                <a:cs typeface="Trebuchet MS"/>
              </a:rPr>
              <a:t>отдельных</a:t>
            </a:r>
            <a:r>
              <a:rPr sz="1400" spc="25" dirty="0">
                <a:latin typeface="Trebuchet MS"/>
                <a:cs typeface="Trebuchet MS"/>
              </a:rPr>
              <a:t> </a:t>
            </a:r>
            <a:r>
              <a:rPr sz="1400" spc="-5" dirty="0">
                <a:latin typeface="Trebuchet MS"/>
                <a:cs typeface="Trebuchet MS"/>
              </a:rPr>
              <a:t>сфер деятельности</a:t>
            </a:r>
            <a:r>
              <a:rPr sz="1400" spc="10" dirty="0">
                <a:latin typeface="Trebuchet MS"/>
                <a:cs typeface="Trebuchet MS"/>
              </a:rPr>
              <a:t> </a:t>
            </a:r>
            <a:r>
              <a:rPr sz="1400" dirty="0">
                <a:latin typeface="Trebuchet MS"/>
                <a:cs typeface="Trebuchet MS"/>
              </a:rPr>
              <a:t>или</a:t>
            </a:r>
            <a:r>
              <a:rPr sz="1400" spc="20" dirty="0">
                <a:latin typeface="Trebuchet MS"/>
                <a:cs typeface="Trebuchet MS"/>
              </a:rPr>
              <a:t> </a:t>
            </a:r>
            <a:r>
              <a:rPr sz="1400" spc="-5" dirty="0">
                <a:latin typeface="Trebuchet MS"/>
                <a:cs typeface="Trebuchet MS"/>
              </a:rPr>
              <a:t>типов</a:t>
            </a:r>
            <a:r>
              <a:rPr sz="1400" dirty="0">
                <a:latin typeface="Trebuchet MS"/>
                <a:cs typeface="Trebuchet MS"/>
              </a:rPr>
              <a:t> </a:t>
            </a:r>
            <a:r>
              <a:rPr sz="1400" spc="-5" dirty="0">
                <a:latin typeface="Trebuchet MS"/>
                <a:cs typeface="Trebuchet MS"/>
              </a:rPr>
              <a:t>предприятий)</a:t>
            </a:r>
            <a:r>
              <a:rPr sz="1400" spc="-20" dirty="0">
                <a:latin typeface="Trebuchet MS"/>
                <a:cs typeface="Trebuchet MS"/>
              </a:rPr>
              <a:t> </a:t>
            </a:r>
            <a:r>
              <a:rPr sz="1400" spc="-5" dirty="0">
                <a:latin typeface="Trebuchet MS"/>
                <a:cs typeface="Trebuchet MS"/>
              </a:rPr>
              <a:t>нормативными</a:t>
            </a:r>
            <a:r>
              <a:rPr sz="1400" dirty="0">
                <a:latin typeface="Trebuchet MS"/>
                <a:cs typeface="Trebuchet MS"/>
              </a:rPr>
              <a:t> </a:t>
            </a:r>
            <a:r>
              <a:rPr sz="1400" spc="-5" dirty="0">
                <a:latin typeface="Trebuchet MS"/>
                <a:cs typeface="Trebuchet MS"/>
              </a:rPr>
              <a:t>актами.</a:t>
            </a:r>
            <a:endParaRPr sz="1400">
              <a:latin typeface="Trebuchet MS"/>
              <a:cs typeface="Trebuchet MS"/>
            </a:endParaRPr>
          </a:p>
          <a:p>
            <a:pPr marL="12700" marR="5080" indent="354965" algn="just">
              <a:lnSpc>
                <a:spcPct val="125000"/>
              </a:lnSpc>
            </a:pPr>
            <a:r>
              <a:rPr sz="1400" spc="-5" dirty="0">
                <a:latin typeface="Trebuchet MS"/>
                <a:cs typeface="Trebuchet MS"/>
              </a:rPr>
              <a:t>Законодательство,</a:t>
            </a:r>
            <a:r>
              <a:rPr sz="1400" dirty="0">
                <a:latin typeface="Trebuchet MS"/>
                <a:cs typeface="Trebuchet MS"/>
              </a:rPr>
              <a:t> </a:t>
            </a:r>
            <a:r>
              <a:rPr sz="1400" spc="-5" dirty="0">
                <a:latin typeface="Trebuchet MS"/>
                <a:cs typeface="Trebuchet MS"/>
              </a:rPr>
              <a:t>оказывающее</a:t>
            </a:r>
            <a:r>
              <a:rPr sz="1400" dirty="0">
                <a:latin typeface="Trebuchet MS"/>
                <a:cs typeface="Trebuchet MS"/>
              </a:rPr>
              <a:t> влияние</a:t>
            </a:r>
            <a:r>
              <a:rPr sz="1400" spc="5" dirty="0">
                <a:latin typeface="Trebuchet MS"/>
                <a:cs typeface="Trebuchet MS"/>
              </a:rPr>
              <a:t> </a:t>
            </a:r>
            <a:r>
              <a:rPr sz="1400" spc="-5" dirty="0">
                <a:latin typeface="Trebuchet MS"/>
                <a:cs typeface="Trebuchet MS"/>
              </a:rPr>
              <a:t>на</a:t>
            </a:r>
            <a:r>
              <a:rPr sz="1400" dirty="0">
                <a:latin typeface="Trebuchet MS"/>
                <a:cs typeface="Trebuchet MS"/>
              </a:rPr>
              <a:t> инвестиционную</a:t>
            </a:r>
            <a:r>
              <a:rPr sz="1400" spc="5" dirty="0">
                <a:latin typeface="Trebuchet MS"/>
                <a:cs typeface="Trebuchet MS"/>
              </a:rPr>
              <a:t> </a:t>
            </a:r>
            <a:r>
              <a:rPr sz="1400" spc="-5" dirty="0">
                <a:latin typeface="Trebuchet MS"/>
                <a:cs typeface="Trebuchet MS"/>
              </a:rPr>
              <a:t>привлекательность </a:t>
            </a:r>
            <a:r>
              <a:rPr sz="1400" dirty="0">
                <a:latin typeface="Trebuchet MS"/>
                <a:cs typeface="Trebuchet MS"/>
              </a:rPr>
              <a:t> муниципального</a:t>
            </a:r>
            <a:r>
              <a:rPr sz="1400" spc="5" dirty="0">
                <a:latin typeface="Trebuchet MS"/>
                <a:cs typeface="Trebuchet MS"/>
              </a:rPr>
              <a:t> </a:t>
            </a:r>
            <a:r>
              <a:rPr sz="1400" spc="-5" dirty="0">
                <a:latin typeface="Trebuchet MS"/>
                <a:cs typeface="Trebuchet MS"/>
              </a:rPr>
              <a:t>образования</a:t>
            </a:r>
            <a:r>
              <a:rPr sz="1400" dirty="0">
                <a:latin typeface="Trebuchet MS"/>
                <a:cs typeface="Trebuchet MS"/>
              </a:rPr>
              <a:t> </a:t>
            </a:r>
            <a:r>
              <a:rPr sz="1400" spc="-5" dirty="0">
                <a:latin typeface="Trebuchet MS"/>
                <a:cs typeface="Trebuchet MS"/>
              </a:rPr>
              <a:t>Каменский</a:t>
            </a:r>
            <a:r>
              <a:rPr sz="1400" dirty="0">
                <a:latin typeface="Trebuchet MS"/>
                <a:cs typeface="Trebuchet MS"/>
              </a:rPr>
              <a:t> </a:t>
            </a:r>
            <a:r>
              <a:rPr sz="1400" spc="-5" dirty="0">
                <a:latin typeface="Trebuchet MS"/>
                <a:cs typeface="Trebuchet MS"/>
              </a:rPr>
              <a:t>район</a:t>
            </a:r>
            <a:r>
              <a:rPr sz="1400" dirty="0">
                <a:latin typeface="Trebuchet MS"/>
                <a:cs typeface="Trebuchet MS"/>
              </a:rPr>
              <a:t> Алтайского</a:t>
            </a:r>
            <a:r>
              <a:rPr sz="1400" spc="5" dirty="0">
                <a:latin typeface="Trebuchet MS"/>
                <a:cs typeface="Trebuchet MS"/>
              </a:rPr>
              <a:t> </a:t>
            </a:r>
            <a:r>
              <a:rPr sz="1400" spc="-5" dirty="0">
                <a:latin typeface="Trebuchet MS"/>
                <a:cs typeface="Trebuchet MS"/>
              </a:rPr>
              <a:t>края</a:t>
            </a:r>
            <a:r>
              <a:rPr sz="1400" dirty="0">
                <a:latin typeface="Trebuchet MS"/>
                <a:cs typeface="Trebuchet MS"/>
              </a:rPr>
              <a:t> следует</a:t>
            </a:r>
            <a:r>
              <a:rPr sz="1400" spc="5" dirty="0">
                <a:latin typeface="Trebuchet MS"/>
                <a:cs typeface="Trebuchet MS"/>
              </a:rPr>
              <a:t> </a:t>
            </a:r>
            <a:r>
              <a:rPr sz="1400" spc="-5" dirty="0">
                <a:latin typeface="Trebuchet MS"/>
                <a:cs typeface="Trebuchet MS"/>
              </a:rPr>
              <a:t>рассмотреть</a:t>
            </a:r>
            <a:r>
              <a:rPr sz="1400" dirty="0">
                <a:latin typeface="Trebuchet MS"/>
                <a:cs typeface="Trebuchet MS"/>
              </a:rPr>
              <a:t> </a:t>
            </a:r>
            <a:r>
              <a:rPr sz="1400" spc="-5" dirty="0">
                <a:latin typeface="Trebuchet MS"/>
                <a:cs typeface="Trebuchet MS"/>
              </a:rPr>
              <a:t>на</a:t>
            </a:r>
            <a:r>
              <a:rPr sz="1400" dirty="0">
                <a:latin typeface="Trebuchet MS"/>
                <a:cs typeface="Trebuchet MS"/>
              </a:rPr>
              <a:t> </a:t>
            </a:r>
            <a:r>
              <a:rPr sz="1400" spc="-5" dirty="0">
                <a:latin typeface="Trebuchet MS"/>
                <a:cs typeface="Trebuchet MS"/>
              </a:rPr>
              <a:t>трех </a:t>
            </a:r>
            <a:r>
              <a:rPr sz="1400" spc="-409" dirty="0">
                <a:latin typeface="Trebuchet MS"/>
                <a:cs typeface="Trebuchet MS"/>
              </a:rPr>
              <a:t> </a:t>
            </a:r>
            <a:r>
              <a:rPr sz="1400" spc="-5" dirty="0">
                <a:latin typeface="Trebuchet MS"/>
                <a:cs typeface="Trebuchet MS"/>
              </a:rPr>
              <a:t>уровнях:</a:t>
            </a:r>
            <a:endParaRPr sz="1400">
              <a:latin typeface="Trebuchet MS"/>
              <a:cs typeface="Trebuchet MS"/>
            </a:endParaRPr>
          </a:p>
        </p:txBody>
      </p:sp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245173" y="2414523"/>
          <a:ext cx="8640442" cy="384997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189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059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118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0360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89101">
                <a:tc>
                  <a:txBody>
                    <a:bodyPr/>
                    <a:lstStyle/>
                    <a:p>
                      <a:pPr marL="208279" marR="200025" algn="ctr">
                        <a:lnSpc>
                          <a:spcPts val="1680"/>
                        </a:lnSpc>
                        <a:spcBef>
                          <a:spcPts val="15"/>
                        </a:spcBef>
                      </a:pPr>
                      <a:r>
                        <a:rPr sz="1400" b="1" spc="-120" dirty="0">
                          <a:latin typeface="Times New Roman"/>
                          <a:cs typeface="Times New Roman"/>
                        </a:rPr>
                        <a:t>У</a:t>
                      </a:r>
                      <a:r>
                        <a:rPr sz="1400" b="1" spc="-5" dirty="0">
                          <a:latin typeface="Times New Roman"/>
                          <a:cs typeface="Times New Roman"/>
                        </a:rPr>
                        <a:t>р</a:t>
                      </a:r>
                      <a:r>
                        <a:rPr sz="1400" b="1" spc="-35" dirty="0"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sz="1400" b="1" spc="-5" dirty="0">
                          <a:latin typeface="Times New Roman"/>
                          <a:cs typeface="Times New Roman"/>
                        </a:rPr>
                        <a:t>ве</a:t>
                      </a:r>
                      <a:r>
                        <a:rPr sz="1400" b="1" spc="-10" dirty="0">
                          <a:latin typeface="Times New Roman"/>
                          <a:cs typeface="Times New Roman"/>
                        </a:rPr>
                        <a:t>н</a:t>
                      </a:r>
                      <a:r>
                        <a:rPr sz="1400" b="1" dirty="0">
                          <a:latin typeface="Times New Roman"/>
                          <a:cs typeface="Times New Roman"/>
                        </a:rPr>
                        <a:t>ь</a:t>
                      </a:r>
                      <a:r>
                        <a:rPr sz="1400" b="1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b="1" spc="-5" dirty="0">
                          <a:latin typeface="Times New Roman"/>
                          <a:cs typeface="Times New Roman"/>
                        </a:rPr>
                        <a:t>пр</a:t>
                      </a:r>
                      <a:r>
                        <a:rPr sz="1400" b="1" spc="-10" dirty="0"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400" b="1" spc="-5" dirty="0">
                          <a:latin typeface="Times New Roman"/>
                          <a:cs typeface="Times New Roman"/>
                        </a:rPr>
                        <a:t>н</a:t>
                      </a:r>
                      <a:r>
                        <a:rPr sz="1400" b="1" dirty="0">
                          <a:latin typeface="Times New Roman"/>
                          <a:cs typeface="Times New Roman"/>
                        </a:rPr>
                        <a:t>ятия  </a:t>
                      </a:r>
                      <a:r>
                        <a:rPr sz="1400" b="1" spc="-10" dirty="0">
                          <a:latin typeface="Times New Roman"/>
                          <a:cs typeface="Times New Roman"/>
                        </a:rPr>
                        <a:t>нормативно- </a:t>
                      </a:r>
                      <a:r>
                        <a:rPr sz="1400" b="1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b="1" spc="-15" dirty="0">
                          <a:latin typeface="Times New Roman"/>
                          <a:cs typeface="Times New Roman"/>
                        </a:rPr>
                        <a:t>правового</a:t>
                      </a:r>
                      <a:r>
                        <a:rPr sz="1400" b="1" spc="-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b="1" dirty="0">
                          <a:latin typeface="Times New Roman"/>
                          <a:cs typeface="Times New Roman"/>
                        </a:rPr>
                        <a:t>акта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190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39"/>
                        </a:lnSpc>
                      </a:pPr>
                      <a:r>
                        <a:rPr sz="1400" b="1" spc="-5" dirty="0"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1400" b="1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b="1" spc="-10" dirty="0">
                          <a:latin typeface="Times New Roman"/>
                          <a:cs typeface="Times New Roman"/>
                        </a:rPr>
                        <a:t>нормативно-правового</a:t>
                      </a:r>
                      <a:r>
                        <a:rPr sz="1400" b="1" spc="-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b="1" dirty="0">
                          <a:latin typeface="Times New Roman"/>
                          <a:cs typeface="Times New Roman"/>
                        </a:rPr>
                        <a:t>акта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526415">
                        <a:lnSpc>
                          <a:spcPts val="1639"/>
                        </a:lnSpc>
                      </a:pPr>
                      <a:r>
                        <a:rPr sz="1400" b="1" spc="-5" dirty="0">
                          <a:latin typeface="Times New Roman"/>
                          <a:cs typeface="Times New Roman"/>
                        </a:rPr>
                        <a:t>Номер,</a:t>
                      </a:r>
                      <a:r>
                        <a:rPr sz="1400" b="1" spc="-8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b="1" spc="-5" dirty="0">
                          <a:latin typeface="Times New Roman"/>
                          <a:cs typeface="Times New Roman"/>
                        </a:rPr>
                        <a:t>дата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9743">
                <a:tc gridSpan="4">
                  <a:txBody>
                    <a:bodyPr/>
                    <a:lstStyle/>
                    <a:p>
                      <a:pPr algn="ctr">
                        <a:lnSpc>
                          <a:spcPts val="1639"/>
                        </a:lnSpc>
                      </a:pPr>
                      <a:r>
                        <a:rPr sz="1400" b="1" spc="-5" dirty="0">
                          <a:latin typeface="Times New Roman"/>
                          <a:cs typeface="Times New Roman"/>
                        </a:rPr>
                        <a:t>Федеральное</a:t>
                      </a:r>
                      <a:r>
                        <a:rPr sz="1400" b="1" spc="-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b="1" spc="-5" dirty="0">
                          <a:latin typeface="Times New Roman"/>
                          <a:cs typeface="Times New Roman"/>
                        </a:rPr>
                        <a:t>законодательство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8347">
                <a:tc>
                  <a:txBody>
                    <a:bodyPr/>
                    <a:lstStyle/>
                    <a:p>
                      <a:pPr marL="57150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400" spc="-5" dirty="0">
                          <a:latin typeface="Times New Roman"/>
                          <a:cs typeface="Times New Roman"/>
                        </a:rPr>
                        <a:t>Федеральный</a:t>
                      </a:r>
                      <a:r>
                        <a:rPr sz="1400" spc="-6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15" dirty="0">
                          <a:latin typeface="Times New Roman"/>
                          <a:cs typeface="Times New Roman"/>
                        </a:rPr>
                        <a:t>закон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14604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0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400" spc="-5" dirty="0">
                          <a:latin typeface="Times New Roman"/>
                          <a:cs typeface="Times New Roman"/>
                        </a:rPr>
                        <a:t>Об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инвестиционной</a:t>
                      </a:r>
                      <a:r>
                        <a:rPr sz="1400" spc="-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деятельности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в</a:t>
                      </a:r>
                      <a:r>
                        <a:rPr sz="1400" spc="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Российской</a:t>
                      </a:r>
                      <a:r>
                        <a:rPr sz="1400" spc="-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Федерации,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57150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400" dirty="0">
                          <a:latin typeface="Times New Roman"/>
                          <a:cs typeface="Times New Roman"/>
                        </a:rPr>
                        <a:t>осуществляемой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в</a:t>
                      </a:r>
                      <a:r>
                        <a:rPr sz="1400" spc="-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форме капитальных</a:t>
                      </a:r>
                      <a:r>
                        <a:rPr sz="14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10" dirty="0">
                          <a:latin typeface="Times New Roman"/>
                          <a:cs typeface="Times New Roman"/>
                        </a:rPr>
                        <a:t>вложений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14604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33020" algn="r">
                        <a:lnSpc>
                          <a:spcPct val="100000"/>
                        </a:lnSpc>
                        <a:spcBef>
                          <a:spcPts val="1080"/>
                        </a:spcBef>
                      </a:pPr>
                      <a:r>
                        <a:rPr sz="1400" spc="-10" dirty="0">
                          <a:latin typeface="Times New Roman"/>
                          <a:cs typeface="Times New Roman"/>
                        </a:rPr>
                        <a:t>от</a:t>
                      </a:r>
                      <a:r>
                        <a:rPr sz="1400" spc="-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25.02.1999</a:t>
                      </a:r>
                    </a:p>
                  </a:txBody>
                  <a:tcPr marL="0" marR="0" marT="137160" marB="0">
                    <a:lnL w="12700">
                      <a:solidFill>
                        <a:srgbClr val="000000"/>
                      </a:solidFill>
                      <a:prstDash val="solid"/>
                    </a:lnL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0640">
                        <a:lnSpc>
                          <a:spcPct val="100000"/>
                        </a:lnSpc>
                        <a:spcBef>
                          <a:spcPts val="1080"/>
                        </a:spcBef>
                      </a:pPr>
                      <a:r>
                        <a:rPr sz="1400" dirty="0">
                          <a:latin typeface="Times New Roman"/>
                          <a:cs typeface="Times New Roman"/>
                        </a:rPr>
                        <a:t>№</a:t>
                      </a:r>
                      <a:r>
                        <a:rPr sz="1400" spc="-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39-ФЗ</a:t>
                      </a:r>
                    </a:p>
                  </a:txBody>
                  <a:tcPr marL="0" marR="0" marT="137160" marB="0"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4612">
                <a:tc>
                  <a:txBody>
                    <a:bodyPr/>
                    <a:lstStyle/>
                    <a:p>
                      <a:pPr marL="57150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400" spc="-5" dirty="0">
                          <a:latin typeface="Times New Roman"/>
                          <a:cs typeface="Times New Roman"/>
                        </a:rPr>
                        <a:t>Федеральный</a:t>
                      </a:r>
                      <a:r>
                        <a:rPr sz="1400" spc="-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15" dirty="0">
                          <a:latin typeface="Times New Roman"/>
                          <a:cs typeface="Times New Roman"/>
                        </a:rPr>
                        <a:t>закон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14604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0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400" dirty="0"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sz="14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концессионных</a:t>
                      </a:r>
                      <a:r>
                        <a:rPr sz="1400" spc="-6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соглашениях</a:t>
                      </a: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4604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33020" algn="r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400" spc="-10" dirty="0">
                          <a:latin typeface="Times New Roman"/>
                          <a:cs typeface="Times New Roman"/>
                        </a:rPr>
                        <a:t>от</a:t>
                      </a:r>
                      <a:r>
                        <a:rPr sz="1400" spc="-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21.07.2005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14604" marB="0">
                    <a:lnL w="12700">
                      <a:solidFill>
                        <a:srgbClr val="000000"/>
                      </a:solidFill>
                      <a:prstDash val="solid"/>
                    </a:lnL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0640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400" spc="5" dirty="0">
                          <a:latin typeface="Times New Roman"/>
                          <a:cs typeface="Times New Roman"/>
                        </a:rPr>
                        <a:t>№</a:t>
                      </a:r>
                      <a:r>
                        <a:rPr sz="1400" spc="-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115-ФЗ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14604" marB="0"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4479">
                <a:tc>
                  <a:txBody>
                    <a:bodyPr/>
                    <a:lstStyle/>
                    <a:p>
                      <a:pPr marL="57150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1400" spc="-5" dirty="0">
                          <a:latin typeface="Times New Roman"/>
                          <a:cs typeface="Times New Roman"/>
                        </a:rPr>
                        <a:t>Федеральный</a:t>
                      </a:r>
                      <a:r>
                        <a:rPr sz="1400" spc="-6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15" dirty="0">
                          <a:latin typeface="Times New Roman"/>
                          <a:cs typeface="Times New Roman"/>
                        </a:rPr>
                        <a:t>закон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152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0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1400" spc="-5" dirty="0">
                          <a:latin typeface="Times New Roman"/>
                          <a:cs typeface="Times New Roman"/>
                        </a:rPr>
                        <a:t>Об</a:t>
                      </a:r>
                      <a:r>
                        <a:rPr sz="1400" spc="-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5" dirty="0">
                          <a:latin typeface="Times New Roman"/>
                          <a:cs typeface="Times New Roman"/>
                        </a:rPr>
                        <a:t>иностранных</a:t>
                      </a:r>
                      <a:r>
                        <a:rPr sz="1400" spc="-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инвестициях</a:t>
                      </a:r>
                      <a:r>
                        <a:rPr sz="14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в</a:t>
                      </a:r>
                      <a:r>
                        <a:rPr sz="1400" spc="-15" dirty="0">
                          <a:latin typeface="Times New Roman"/>
                          <a:cs typeface="Times New Roman"/>
                        </a:rPr>
                        <a:t> РФ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152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33020" algn="r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1400" spc="-10" dirty="0">
                          <a:latin typeface="Times New Roman"/>
                          <a:cs typeface="Times New Roman"/>
                        </a:rPr>
                        <a:t>от</a:t>
                      </a:r>
                      <a:r>
                        <a:rPr sz="1400" spc="-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09.07.1999</a:t>
                      </a:r>
                    </a:p>
                  </a:txBody>
                  <a:tcPr marL="0" marR="0" marT="15240" marB="0">
                    <a:lnL w="12700">
                      <a:solidFill>
                        <a:srgbClr val="000000"/>
                      </a:solidFill>
                      <a:prstDash val="solid"/>
                    </a:lnL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0640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1400" dirty="0">
                          <a:latin typeface="Times New Roman"/>
                          <a:cs typeface="Times New Roman"/>
                        </a:rPr>
                        <a:t>№</a:t>
                      </a:r>
                      <a:r>
                        <a:rPr sz="1400" spc="-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160-ФЗ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15240" marB="0"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8318">
                <a:tc>
                  <a:txBody>
                    <a:bodyPr/>
                    <a:lstStyle/>
                    <a:p>
                      <a:pPr marL="57150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400" spc="-5" dirty="0">
                          <a:latin typeface="Times New Roman"/>
                          <a:cs typeface="Times New Roman"/>
                        </a:rPr>
                        <a:t>Федеральный</a:t>
                      </a:r>
                      <a:r>
                        <a:rPr sz="1400" spc="-6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15" dirty="0">
                          <a:latin typeface="Times New Roman"/>
                          <a:cs typeface="Times New Roman"/>
                        </a:rPr>
                        <a:t>закон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14604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0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400" spc="-5" dirty="0">
                          <a:latin typeface="Times New Roman"/>
                          <a:cs typeface="Times New Roman"/>
                        </a:rPr>
                        <a:t>Об</a:t>
                      </a:r>
                      <a:r>
                        <a:rPr sz="1400" spc="-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5" dirty="0">
                          <a:latin typeface="Times New Roman"/>
                          <a:cs typeface="Times New Roman"/>
                        </a:rPr>
                        <a:t>особых</a:t>
                      </a:r>
                      <a:r>
                        <a:rPr sz="14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экономических</a:t>
                      </a:r>
                      <a:r>
                        <a:rPr sz="1400" spc="-6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зонах</a:t>
                      </a:r>
                      <a:r>
                        <a:rPr sz="1400" spc="-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в</a:t>
                      </a:r>
                      <a:r>
                        <a:rPr sz="1400" spc="-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Российской</a:t>
                      </a:r>
                      <a:r>
                        <a:rPr sz="1400" spc="-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Федерации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14604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57785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400" spc="-10" dirty="0">
                          <a:latin typeface="Times New Roman"/>
                          <a:cs typeface="Times New Roman"/>
                        </a:rPr>
                        <a:t>от</a:t>
                      </a:r>
                      <a:r>
                        <a:rPr sz="1400" spc="-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22.07.2005</a:t>
                      </a:r>
                      <a:r>
                        <a:rPr sz="1400" spc="-8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№116-ФЗ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14604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0548">
                <a:tc>
                  <a:txBody>
                    <a:bodyPr/>
                    <a:lstStyle/>
                    <a:p>
                      <a:pPr marL="57150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400" spc="-5" dirty="0">
                          <a:latin typeface="Times New Roman"/>
                          <a:cs typeface="Times New Roman"/>
                        </a:rPr>
                        <a:t>Федеральный</a:t>
                      </a:r>
                      <a:r>
                        <a:rPr sz="1400" spc="-6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15" dirty="0">
                          <a:latin typeface="Times New Roman"/>
                          <a:cs typeface="Times New Roman"/>
                        </a:rPr>
                        <a:t>закон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14604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0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400" spc="-10" dirty="0">
                          <a:latin typeface="Times New Roman"/>
                          <a:cs typeface="Times New Roman"/>
                        </a:rPr>
                        <a:t>Бюджетный</a:t>
                      </a:r>
                      <a:r>
                        <a:rPr sz="1400" spc="-6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25" dirty="0">
                          <a:latin typeface="Times New Roman"/>
                          <a:cs typeface="Times New Roman"/>
                        </a:rPr>
                        <a:t>кодекс</a:t>
                      </a:r>
                      <a:r>
                        <a:rPr sz="1400" spc="-6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15" dirty="0">
                          <a:latin typeface="Times New Roman"/>
                          <a:cs typeface="Times New Roman"/>
                        </a:rPr>
                        <a:t>РФ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14604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33020" algn="r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400" spc="-10" dirty="0">
                          <a:latin typeface="Times New Roman"/>
                          <a:cs typeface="Times New Roman"/>
                        </a:rPr>
                        <a:t>от</a:t>
                      </a:r>
                      <a:r>
                        <a:rPr sz="1400" spc="-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31.07.1998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14604" marB="0">
                    <a:lnL w="12700">
                      <a:solidFill>
                        <a:srgbClr val="000000"/>
                      </a:solidFill>
                      <a:prstDash val="solid"/>
                    </a:lnL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0640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400" dirty="0">
                          <a:latin typeface="Times New Roman"/>
                          <a:cs typeface="Times New Roman"/>
                        </a:rPr>
                        <a:t>№</a:t>
                      </a:r>
                      <a:r>
                        <a:rPr sz="1400" spc="-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145-ФЗ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14604" marB="0"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8819">
                <a:tc>
                  <a:txBody>
                    <a:bodyPr/>
                    <a:lstStyle/>
                    <a:p>
                      <a:pPr marL="57150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1400" spc="-5" dirty="0">
                          <a:latin typeface="Times New Roman"/>
                          <a:cs typeface="Times New Roman"/>
                        </a:rPr>
                        <a:t>Федеральный</a:t>
                      </a:r>
                      <a:r>
                        <a:rPr sz="1400" spc="-6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15" dirty="0">
                          <a:latin typeface="Times New Roman"/>
                          <a:cs typeface="Times New Roman"/>
                        </a:rPr>
                        <a:t>закон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152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57150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1400" spc="-5" dirty="0">
                          <a:latin typeface="Times New Roman"/>
                          <a:cs typeface="Times New Roman"/>
                        </a:rPr>
                        <a:t>Налоговый</a:t>
                      </a:r>
                      <a:r>
                        <a:rPr sz="1400" spc="-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25" dirty="0">
                          <a:latin typeface="Times New Roman"/>
                          <a:cs typeface="Times New Roman"/>
                        </a:rPr>
                        <a:t>кодекс</a:t>
                      </a:r>
                      <a:r>
                        <a:rPr sz="14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15" dirty="0">
                          <a:latin typeface="Times New Roman"/>
                          <a:cs typeface="Times New Roman"/>
                        </a:rPr>
                        <a:t>РФ</a:t>
                      </a:r>
                      <a:r>
                        <a:rPr sz="1400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(часть</a:t>
                      </a:r>
                      <a:r>
                        <a:rPr sz="1400" spc="-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1</a:t>
                      </a:r>
                      <a:r>
                        <a:rPr sz="14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2)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152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R="33020" algn="r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1400" spc="-10" dirty="0">
                          <a:latin typeface="Times New Roman"/>
                          <a:cs typeface="Times New Roman"/>
                        </a:rPr>
                        <a:t>от</a:t>
                      </a:r>
                      <a:r>
                        <a:rPr sz="1400" spc="-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31.07.1998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15240" marB="0">
                    <a:lnL w="12700">
                      <a:solidFill>
                        <a:srgbClr val="000000"/>
                      </a:solidFill>
                      <a:prstDash val="solid"/>
                    </a:lnL>
                    <a:lnT w="12700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40640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1400" dirty="0">
                          <a:latin typeface="Times New Roman"/>
                          <a:cs typeface="Times New Roman"/>
                        </a:rPr>
                        <a:t>№</a:t>
                      </a:r>
                      <a:r>
                        <a:rPr sz="1400" spc="-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146-ФЗ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15240" marB="0"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652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33020" algn="r">
                        <a:lnSpc>
                          <a:spcPct val="100000"/>
                        </a:lnSpc>
                        <a:spcBef>
                          <a:spcPts val="535"/>
                        </a:spcBef>
                      </a:pPr>
                      <a:r>
                        <a:rPr sz="1400" spc="-10" dirty="0">
                          <a:latin typeface="Times New Roman"/>
                          <a:cs typeface="Times New Roman"/>
                        </a:rPr>
                        <a:t>от</a:t>
                      </a:r>
                      <a:r>
                        <a:rPr sz="1400" spc="-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05.08.2000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67945" marB="0">
                    <a:lnL w="12700">
                      <a:solidFill>
                        <a:srgbClr val="000000"/>
                      </a:solidFill>
                      <a:prstDash val="solid"/>
                    </a:lnL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0640">
                        <a:lnSpc>
                          <a:spcPct val="100000"/>
                        </a:lnSpc>
                        <a:spcBef>
                          <a:spcPts val="535"/>
                        </a:spcBef>
                      </a:pPr>
                      <a:r>
                        <a:rPr sz="1400" dirty="0">
                          <a:latin typeface="Times New Roman"/>
                          <a:cs typeface="Times New Roman"/>
                        </a:rPr>
                        <a:t>№</a:t>
                      </a:r>
                      <a:r>
                        <a:rPr sz="1400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10" dirty="0">
                          <a:latin typeface="Times New Roman"/>
                          <a:cs typeface="Times New Roman"/>
                        </a:rPr>
                        <a:t>117-ФЗ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67945" marB="0">
                    <a:lnR w="12700">
                      <a:solidFill>
                        <a:srgbClr val="000000"/>
                      </a:solidFill>
                      <a:prstDash val="solid"/>
                    </a:lnR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98983">
                <a:tc>
                  <a:txBody>
                    <a:bodyPr/>
                    <a:lstStyle/>
                    <a:p>
                      <a:pPr marL="57150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1400" spc="-5" dirty="0">
                          <a:latin typeface="Times New Roman"/>
                          <a:cs typeface="Times New Roman"/>
                        </a:rPr>
                        <a:t>Федеральный</a:t>
                      </a:r>
                      <a:r>
                        <a:rPr sz="1400" spc="-6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15" dirty="0">
                          <a:latin typeface="Times New Roman"/>
                          <a:cs typeface="Times New Roman"/>
                        </a:rPr>
                        <a:t>закон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152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0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1400" dirty="0">
                          <a:latin typeface="Times New Roman"/>
                          <a:cs typeface="Times New Roman"/>
                        </a:rPr>
                        <a:t>Земельный</a:t>
                      </a:r>
                      <a:r>
                        <a:rPr sz="1400" spc="-6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25" dirty="0">
                          <a:latin typeface="Times New Roman"/>
                          <a:cs typeface="Times New Roman"/>
                        </a:rPr>
                        <a:t>кодекс</a:t>
                      </a:r>
                      <a:r>
                        <a:rPr sz="1400" spc="-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15" dirty="0">
                          <a:latin typeface="Times New Roman"/>
                          <a:cs typeface="Times New Roman"/>
                        </a:rPr>
                        <a:t>РФ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152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33020" algn="r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1400" spc="-10" dirty="0">
                          <a:latin typeface="Times New Roman"/>
                          <a:cs typeface="Times New Roman"/>
                        </a:rPr>
                        <a:t>от</a:t>
                      </a:r>
                      <a:r>
                        <a:rPr sz="1400" spc="-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25.10.2001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15240" marB="0">
                    <a:lnL w="12700">
                      <a:solidFill>
                        <a:srgbClr val="000000"/>
                      </a:solidFill>
                      <a:prstDash val="solid"/>
                    </a:lnL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0640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1400" dirty="0">
                          <a:latin typeface="Times New Roman"/>
                          <a:cs typeface="Times New Roman"/>
                        </a:rPr>
                        <a:t>№</a:t>
                      </a:r>
                      <a:r>
                        <a:rPr sz="1400" spc="-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136-ФЗ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15240" marB="0"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20497">
                <a:tc>
                  <a:txBody>
                    <a:bodyPr/>
                    <a:lstStyle/>
                    <a:p>
                      <a:pPr marL="57150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1400" spc="-5" dirty="0">
                          <a:latin typeface="Times New Roman"/>
                          <a:cs typeface="Times New Roman"/>
                        </a:rPr>
                        <a:t>Федеральный</a:t>
                      </a:r>
                      <a:r>
                        <a:rPr sz="1400" spc="-6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15" dirty="0">
                          <a:latin typeface="Times New Roman"/>
                          <a:cs typeface="Times New Roman"/>
                        </a:rPr>
                        <a:t>закон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152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0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1400" spc="-5" dirty="0" smtClean="0">
                          <a:latin typeface="Times New Roman"/>
                          <a:cs typeface="Times New Roman"/>
                        </a:rPr>
                        <a:t>«О</a:t>
                      </a:r>
                      <a:r>
                        <a:rPr sz="1400" spc="-15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dirty="0" err="1" smtClean="0">
                          <a:latin typeface="Times New Roman"/>
                          <a:cs typeface="Times New Roman"/>
                        </a:rPr>
                        <a:t>развитии</a:t>
                      </a:r>
                      <a:r>
                        <a:rPr sz="1400" spc="-2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10" dirty="0" err="1" smtClean="0">
                          <a:latin typeface="Times New Roman"/>
                          <a:cs typeface="Times New Roman"/>
                        </a:rPr>
                        <a:t>малого</a:t>
                      </a:r>
                      <a:r>
                        <a:rPr sz="1400" dirty="0" smtClean="0">
                          <a:latin typeface="Times New Roman"/>
                          <a:cs typeface="Times New Roman"/>
                        </a:rPr>
                        <a:t> и</a:t>
                      </a:r>
                      <a:r>
                        <a:rPr sz="1400" spc="-15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5" dirty="0" err="1" smtClean="0">
                          <a:latin typeface="Times New Roman"/>
                          <a:cs typeface="Times New Roman"/>
                        </a:rPr>
                        <a:t>среднего</a:t>
                      </a:r>
                      <a:r>
                        <a:rPr sz="1400" spc="-2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5" dirty="0" err="1" smtClean="0">
                          <a:latin typeface="Times New Roman"/>
                          <a:cs typeface="Times New Roman"/>
                        </a:rPr>
                        <a:t>предпринимательства</a:t>
                      </a:r>
                      <a:r>
                        <a:rPr sz="1400" spc="-3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dirty="0" smtClean="0">
                          <a:latin typeface="Times New Roman"/>
                          <a:cs typeface="Times New Roman"/>
                        </a:rPr>
                        <a:t>в</a:t>
                      </a:r>
                      <a:r>
                        <a:rPr sz="1400" spc="-15" dirty="0" smtClean="0">
                          <a:latin typeface="Times New Roman"/>
                          <a:cs typeface="Times New Roman"/>
                        </a:rPr>
                        <a:t> РФ»</a:t>
                      </a: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52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33020" algn="r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1400" spc="-10" dirty="0">
                          <a:latin typeface="Times New Roman"/>
                          <a:cs typeface="Times New Roman"/>
                        </a:rPr>
                        <a:t>от</a:t>
                      </a:r>
                      <a:r>
                        <a:rPr sz="1400" spc="-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24.07.2007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15240" marB="0">
                    <a:lnL w="12700">
                      <a:solidFill>
                        <a:srgbClr val="000000"/>
                      </a:solidFill>
                      <a:prstDash val="solid"/>
                    </a:lnL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0640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1400" dirty="0">
                          <a:latin typeface="Times New Roman"/>
                          <a:cs typeface="Times New Roman"/>
                        </a:rPr>
                        <a:t>№</a:t>
                      </a:r>
                      <a:r>
                        <a:rPr sz="1400" spc="-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209-ФЗ</a:t>
                      </a:r>
                    </a:p>
                  </a:txBody>
                  <a:tcPr marL="0" marR="0" marT="15240" marB="0"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245173" y="470280"/>
          <a:ext cx="8496299" cy="500265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707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377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878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48081">
                <a:tc>
                  <a:txBody>
                    <a:bodyPr/>
                    <a:lstStyle/>
                    <a:p>
                      <a:pPr marL="184150" marR="176530" algn="ctr">
                        <a:lnSpc>
                          <a:spcPts val="1680"/>
                        </a:lnSpc>
                        <a:spcBef>
                          <a:spcPts val="10"/>
                        </a:spcBef>
                      </a:pPr>
                      <a:r>
                        <a:rPr sz="1400" b="1" spc="-120" dirty="0">
                          <a:latin typeface="Times New Roman"/>
                          <a:cs typeface="Times New Roman"/>
                        </a:rPr>
                        <a:t>У</a:t>
                      </a:r>
                      <a:r>
                        <a:rPr sz="1400" b="1" spc="-5" dirty="0">
                          <a:latin typeface="Times New Roman"/>
                          <a:cs typeface="Times New Roman"/>
                        </a:rPr>
                        <a:t>р</a:t>
                      </a:r>
                      <a:r>
                        <a:rPr sz="1400" b="1" spc="-35" dirty="0"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sz="1400" b="1" spc="-5" dirty="0">
                          <a:latin typeface="Times New Roman"/>
                          <a:cs typeface="Times New Roman"/>
                        </a:rPr>
                        <a:t>ве</a:t>
                      </a:r>
                      <a:r>
                        <a:rPr sz="1400" b="1" spc="-10" dirty="0">
                          <a:latin typeface="Times New Roman"/>
                          <a:cs typeface="Times New Roman"/>
                        </a:rPr>
                        <a:t>н</a:t>
                      </a:r>
                      <a:r>
                        <a:rPr sz="1400" b="1" dirty="0">
                          <a:latin typeface="Times New Roman"/>
                          <a:cs typeface="Times New Roman"/>
                        </a:rPr>
                        <a:t>ь</a:t>
                      </a:r>
                      <a:r>
                        <a:rPr sz="1400" b="1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b="1" spc="-5" dirty="0">
                          <a:latin typeface="Times New Roman"/>
                          <a:cs typeface="Times New Roman"/>
                        </a:rPr>
                        <a:t>пр</a:t>
                      </a:r>
                      <a:r>
                        <a:rPr sz="1400" b="1" spc="-10" dirty="0"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400" b="1" spc="-5" dirty="0">
                          <a:latin typeface="Times New Roman"/>
                          <a:cs typeface="Times New Roman"/>
                        </a:rPr>
                        <a:t>н</a:t>
                      </a:r>
                      <a:r>
                        <a:rPr sz="1400" b="1" dirty="0">
                          <a:latin typeface="Times New Roman"/>
                          <a:cs typeface="Times New Roman"/>
                        </a:rPr>
                        <a:t>ятия  </a:t>
                      </a:r>
                      <a:r>
                        <a:rPr sz="1400" b="1" spc="-10" dirty="0">
                          <a:latin typeface="Times New Roman"/>
                          <a:cs typeface="Times New Roman"/>
                        </a:rPr>
                        <a:t>нормативно-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ts val="1625"/>
                        </a:lnSpc>
                      </a:pPr>
                      <a:r>
                        <a:rPr sz="1400" b="1" spc="-15" dirty="0">
                          <a:latin typeface="Times New Roman"/>
                          <a:cs typeface="Times New Roman"/>
                        </a:rPr>
                        <a:t>правового</a:t>
                      </a:r>
                      <a:r>
                        <a:rPr sz="1400" b="1" spc="-7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b="1" dirty="0">
                          <a:latin typeface="Times New Roman"/>
                          <a:cs typeface="Times New Roman"/>
                        </a:rPr>
                        <a:t>акта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12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2605">
                        <a:lnSpc>
                          <a:spcPts val="1635"/>
                        </a:lnSpc>
                      </a:pPr>
                      <a:r>
                        <a:rPr sz="1400" b="1" spc="-5" dirty="0"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1400" b="1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b="1" spc="-10" dirty="0">
                          <a:latin typeface="Times New Roman"/>
                          <a:cs typeface="Times New Roman"/>
                        </a:rPr>
                        <a:t>нормативно-правового</a:t>
                      </a:r>
                      <a:r>
                        <a:rPr sz="1400" b="1" spc="-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b="1" dirty="0">
                          <a:latin typeface="Times New Roman"/>
                          <a:cs typeface="Times New Roman"/>
                        </a:rPr>
                        <a:t>акта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62610">
                        <a:lnSpc>
                          <a:spcPts val="1635"/>
                        </a:lnSpc>
                      </a:pPr>
                      <a:r>
                        <a:rPr sz="1400" b="1" spc="-5" dirty="0">
                          <a:latin typeface="Times New Roman"/>
                          <a:cs typeface="Times New Roman"/>
                        </a:rPr>
                        <a:t>Номер,</a:t>
                      </a:r>
                      <a:r>
                        <a:rPr sz="1400" b="1" spc="-8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b="1" spc="-5" dirty="0">
                          <a:latin typeface="Times New Roman"/>
                          <a:cs typeface="Times New Roman"/>
                        </a:rPr>
                        <a:t>дата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7421">
                <a:tc gridSpan="3">
                  <a:txBody>
                    <a:bodyPr/>
                    <a:lstStyle/>
                    <a:p>
                      <a:pPr marL="2372995" marR="2355215" indent="-9525">
                        <a:lnSpc>
                          <a:spcPts val="1680"/>
                        </a:lnSpc>
                        <a:spcBef>
                          <a:spcPts val="15"/>
                        </a:spcBef>
                      </a:pPr>
                      <a:r>
                        <a:rPr sz="1400" b="1" spc="-10" dirty="0">
                          <a:latin typeface="Times New Roman"/>
                          <a:cs typeface="Times New Roman"/>
                        </a:rPr>
                        <a:t>Нормативно-правовые </a:t>
                      </a:r>
                      <a:r>
                        <a:rPr sz="1400" b="1" dirty="0">
                          <a:latin typeface="Times New Roman"/>
                          <a:cs typeface="Times New Roman"/>
                        </a:rPr>
                        <a:t>акты </a:t>
                      </a:r>
                      <a:r>
                        <a:rPr sz="1400" b="1" spc="-5" dirty="0">
                          <a:latin typeface="Times New Roman"/>
                          <a:cs typeface="Times New Roman"/>
                        </a:rPr>
                        <a:t>Алтайского края, </a:t>
                      </a:r>
                      <a:r>
                        <a:rPr sz="1400" b="1" spc="-3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b="1" spc="-10" dirty="0">
                          <a:latin typeface="Times New Roman"/>
                          <a:cs typeface="Times New Roman"/>
                        </a:rPr>
                        <a:t>регулирующие</a:t>
                      </a:r>
                      <a:r>
                        <a:rPr sz="1400" b="1" spc="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b="1" spc="-5" dirty="0">
                          <a:latin typeface="Times New Roman"/>
                          <a:cs typeface="Times New Roman"/>
                        </a:rPr>
                        <a:t>инвестиционную</a:t>
                      </a:r>
                      <a:r>
                        <a:rPr sz="1400" b="1" spc="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b="1" dirty="0">
                          <a:latin typeface="Times New Roman"/>
                          <a:cs typeface="Times New Roman"/>
                        </a:rPr>
                        <a:t>деятельность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190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34439">
                <a:tc>
                  <a:txBody>
                    <a:bodyPr/>
                    <a:lstStyle/>
                    <a:p>
                      <a:pPr marL="62230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400" dirty="0">
                          <a:latin typeface="Times New Roman"/>
                          <a:cs typeface="Times New Roman"/>
                        </a:rPr>
                        <a:t>Постановление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62230" marR="545465">
                        <a:lnSpc>
                          <a:spcPct val="114999"/>
                        </a:lnSpc>
                      </a:pPr>
                      <a:r>
                        <a:rPr sz="1400" dirty="0">
                          <a:latin typeface="Times New Roman"/>
                          <a:cs typeface="Times New Roman"/>
                        </a:rPr>
                        <a:t>Администрации </a:t>
                      </a:r>
                      <a:r>
                        <a:rPr sz="1400" spc="-3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10" dirty="0">
                          <a:latin typeface="Times New Roman"/>
                          <a:cs typeface="Times New Roman"/>
                        </a:rPr>
                        <a:t>А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л</a:t>
                      </a:r>
                      <a:r>
                        <a:rPr sz="1400" spc="5" dirty="0">
                          <a:latin typeface="Times New Roman"/>
                          <a:cs typeface="Times New Roman"/>
                        </a:rPr>
                        <a:t>т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айс</a:t>
                      </a:r>
                      <a:r>
                        <a:rPr sz="1400" spc="-70" dirty="0">
                          <a:latin typeface="Times New Roman"/>
                          <a:cs typeface="Times New Roman"/>
                        </a:rPr>
                        <a:t>к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sz="1400" spc="-40" dirty="0">
                          <a:latin typeface="Times New Roman"/>
                          <a:cs typeface="Times New Roman"/>
                        </a:rPr>
                        <a:t>г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sz="14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к</a:t>
                      </a:r>
                      <a:r>
                        <a:rPr sz="1400" spc="5" dirty="0">
                          <a:latin typeface="Times New Roman"/>
                          <a:cs typeface="Times New Roman"/>
                        </a:rPr>
                        <a:t>р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ая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14604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2230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400" spc="-5" dirty="0">
                          <a:latin typeface="Times New Roman"/>
                          <a:cs typeface="Times New Roman"/>
                        </a:rPr>
                        <a:t>Об</a:t>
                      </a:r>
                      <a:r>
                        <a:rPr sz="1400" spc="46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утверждении</a:t>
                      </a:r>
                      <a:r>
                        <a:rPr sz="1400" spc="459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порядка</a:t>
                      </a:r>
                      <a:r>
                        <a:rPr sz="1400" spc="459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10" dirty="0">
                          <a:latin typeface="Times New Roman"/>
                          <a:cs typeface="Times New Roman"/>
                        </a:rPr>
                        <a:t>формирования</a:t>
                      </a:r>
                      <a:r>
                        <a:rPr sz="1400" spc="47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400" spc="459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реализации</a:t>
                      </a:r>
                    </a:p>
                    <a:p>
                      <a:pPr marL="62230" marR="53975">
                        <a:lnSpc>
                          <a:spcPct val="114999"/>
                        </a:lnSpc>
                        <a:tabLst>
                          <a:tab pos="1391285" algn="l"/>
                          <a:tab pos="1951989" algn="l"/>
                          <a:tab pos="3308985" algn="l"/>
                        </a:tabLst>
                      </a:pPr>
                      <a:r>
                        <a:rPr sz="1400" spc="-5" dirty="0">
                          <a:latin typeface="Times New Roman"/>
                          <a:cs typeface="Times New Roman"/>
                        </a:rPr>
                        <a:t>краевой</a:t>
                      </a:r>
                      <a:r>
                        <a:rPr sz="1400" spc="1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адресной</a:t>
                      </a:r>
                      <a:r>
                        <a:rPr sz="1400" spc="9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инвестиционной</a:t>
                      </a:r>
                      <a:r>
                        <a:rPr sz="1400" spc="10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программы,</a:t>
                      </a:r>
                      <a:r>
                        <a:rPr sz="1400" spc="1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оценки </a:t>
                      </a:r>
                      <a:r>
                        <a:rPr sz="1400" spc="-3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б</a:t>
                      </a:r>
                      <a:r>
                        <a:rPr sz="1400" spc="-80" dirty="0">
                          <a:latin typeface="Times New Roman"/>
                          <a:cs typeface="Times New Roman"/>
                        </a:rPr>
                        <a:t>ю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д</a:t>
                      </a:r>
                      <a:r>
                        <a:rPr sz="1400" spc="-25" dirty="0">
                          <a:latin typeface="Times New Roman"/>
                          <a:cs typeface="Times New Roman"/>
                        </a:rPr>
                        <a:t>ж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ет</a:t>
                      </a:r>
                      <a:r>
                        <a:rPr sz="1400" spc="-10" dirty="0">
                          <a:latin typeface="Times New Roman"/>
                          <a:cs typeface="Times New Roman"/>
                        </a:rPr>
                        <a:t>но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й	и	с</a:t>
                      </a:r>
                      <a:r>
                        <a:rPr sz="1400" spc="5" dirty="0"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ци</a:t>
                      </a:r>
                      <a:r>
                        <a:rPr sz="1400" spc="10" dirty="0">
                          <a:latin typeface="Times New Roman"/>
                          <a:cs typeface="Times New Roman"/>
                        </a:rPr>
                        <a:t>а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ль</a:t>
                      </a:r>
                      <a:r>
                        <a:rPr sz="1400" spc="-10" dirty="0">
                          <a:latin typeface="Times New Roman"/>
                          <a:cs typeface="Times New Roman"/>
                        </a:rPr>
                        <a:t>н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ой	</a:t>
                      </a:r>
                      <a:r>
                        <a:rPr sz="1400" spc="-15" dirty="0">
                          <a:latin typeface="Times New Roman"/>
                          <a:cs typeface="Times New Roman"/>
                        </a:rPr>
                        <a:t>э</a:t>
                      </a:r>
                      <a:r>
                        <a:rPr sz="1400" spc="-10" dirty="0">
                          <a:latin typeface="Times New Roman"/>
                          <a:cs typeface="Times New Roman"/>
                        </a:rPr>
                        <a:t>ф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фе</a:t>
                      </a:r>
                      <a:r>
                        <a:rPr sz="1400" spc="-20" dirty="0">
                          <a:latin typeface="Times New Roman"/>
                          <a:cs typeface="Times New Roman"/>
                        </a:rPr>
                        <a:t>к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тивн</a:t>
                      </a:r>
                      <a:r>
                        <a:rPr sz="1400" spc="40" dirty="0"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sz="1400" spc="-15" dirty="0">
                          <a:latin typeface="Times New Roman"/>
                          <a:cs typeface="Times New Roman"/>
                        </a:rPr>
                        <a:t>т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и</a:t>
                      </a:r>
                    </a:p>
                    <a:p>
                      <a:pPr marL="62230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400" spc="-10" dirty="0">
                          <a:latin typeface="Times New Roman"/>
                          <a:cs typeface="Times New Roman"/>
                        </a:rPr>
                        <a:t>(результативности)</a:t>
                      </a:r>
                      <a:r>
                        <a:rPr sz="1400" spc="1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проектов,</a:t>
                      </a:r>
                      <a:r>
                        <a:rPr sz="1400" spc="1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планируемых</a:t>
                      </a:r>
                      <a:r>
                        <a:rPr sz="1400" spc="1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к</a:t>
                      </a:r>
                      <a:r>
                        <a:rPr sz="1400" spc="1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реализации</a:t>
                      </a:r>
                    </a:p>
                    <a:p>
                      <a:pPr marL="6223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1400" dirty="0"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sz="14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участием 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средств</a:t>
                      </a:r>
                      <a:r>
                        <a:rPr sz="1400" spc="-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15" dirty="0">
                          <a:latin typeface="Times New Roman"/>
                          <a:cs typeface="Times New Roman"/>
                        </a:rPr>
                        <a:t>бюджета</a:t>
                      </a:r>
                      <a:r>
                        <a:rPr sz="1400" spc="-10" dirty="0">
                          <a:latin typeface="Times New Roman"/>
                          <a:cs typeface="Times New Roman"/>
                        </a:rPr>
                        <a:t> Алтайского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края</a:t>
                      </a:r>
                    </a:p>
                  </a:txBody>
                  <a:tcPr marL="0" marR="0" marT="14604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2865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400" spc="-10" dirty="0">
                          <a:latin typeface="Times New Roman"/>
                          <a:cs typeface="Times New Roman"/>
                        </a:rPr>
                        <a:t>от</a:t>
                      </a:r>
                      <a:r>
                        <a:rPr sz="14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07.09.2020</a:t>
                      </a:r>
                      <a:r>
                        <a:rPr sz="1400" spc="-7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№</a:t>
                      </a:r>
                      <a:r>
                        <a:rPr sz="1400" spc="-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384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14604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1578">
                <a:tc>
                  <a:txBody>
                    <a:bodyPr/>
                    <a:lstStyle/>
                    <a:p>
                      <a:pPr marL="62230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400" spc="-15" dirty="0">
                          <a:latin typeface="Times New Roman"/>
                          <a:cs typeface="Times New Roman"/>
                        </a:rPr>
                        <a:t>Закон</a:t>
                      </a:r>
                      <a:r>
                        <a:rPr sz="1400" spc="-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10" dirty="0">
                          <a:latin typeface="Times New Roman"/>
                          <a:cs typeface="Times New Roman"/>
                        </a:rPr>
                        <a:t>Алтайского</a:t>
                      </a:r>
                      <a:r>
                        <a:rPr sz="14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края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14604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2230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400" spc="-5" dirty="0">
                          <a:latin typeface="Times New Roman"/>
                          <a:cs typeface="Times New Roman"/>
                        </a:rPr>
                        <a:t>Об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инвестиционной</a:t>
                      </a:r>
                      <a:r>
                        <a:rPr sz="1400" spc="-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деятельности в</a:t>
                      </a:r>
                      <a:r>
                        <a:rPr sz="1400" spc="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10" dirty="0">
                          <a:latin typeface="Times New Roman"/>
                          <a:cs typeface="Times New Roman"/>
                        </a:rPr>
                        <a:t>Алтайском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крае"</a:t>
                      </a:r>
                    </a:p>
                  </a:txBody>
                  <a:tcPr marL="0" marR="0" marT="14604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2865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400" spc="-10" dirty="0">
                          <a:latin typeface="Times New Roman"/>
                          <a:cs typeface="Times New Roman"/>
                        </a:rPr>
                        <a:t>от</a:t>
                      </a:r>
                      <a:r>
                        <a:rPr sz="14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03.04.2014</a:t>
                      </a:r>
                      <a:r>
                        <a:rPr sz="1400" spc="27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№</a:t>
                      </a:r>
                      <a:r>
                        <a:rPr sz="1400" spc="-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5" dirty="0">
                          <a:latin typeface="Times New Roman"/>
                          <a:cs typeface="Times New Roman"/>
                        </a:rPr>
                        <a:t>21-ЗС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14604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34440">
                <a:tc>
                  <a:txBody>
                    <a:bodyPr/>
                    <a:lstStyle/>
                    <a:p>
                      <a:pPr marL="62230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400" dirty="0">
                          <a:latin typeface="Times New Roman"/>
                          <a:cs typeface="Times New Roman"/>
                        </a:rPr>
                        <a:t>Постановление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62230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400" dirty="0">
                          <a:latin typeface="Times New Roman"/>
                          <a:cs typeface="Times New Roman"/>
                        </a:rPr>
                        <a:t>Администрации</a:t>
                      </a:r>
                      <a:r>
                        <a:rPr sz="1400" spc="-6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края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14604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2230" algn="just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400" dirty="0">
                          <a:latin typeface="Times New Roman"/>
                          <a:cs typeface="Times New Roman"/>
                        </a:rPr>
                        <a:t>"О  </a:t>
                      </a:r>
                      <a:r>
                        <a:rPr sz="1400" spc="7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порядках</a:t>
                      </a:r>
                      <a:r>
                        <a:rPr sz="1400" spc="390" dirty="0"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принятия</a:t>
                      </a:r>
                      <a:r>
                        <a:rPr sz="1400" spc="38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39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решения   </a:t>
                      </a:r>
                      <a:r>
                        <a:rPr sz="1400" spc="6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о   </a:t>
                      </a:r>
                      <a:r>
                        <a:rPr sz="1400" spc="7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20" dirty="0">
                          <a:latin typeface="Times New Roman"/>
                          <a:cs typeface="Times New Roman"/>
                        </a:rPr>
                        <a:t>подготовке</a:t>
                      </a:r>
                      <a:r>
                        <a:rPr sz="1400" spc="385" dirty="0"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и</a:t>
                      </a:r>
                    </a:p>
                    <a:p>
                      <a:pPr marL="62230" marR="52705" algn="just">
                        <a:lnSpc>
                          <a:spcPct val="114999"/>
                        </a:lnSpc>
                      </a:pPr>
                      <a:r>
                        <a:rPr sz="1400" dirty="0">
                          <a:latin typeface="Times New Roman"/>
                          <a:cs typeface="Times New Roman"/>
                        </a:rPr>
                        <a:t>реализации</a:t>
                      </a:r>
                      <a:r>
                        <a:rPr sz="1400" spc="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15" dirty="0">
                          <a:latin typeface="Times New Roman"/>
                          <a:cs typeface="Times New Roman"/>
                        </a:rPr>
                        <a:t>бюджетных</a:t>
                      </a:r>
                      <a:r>
                        <a:rPr sz="1400" spc="-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инвестиций</a:t>
                      </a:r>
                      <a:r>
                        <a:rPr sz="1400" spc="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400" spc="3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10" dirty="0">
                          <a:latin typeface="Times New Roman"/>
                          <a:cs typeface="Times New Roman"/>
                        </a:rPr>
                        <a:t>субсидий</a:t>
                      </a:r>
                      <a:r>
                        <a:rPr sz="1400" spc="3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в </a:t>
                      </a:r>
                      <a:r>
                        <a:rPr sz="1400" spc="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15" dirty="0">
                          <a:latin typeface="Times New Roman"/>
                          <a:cs typeface="Times New Roman"/>
                        </a:rPr>
                        <a:t>объекты</a:t>
                      </a:r>
                      <a:r>
                        <a:rPr sz="1400" spc="-10" dirty="0">
                          <a:latin typeface="Times New Roman"/>
                          <a:cs typeface="Times New Roman"/>
                        </a:rPr>
                        <a:t> капитального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 строительства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10" dirty="0">
                          <a:latin typeface="Times New Roman"/>
                          <a:cs typeface="Times New Roman"/>
                        </a:rPr>
                        <a:t>государственной 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собственности </a:t>
                      </a:r>
                      <a:r>
                        <a:rPr sz="1400" spc="-15" dirty="0">
                          <a:latin typeface="Times New Roman"/>
                          <a:cs typeface="Times New Roman"/>
                        </a:rPr>
                        <a:t>Алтайского 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края за счет средств </a:t>
                      </a:r>
                      <a:r>
                        <a:rPr sz="1400" spc="-10" dirty="0">
                          <a:latin typeface="Times New Roman"/>
                          <a:cs typeface="Times New Roman"/>
                        </a:rPr>
                        <a:t>краевого 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10" dirty="0">
                          <a:latin typeface="Times New Roman"/>
                          <a:cs typeface="Times New Roman"/>
                        </a:rPr>
                        <a:t>бюджета"</a:t>
                      </a: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4604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2865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400" spc="-10" dirty="0">
                          <a:latin typeface="Times New Roman"/>
                          <a:cs typeface="Times New Roman"/>
                        </a:rPr>
                        <a:t>от</a:t>
                      </a:r>
                      <a:r>
                        <a:rPr sz="14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30.07.2014</a:t>
                      </a:r>
                      <a:r>
                        <a:rPr sz="1400" spc="27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№</a:t>
                      </a:r>
                      <a:r>
                        <a:rPr sz="1400" spc="-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363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14604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8347">
                <a:tc>
                  <a:txBody>
                    <a:bodyPr/>
                    <a:lstStyle/>
                    <a:p>
                      <a:pPr marL="62230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400" spc="-15" dirty="0">
                          <a:latin typeface="Times New Roman"/>
                          <a:cs typeface="Times New Roman"/>
                        </a:rPr>
                        <a:t>Закон</a:t>
                      </a:r>
                      <a:r>
                        <a:rPr sz="1400" spc="-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10" dirty="0">
                          <a:latin typeface="Times New Roman"/>
                          <a:cs typeface="Times New Roman"/>
                        </a:rPr>
                        <a:t>Алтайского</a:t>
                      </a:r>
                      <a:r>
                        <a:rPr sz="14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края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14604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2230">
                        <a:lnSpc>
                          <a:spcPct val="100000"/>
                        </a:lnSpc>
                        <a:spcBef>
                          <a:spcPts val="114"/>
                        </a:spcBef>
                        <a:tabLst>
                          <a:tab pos="3301365" algn="l"/>
                        </a:tabLst>
                      </a:pPr>
                      <a:r>
                        <a:rPr sz="1400" dirty="0"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sz="1400" spc="6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налоге</a:t>
                      </a:r>
                      <a:r>
                        <a:rPr sz="1400" spc="6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на</a:t>
                      </a:r>
                      <a:r>
                        <a:rPr sz="1400" spc="66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имущество</a:t>
                      </a:r>
                      <a:r>
                        <a:rPr sz="1400" spc="66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организаций	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на</a:t>
                      </a:r>
                      <a:r>
                        <a:rPr sz="1400" spc="229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территории</a:t>
                      </a:r>
                      <a:endParaRPr sz="1400" dirty="0">
                        <a:latin typeface="Times New Roman"/>
                        <a:cs typeface="Times New Roman"/>
                      </a:endParaRPr>
                    </a:p>
                    <a:p>
                      <a:pPr marL="62230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400" spc="-10" dirty="0">
                          <a:latin typeface="Times New Roman"/>
                          <a:cs typeface="Times New Roman"/>
                        </a:rPr>
                        <a:t>Алтайского</a:t>
                      </a:r>
                      <a:r>
                        <a:rPr sz="1400" spc="-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края</a:t>
                      </a:r>
                    </a:p>
                  </a:txBody>
                  <a:tcPr marL="0" marR="0" marT="14604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2865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400" spc="-10" dirty="0">
                          <a:latin typeface="Times New Roman"/>
                          <a:cs typeface="Times New Roman"/>
                        </a:rPr>
                        <a:t>от</a:t>
                      </a:r>
                      <a:r>
                        <a:rPr sz="1400" spc="-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27.11.2003</a:t>
                      </a:r>
                      <a:r>
                        <a:rPr sz="1400" spc="-6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№</a:t>
                      </a:r>
                      <a:r>
                        <a:rPr sz="14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5" dirty="0">
                          <a:latin typeface="Times New Roman"/>
                          <a:cs typeface="Times New Roman"/>
                        </a:rPr>
                        <a:t>58-ЗС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14604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98348">
                <a:tc>
                  <a:txBody>
                    <a:bodyPr/>
                    <a:lstStyle/>
                    <a:p>
                      <a:pPr marL="62230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1400" spc="-15" dirty="0">
                          <a:latin typeface="Times New Roman"/>
                          <a:cs typeface="Times New Roman"/>
                        </a:rPr>
                        <a:t>Закон</a:t>
                      </a:r>
                      <a:r>
                        <a:rPr sz="1400" spc="-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10" dirty="0">
                          <a:latin typeface="Times New Roman"/>
                          <a:cs typeface="Times New Roman"/>
                        </a:rPr>
                        <a:t>Алтайского</a:t>
                      </a:r>
                      <a:r>
                        <a:rPr sz="14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края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152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2230">
                        <a:lnSpc>
                          <a:spcPct val="100000"/>
                        </a:lnSpc>
                        <a:spcBef>
                          <a:spcPts val="120"/>
                        </a:spcBef>
                        <a:tabLst>
                          <a:tab pos="577850" algn="l"/>
                          <a:tab pos="2162810" algn="l"/>
                          <a:tab pos="3286125" algn="l"/>
                        </a:tabLst>
                      </a:pPr>
                      <a:r>
                        <a:rPr sz="1400" dirty="0">
                          <a:latin typeface="Times New Roman"/>
                          <a:cs typeface="Times New Roman"/>
                        </a:rPr>
                        <a:t>"О	</a:t>
                      </a:r>
                      <a:r>
                        <a:rPr sz="1400" spc="-10" dirty="0">
                          <a:latin typeface="Times New Roman"/>
                          <a:cs typeface="Times New Roman"/>
                        </a:rPr>
                        <a:t>государственной	</a:t>
                      </a:r>
                      <a:r>
                        <a:rPr sz="1400" spc="-15" dirty="0">
                          <a:latin typeface="Times New Roman"/>
                          <a:cs typeface="Times New Roman"/>
                        </a:rPr>
                        <a:t>поддержке	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инновационной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6223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1400" dirty="0">
                          <a:latin typeface="Times New Roman"/>
                          <a:cs typeface="Times New Roman"/>
                        </a:rPr>
                        <a:t>деятельности</a:t>
                      </a:r>
                      <a:r>
                        <a:rPr sz="14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в</a:t>
                      </a:r>
                      <a:r>
                        <a:rPr sz="1400" spc="-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10" dirty="0">
                          <a:latin typeface="Times New Roman"/>
                          <a:cs typeface="Times New Roman"/>
                        </a:rPr>
                        <a:t>Алтайском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крае"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152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2865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1400" spc="-10" dirty="0">
                          <a:latin typeface="Times New Roman"/>
                          <a:cs typeface="Times New Roman"/>
                        </a:rPr>
                        <a:t>от</a:t>
                      </a:r>
                      <a:r>
                        <a:rPr sz="14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04.09.2013</a:t>
                      </a:r>
                      <a:r>
                        <a:rPr sz="1400" spc="27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№</a:t>
                      </a:r>
                      <a:r>
                        <a:rPr sz="1400" spc="-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5" dirty="0">
                          <a:latin typeface="Times New Roman"/>
                          <a:cs typeface="Times New Roman"/>
                        </a:rPr>
                        <a:t>46-ЗС</a:t>
                      </a: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52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" name="object 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5"/>
              </a:spcBef>
            </a:pPr>
            <a:fld id="{81D60167-4931-47E6-BA6A-407CBD079E47}" type="slidenum">
              <a:rPr dirty="0"/>
              <a:t>35</a:t>
            </a:fld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3912758"/>
              </p:ext>
            </p:extLst>
          </p:nvPr>
        </p:nvGraphicFramePr>
        <p:xfrm>
          <a:off x="457200" y="304800"/>
          <a:ext cx="8352790" cy="627387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548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431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548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85800">
                <a:tc gridSpan="3">
                  <a:txBody>
                    <a:bodyPr/>
                    <a:lstStyle/>
                    <a:p>
                      <a:pPr marL="785495" algn="ctr">
                        <a:lnSpc>
                          <a:spcPts val="1639"/>
                        </a:lnSpc>
                      </a:pPr>
                      <a:r>
                        <a:rPr sz="1400" b="1" spc="-10" dirty="0">
                          <a:latin typeface="Times New Roman"/>
                          <a:cs typeface="Times New Roman"/>
                        </a:rPr>
                        <a:t>Нормативно-правовые</a:t>
                      </a:r>
                      <a:r>
                        <a:rPr sz="1400" b="1" spc="-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b="1" dirty="0">
                          <a:latin typeface="Times New Roman"/>
                          <a:cs typeface="Times New Roman"/>
                        </a:rPr>
                        <a:t>акты</a:t>
                      </a:r>
                      <a:r>
                        <a:rPr sz="1400" b="1" spc="-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b="1" spc="-5" dirty="0">
                          <a:latin typeface="Times New Roman"/>
                          <a:cs typeface="Times New Roman"/>
                        </a:rPr>
                        <a:t>муниципального</a:t>
                      </a:r>
                      <a:r>
                        <a:rPr sz="1400" b="1" spc="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b="1" spc="-5" dirty="0">
                          <a:latin typeface="Times New Roman"/>
                          <a:cs typeface="Times New Roman"/>
                        </a:rPr>
                        <a:t>образования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sz="1400" b="1" spc="-5" dirty="0">
                          <a:latin typeface="Times New Roman"/>
                          <a:cs typeface="Times New Roman"/>
                        </a:rPr>
                        <a:t>Каменский</a:t>
                      </a:r>
                      <a:r>
                        <a:rPr sz="1400" b="1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b="1" dirty="0">
                          <a:latin typeface="Times New Roman"/>
                          <a:cs typeface="Times New Roman"/>
                        </a:rPr>
                        <a:t>район</a:t>
                      </a:r>
                      <a:r>
                        <a:rPr sz="1400" b="1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b="1" spc="-5" dirty="0">
                          <a:latin typeface="Times New Roman"/>
                          <a:cs typeface="Times New Roman"/>
                        </a:rPr>
                        <a:t>Алтайского</a:t>
                      </a:r>
                      <a:r>
                        <a:rPr sz="1400" b="1" spc="-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b="1" spc="-5" dirty="0">
                          <a:latin typeface="Times New Roman"/>
                          <a:cs typeface="Times New Roman"/>
                        </a:rPr>
                        <a:t>края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16190">
                <a:tc>
                  <a:txBody>
                    <a:bodyPr/>
                    <a:lstStyle/>
                    <a:p>
                      <a:pPr marL="64135" algn="just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400" spc="-5" dirty="0">
                          <a:latin typeface="Times New Roman"/>
                          <a:cs typeface="Times New Roman"/>
                        </a:rPr>
                        <a:t>Решение</a:t>
                      </a:r>
                      <a:r>
                        <a:rPr sz="1400" spc="6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15" dirty="0">
                          <a:latin typeface="Times New Roman"/>
                          <a:cs typeface="Times New Roman"/>
                        </a:rPr>
                        <a:t>Каменского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64135" marR="57785" algn="just">
                        <a:lnSpc>
                          <a:spcPct val="114999"/>
                        </a:lnSpc>
                      </a:pPr>
                      <a:r>
                        <a:rPr sz="1400" spc="-10" dirty="0">
                          <a:latin typeface="Times New Roman"/>
                          <a:cs typeface="Times New Roman"/>
                        </a:rPr>
                        <a:t>районного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 Собрания </a:t>
                      </a:r>
                      <a:r>
                        <a:rPr sz="1400" spc="-3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10" dirty="0">
                          <a:latin typeface="Times New Roman"/>
                          <a:cs typeface="Times New Roman"/>
                        </a:rPr>
                        <a:t>депутатов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10" dirty="0">
                          <a:latin typeface="Times New Roman"/>
                          <a:cs typeface="Times New Roman"/>
                        </a:rPr>
                        <a:t>Алтайского </a:t>
                      </a:r>
                      <a:r>
                        <a:rPr sz="1400" spc="-3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края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14604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4769">
                        <a:lnSpc>
                          <a:spcPct val="100000"/>
                        </a:lnSpc>
                        <a:spcBef>
                          <a:spcPts val="114"/>
                        </a:spcBef>
                        <a:tabLst>
                          <a:tab pos="639445" algn="l"/>
                          <a:tab pos="2056764" algn="l"/>
                          <a:tab pos="3143250" algn="l"/>
                          <a:tab pos="4130040" algn="l"/>
                        </a:tabLst>
                      </a:pPr>
                      <a:r>
                        <a:rPr sz="1400" spc="-30" dirty="0">
                          <a:latin typeface="Times New Roman"/>
                          <a:cs typeface="Times New Roman"/>
                        </a:rPr>
                        <a:t>Устав	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муниципального	образования	Каменский	район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64769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1400" spc="-10" dirty="0">
                          <a:latin typeface="Times New Roman"/>
                          <a:cs typeface="Times New Roman"/>
                        </a:rPr>
                        <a:t>Алтайского</a:t>
                      </a:r>
                      <a:r>
                        <a:rPr sz="1400" spc="-6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края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14604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5405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400" spc="-10" dirty="0" err="1">
                          <a:latin typeface="Times New Roman"/>
                          <a:cs typeface="Times New Roman"/>
                        </a:rPr>
                        <a:t>от</a:t>
                      </a:r>
                      <a:r>
                        <a:rPr sz="14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400" dirty="0" smtClean="0">
                          <a:latin typeface="Times New Roman"/>
                          <a:cs typeface="Times New Roman"/>
                        </a:rPr>
                        <a:t>19.12.2023</a:t>
                      </a:r>
                      <a:r>
                        <a:rPr sz="1400" spc="-75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№</a:t>
                      </a:r>
                      <a:r>
                        <a:rPr sz="1400" spc="-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400" dirty="0" smtClean="0">
                          <a:latin typeface="Times New Roman"/>
                          <a:cs typeface="Times New Roman"/>
                        </a:rPr>
                        <a:t>73</a:t>
                      </a: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4604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39292">
                <a:tc>
                  <a:txBody>
                    <a:bodyPr/>
                    <a:lstStyle/>
                    <a:p>
                      <a:pPr marL="64135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400" dirty="0">
                          <a:latin typeface="Times New Roman"/>
                          <a:cs typeface="Times New Roman"/>
                        </a:rPr>
                        <a:t>Постановление</a:t>
                      </a:r>
                    </a:p>
                    <a:p>
                      <a:pPr marL="64135" marR="551180">
                        <a:lnSpc>
                          <a:spcPct val="114999"/>
                        </a:lnSpc>
                      </a:pPr>
                      <a:r>
                        <a:rPr sz="1400" spc="-5" dirty="0" err="1">
                          <a:latin typeface="Times New Roman"/>
                          <a:cs typeface="Times New Roman"/>
                        </a:rPr>
                        <a:t>Адм</a:t>
                      </a:r>
                      <a:r>
                        <a:rPr sz="1400" dirty="0" err="1"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400" spc="-10" dirty="0" err="1">
                          <a:latin typeface="Times New Roman"/>
                          <a:cs typeface="Times New Roman"/>
                        </a:rPr>
                        <a:t>н</a:t>
                      </a:r>
                      <a:r>
                        <a:rPr sz="1400" dirty="0" err="1">
                          <a:latin typeface="Times New Roman"/>
                          <a:cs typeface="Times New Roman"/>
                        </a:rPr>
                        <a:t>ис</a:t>
                      </a:r>
                      <a:r>
                        <a:rPr sz="1400" spc="10" dirty="0" err="1">
                          <a:latin typeface="Times New Roman"/>
                          <a:cs typeface="Times New Roman"/>
                        </a:rPr>
                        <a:t>т</a:t>
                      </a:r>
                      <a:r>
                        <a:rPr sz="1400" dirty="0" err="1">
                          <a:latin typeface="Times New Roman"/>
                          <a:cs typeface="Times New Roman"/>
                        </a:rPr>
                        <a:t>ра</a:t>
                      </a:r>
                      <a:r>
                        <a:rPr sz="1400" spc="-10" dirty="0" err="1">
                          <a:latin typeface="Times New Roman"/>
                          <a:cs typeface="Times New Roman"/>
                        </a:rPr>
                        <a:t>ц</a:t>
                      </a:r>
                      <a:r>
                        <a:rPr sz="1400" dirty="0" err="1">
                          <a:latin typeface="Times New Roman"/>
                          <a:cs typeface="Times New Roman"/>
                        </a:rPr>
                        <a:t>ии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dirty="0" err="1" smtClean="0">
                          <a:latin typeface="Times New Roman"/>
                          <a:cs typeface="Times New Roman"/>
                        </a:rPr>
                        <a:t>район</a:t>
                      </a:r>
                      <a:r>
                        <a:rPr lang="ru-RU" sz="1400" dirty="0" smtClean="0">
                          <a:latin typeface="Times New Roman"/>
                          <a:cs typeface="Times New Roman"/>
                        </a:rPr>
                        <a:t>а</a:t>
                      </a:r>
                    </a:p>
                  </a:txBody>
                  <a:tcPr marL="0" marR="0" marT="14604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4769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400" spc="-5" dirty="0">
                          <a:latin typeface="Times New Roman"/>
                          <a:cs typeface="Times New Roman"/>
                        </a:rPr>
                        <a:t>Об</a:t>
                      </a:r>
                      <a:r>
                        <a:rPr sz="1400" spc="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инвестиционной</a:t>
                      </a:r>
                      <a:r>
                        <a:rPr sz="1400" spc="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15" dirty="0">
                          <a:latin typeface="Times New Roman"/>
                          <a:cs typeface="Times New Roman"/>
                        </a:rPr>
                        <a:t>комиссии</a:t>
                      </a:r>
                      <a:r>
                        <a:rPr sz="1400" spc="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Администрации</a:t>
                      </a:r>
                      <a:r>
                        <a:rPr sz="1400" spc="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15" dirty="0">
                          <a:latin typeface="Times New Roman"/>
                          <a:cs typeface="Times New Roman"/>
                        </a:rPr>
                        <a:t>Каменского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64769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400" dirty="0">
                          <a:latin typeface="Times New Roman"/>
                          <a:cs typeface="Times New Roman"/>
                        </a:rPr>
                        <a:t>района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14604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5405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400" spc="-10" dirty="0">
                          <a:latin typeface="Times New Roman"/>
                          <a:cs typeface="Times New Roman"/>
                        </a:rPr>
                        <a:t>от</a:t>
                      </a:r>
                      <a:r>
                        <a:rPr sz="14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09.03.2021</a:t>
                      </a:r>
                      <a:r>
                        <a:rPr sz="1400" spc="-7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№</a:t>
                      </a:r>
                      <a:r>
                        <a:rPr sz="1400" spc="-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212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14604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63918">
                <a:tc>
                  <a:txBody>
                    <a:bodyPr/>
                    <a:lstStyle/>
                    <a:p>
                      <a:pPr marL="64135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400" dirty="0">
                          <a:latin typeface="Times New Roman"/>
                          <a:cs typeface="Times New Roman"/>
                        </a:rPr>
                        <a:t>Постановление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64135" marR="551180">
                        <a:lnSpc>
                          <a:spcPct val="114999"/>
                        </a:lnSpc>
                      </a:pPr>
                      <a:r>
                        <a:rPr sz="1400" spc="-5" dirty="0">
                          <a:latin typeface="Times New Roman"/>
                          <a:cs typeface="Times New Roman"/>
                        </a:rPr>
                        <a:t>Адм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400" spc="-10" dirty="0">
                          <a:latin typeface="Times New Roman"/>
                          <a:cs typeface="Times New Roman"/>
                        </a:rPr>
                        <a:t>н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ис</a:t>
                      </a:r>
                      <a:r>
                        <a:rPr sz="1400" spc="10" dirty="0">
                          <a:latin typeface="Times New Roman"/>
                          <a:cs typeface="Times New Roman"/>
                        </a:rPr>
                        <a:t>т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ра</a:t>
                      </a:r>
                      <a:r>
                        <a:rPr sz="1400" spc="-10" dirty="0">
                          <a:latin typeface="Times New Roman"/>
                          <a:cs typeface="Times New Roman"/>
                        </a:rPr>
                        <a:t>ц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ии  района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14604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4769">
                        <a:lnSpc>
                          <a:spcPct val="100000"/>
                        </a:lnSpc>
                        <a:spcBef>
                          <a:spcPts val="114"/>
                        </a:spcBef>
                        <a:tabLst>
                          <a:tab pos="452120" algn="l"/>
                          <a:tab pos="1613535" algn="l"/>
                          <a:tab pos="2171065" algn="l"/>
                          <a:tab pos="3338829" algn="l"/>
                          <a:tab pos="3691254" algn="l"/>
                        </a:tabLst>
                      </a:pPr>
                      <a:r>
                        <a:rPr sz="1400" spc="-5" dirty="0">
                          <a:latin typeface="Times New Roman"/>
                          <a:cs typeface="Times New Roman"/>
                        </a:rPr>
                        <a:t>Об	утверждении	План	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мероприятий	по	</a:t>
                      </a:r>
                      <a:r>
                        <a:rPr sz="1400" spc="-10" dirty="0">
                          <a:latin typeface="Times New Roman"/>
                          <a:cs typeface="Times New Roman"/>
                        </a:rPr>
                        <a:t>улучшению</a:t>
                      </a:r>
                      <a:endParaRPr sz="1400" dirty="0">
                        <a:latin typeface="Times New Roman"/>
                        <a:cs typeface="Times New Roman"/>
                      </a:endParaRPr>
                    </a:p>
                    <a:p>
                      <a:pPr marL="64769" marR="54610">
                        <a:lnSpc>
                          <a:spcPct val="114999"/>
                        </a:lnSpc>
                      </a:pPr>
                      <a:r>
                        <a:rPr sz="1400" spc="-5" dirty="0">
                          <a:latin typeface="Times New Roman"/>
                          <a:cs typeface="Times New Roman"/>
                        </a:rPr>
                        <a:t>инвестиционного</a:t>
                      </a:r>
                      <a:r>
                        <a:rPr sz="1400" spc="28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10" dirty="0">
                          <a:latin typeface="Times New Roman"/>
                          <a:cs typeface="Times New Roman"/>
                        </a:rPr>
                        <a:t>климата</a:t>
                      </a:r>
                      <a:r>
                        <a:rPr sz="1400" spc="27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в</a:t>
                      </a:r>
                      <a:r>
                        <a:rPr sz="1400" spc="27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муниципальном</a:t>
                      </a:r>
                      <a:r>
                        <a:rPr sz="1400" spc="28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образовании </a:t>
                      </a:r>
                      <a:r>
                        <a:rPr sz="1400" spc="-3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Каменский</a:t>
                      </a:r>
                      <a:r>
                        <a:rPr sz="14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район</a:t>
                      </a:r>
                      <a:r>
                        <a:rPr sz="14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10" dirty="0">
                          <a:latin typeface="Times New Roman"/>
                          <a:cs typeface="Times New Roman"/>
                        </a:rPr>
                        <a:t>Алтайского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края</a:t>
                      </a:r>
                      <a:r>
                        <a:rPr sz="1400" spc="-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dirty="0" err="1">
                          <a:latin typeface="Times New Roman"/>
                          <a:cs typeface="Times New Roman"/>
                        </a:rPr>
                        <a:t>на</a:t>
                      </a:r>
                      <a:r>
                        <a:rPr sz="1400" spc="-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dirty="0" smtClean="0"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400" dirty="0" smtClean="0">
                          <a:latin typeface="Times New Roman"/>
                          <a:cs typeface="Times New Roman"/>
                        </a:rPr>
                        <a:t>22</a:t>
                      </a:r>
                      <a:r>
                        <a:rPr sz="1400" dirty="0" smtClean="0">
                          <a:latin typeface="Times New Roman"/>
                          <a:cs typeface="Times New Roman"/>
                        </a:rPr>
                        <a:t>-202</a:t>
                      </a:r>
                      <a:r>
                        <a:rPr lang="ru-RU" sz="1400" dirty="0" smtClean="0">
                          <a:latin typeface="Times New Roman"/>
                          <a:cs typeface="Times New Roman"/>
                        </a:rPr>
                        <a:t>4</a:t>
                      </a:r>
                      <a:r>
                        <a:rPr sz="1400" spc="-35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20" dirty="0">
                          <a:latin typeface="Times New Roman"/>
                          <a:cs typeface="Times New Roman"/>
                        </a:rPr>
                        <a:t>годы</a:t>
                      </a: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4604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5405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400" spc="-10" dirty="0" err="1">
                          <a:latin typeface="Times New Roman"/>
                          <a:cs typeface="Times New Roman"/>
                        </a:rPr>
                        <a:t>от</a:t>
                      </a:r>
                      <a:r>
                        <a:rPr sz="14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400" dirty="0" smtClean="0">
                          <a:latin typeface="Times New Roman"/>
                          <a:cs typeface="Times New Roman"/>
                        </a:rPr>
                        <a:t>18</a:t>
                      </a:r>
                      <a:r>
                        <a:rPr sz="1400" dirty="0" smtClean="0">
                          <a:latin typeface="Times New Roman"/>
                          <a:cs typeface="Times New Roman"/>
                        </a:rPr>
                        <a:t>.0</a:t>
                      </a:r>
                      <a:r>
                        <a:rPr lang="ru-RU" sz="1400" dirty="0" smtClean="0">
                          <a:latin typeface="Times New Roman"/>
                          <a:cs typeface="Times New Roman"/>
                        </a:rPr>
                        <a:t>2</a:t>
                      </a:r>
                      <a:r>
                        <a:rPr sz="1400" dirty="0" smtClean="0">
                          <a:latin typeface="Times New Roman"/>
                          <a:cs typeface="Times New Roman"/>
                        </a:rPr>
                        <a:t>.20</a:t>
                      </a:r>
                      <a:r>
                        <a:rPr lang="ru-RU" sz="1400" dirty="0" smtClean="0">
                          <a:latin typeface="Times New Roman"/>
                          <a:cs typeface="Times New Roman"/>
                        </a:rPr>
                        <a:t>22</a:t>
                      </a:r>
                      <a:r>
                        <a:rPr sz="1400" spc="-7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№</a:t>
                      </a:r>
                      <a:r>
                        <a:rPr sz="1400" spc="-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400" dirty="0" smtClean="0">
                          <a:latin typeface="Times New Roman"/>
                          <a:cs typeface="Times New Roman"/>
                        </a:rPr>
                        <a:t>143</a:t>
                      </a: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4604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39292">
                <a:tc>
                  <a:txBody>
                    <a:bodyPr/>
                    <a:lstStyle/>
                    <a:p>
                      <a:pPr marL="64135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400" dirty="0">
                          <a:latin typeface="Times New Roman"/>
                          <a:cs typeface="Times New Roman"/>
                        </a:rPr>
                        <a:t>Постановление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64135" marR="551180">
                        <a:lnSpc>
                          <a:spcPct val="114999"/>
                        </a:lnSpc>
                      </a:pPr>
                      <a:r>
                        <a:rPr sz="1400" spc="-5" dirty="0">
                          <a:latin typeface="Times New Roman"/>
                          <a:cs typeface="Times New Roman"/>
                        </a:rPr>
                        <a:t>Адм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400" spc="-10" dirty="0">
                          <a:latin typeface="Times New Roman"/>
                          <a:cs typeface="Times New Roman"/>
                        </a:rPr>
                        <a:t>н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ис</a:t>
                      </a:r>
                      <a:r>
                        <a:rPr sz="1400" spc="10" dirty="0">
                          <a:latin typeface="Times New Roman"/>
                          <a:cs typeface="Times New Roman"/>
                        </a:rPr>
                        <a:t>т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ра</a:t>
                      </a:r>
                      <a:r>
                        <a:rPr sz="1400" spc="-10" dirty="0">
                          <a:latin typeface="Times New Roman"/>
                          <a:cs typeface="Times New Roman"/>
                        </a:rPr>
                        <a:t>ц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ии  района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14604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4769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400" spc="-5" dirty="0">
                          <a:latin typeface="Times New Roman"/>
                          <a:cs typeface="Times New Roman"/>
                        </a:rPr>
                        <a:t>Об</a:t>
                      </a:r>
                      <a:r>
                        <a:rPr sz="1400" spc="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утверждении</a:t>
                      </a:r>
                      <a:r>
                        <a:rPr sz="1400" spc="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муниципальной</a:t>
                      </a:r>
                      <a:r>
                        <a:rPr sz="1400" spc="8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Программы</a:t>
                      </a:r>
                      <a:r>
                        <a:rPr sz="1400" spc="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«</a:t>
                      </a:r>
                      <a:r>
                        <a:rPr sz="1400" spc="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Развитие</a:t>
                      </a:r>
                      <a:r>
                        <a:rPr sz="1400" spc="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и</a:t>
                      </a:r>
                    </a:p>
                    <a:p>
                      <a:pPr marL="64769" marR="57785">
                        <a:lnSpc>
                          <a:spcPct val="114999"/>
                        </a:lnSpc>
                        <a:tabLst>
                          <a:tab pos="1012825" algn="l"/>
                          <a:tab pos="1674495" algn="l"/>
                          <a:tab pos="1904364" algn="l"/>
                          <a:tab pos="2707640" algn="l"/>
                          <a:tab pos="4492625" algn="l"/>
                        </a:tabLst>
                      </a:pPr>
                      <a:r>
                        <a:rPr sz="1400" spc="-10" dirty="0">
                          <a:latin typeface="Times New Roman"/>
                          <a:cs typeface="Times New Roman"/>
                        </a:rPr>
                        <a:t>п</a:t>
                      </a:r>
                      <a:r>
                        <a:rPr sz="1400" spc="-30" dirty="0"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sz="1400" spc="-10" dirty="0">
                          <a:latin typeface="Times New Roman"/>
                          <a:cs typeface="Times New Roman"/>
                        </a:rPr>
                        <a:t>д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де</a:t>
                      </a:r>
                      <a:r>
                        <a:rPr sz="1400" spc="-10" dirty="0">
                          <a:latin typeface="Times New Roman"/>
                          <a:cs typeface="Times New Roman"/>
                        </a:rPr>
                        <a:t>рж</a:t>
                      </a:r>
                      <a:r>
                        <a:rPr sz="1400" spc="-25" dirty="0">
                          <a:latin typeface="Times New Roman"/>
                          <a:cs typeface="Times New Roman"/>
                        </a:rPr>
                        <a:t>к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а	</a:t>
                      </a:r>
                      <a:r>
                        <a:rPr sz="1400" spc="-15" dirty="0">
                          <a:latin typeface="Times New Roman"/>
                          <a:cs typeface="Times New Roman"/>
                        </a:rPr>
                        <a:t>м</a:t>
                      </a:r>
                      <a:r>
                        <a:rPr sz="1400" spc="10" dirty="0">
                          <a:latin typeface="Times New Roman"/>
                          <a:cs typeface="Times New Roman"/>
                        </a:rPr>
                        <a:t>а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л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sz="1400" spc="-40" dirty="0">
                          <a:latin typeface="Times New Roman"/>
                          <a:cs typeface="Times New Roman"/>
                        </a:rPr>
                        <a:t>г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о	и	с</a:t>
                      </a:r>
                      <a:r>
                        <a:rPr sz="1400" spc="5" dirty="0">
                          <a:latin typeface="Times New Roman"/>
                          <a:cs typeface="Times New Roman"/>
                        </a:rPr>
                        <a:t>р</a:t>
                      </a:r>
                      <a:r>
                        <a:rPr sz="1400" spc="-25" dirty="0">
                          <a:latin typeface="Times New Roman"/>
                          <a:cs typeface="Times New Roman"/>
                        </a:rPr>
                        <a:t>е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дне</a:t>
                      </a:r>
                      <a:r>
                        <a:rPr sz="1400" spc="-50" dirty="0">
                          <a:latin typeface="Times New Roman"/>
                          <a:cs typeface="Times New Roman"/>
                        </a:rPr>
                        <a:t>г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о	</a:t>
                      </a:r>
                      <a:r>
                        <a:rPr sz="1400" spc="-10" dirty="0">
                          <a:latin typeface="Times New Roman"/>
                          <a:cs typeface="Times New Roman"/>
                        </a:rPr>
                        <a:t>п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р</a:t>
                      </a:r>
                      <a:r>
                        <a:rPr sz="1400" spc="-25" dirty="0">
                          <a:latin typeface="Times New Roman"/>
                          <a:cs typeface="Times New Roman"/>
                        </a:rPr>
                        <a:t>е</a:t>
                      </a:r>
                      <a:r>
                        <a:rPr sz="1400" spc="-10" dirty="0">
                          <a:latin typeface="Times New Roman"/>
                          <a:cs typeface="Times New Roman"/>
                        </a:rPr>
                        <a:t>д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п</a:t>
                      </a:r>
                      <a:r>
                        <a:rPr sz="1400" spc="-10" dirty="0">
                          <a:latin typeface="Times New Roman"/>
                          <a:cs typeface="Times New Roman"/>
                        </a:rPr>
                        <a:t>р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400" spc="-10" dirty="0">
                          <a:latin typeface="Times New Roman"/>
                          <a:cs typeface="Times New Roman"/>
                        </a:rPr>
                        <a:t>н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400" spc="-15" dirty="0">
                          <a:latin typeface="Times New Roman"/>
                          <a:cs typeface="Times New Roman"/>
                        </a:rPr>
                        <a:t>м</a:t>
                      </a:r>
                      <a:r>
                        <a:rPr sz="1400" spc="-35" dirty="0">
                          <a:latin typeface="Times New Roman"/>
                          <a:cs typeface="Times New Roman"/>
                        </a:rPr>
                        <a:t>а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те</a:t>
                      </a:r>
                      <a:r>
                        <a:rPr sz="1400" spc="-10" dirty="0">
                          <a:latin typeface="Times New Roman"/>
                          <a:cs typeface="Times New Roman"/>
                        </a:rPr>
                        <a:t>л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ь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ст</a:t>
                      </a:r>
                      <a:r>
                        <a:rPr sz="1400" spc="-30" dirty="0">
                          <a:latin typeface="Times New Roman"/>
                          <a:cs typeface="Times New Roman"/>
                        </a:rPr>
                        <a:t>в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а	в  </a:t>
                      </a:r>
                      <a:r>
                        <a:rPr sz="1400" spc="-15" dirty="0" err="1">
                          <a:latin typeface="Times New Roman"/>
                          <a:cs typeface="Times New Roman"/>
                        </a:rPr>
                        <a:t>Каменском</a:t>
                      </a:r>
                      <a:r>
                        <a:rPr sz="14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dirty="0" err="1" smtClean="0">
                          <a:latin typeface="Times New Roman"/>
                          <a:cs typeface="Times New Roman"/>
                        </a:rPr>
                        <a:t>районе</a:t>
                      </a:r>
                      <a:r>
                        <a:rPr sz="1400" spc="-15" dirty="0" smtClean="0">
                          <a:latin typeface="Times New Roman"/>
                          <a:cs typeface="Times New Roman"/>
                        </a:rPr>
                        <a:t>»</a:t>
                      </a: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4604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5405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400" spc="-10" dirty="0" err="1">
                          <a:latin typeface="Times New Roman"/>
                          <a:cs typeface="Times New Roman"/>
                        </a:rPr>
                        <a:t>от</a:t>
                      </a:r>
                      <a:r>
                        <a:rPr sz="14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400" dirty="0" smtClean="0">
                          <a:latin typeface="Times New Roman"/>
                          <a:cs typeface="Times New Roman"/>
                        </a:rPr>
                        <a:t>17</a:t>
                      </a:r>
                      <a:r>
                        <a:rPr sz="1400" dirty="0" smtClean="0">
                          <a:latin typeface="Times New Roman"/>
                          <a:cs typeface="Times New Roman"/>
                        </a:rPr>
                        <a:t>.</a:t>
                      </a:r>
                      <a:r>
                        <a:rPr lang="ru-RU" sz="1400" dirty="0" smtClean="0">
                          <a:latin typeface="Times New Roman"/>
                          <a:cs typeface="Times New Roman"/>
                        </a:rPr>
                        <a:t>10</a:t>
                      </a:r>
                      <a:r>
                        <a:rPr sz="1400" dirty="0" smtClean="0">
                          <a:latin typeface="Times New Roman"/>
                          <a:cs typeface="Times New Roman"/>
                        </a:rPr>
                        <a:t>.202</a:t>
                      </a:r>
                      <a:r>
                        <a:rPr lang="ru-RU" sz="1400" dirty="0" smtClean="0">
                          <a:latin typeface="Times New Roman"/>
                          <a:cs typeface="Times New Roman"/>
                        </a:rPr>
                        <a:t>4</a:t>
                      </a:r>
                      <a:r>
                        <a:rPr sz="1400" spc="-7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№</a:t>
                      </a:r>
                      <a:r>
                        <a:rPr sz="1400" spc="-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400" dirty="0" smtClean="0">
                          <a:latin typeface="Times New Roman"/>
                          <a:cs typeface="Times New Roman"/>
                        </a:rPr>
                        <a:t>843</a:t>
                      </a: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4604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33823">
                <a:tc>
                  <a:txBody>
                    <a:bodyPr/>
                    <a:lstStyle/>
                    <a:p>
                      <a:pPr marL="64135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1400" dirty="0">
                          <a:latin typeface="Times New Roman"/>
                          <a:cs typeface="Times New Roman"/>
                        </a:rPr>
                        <a:t>Постановление</a:t>
                      </a:r>
                    </a:p>
                    <a:p>
                      <a:pPr marL="64135" marR="551180">
                        <a:lnSpc>
                          <a:spcPct val="114999"/>
                        </a:lnSpc>
                      </a:pPr>
                      <a:r>
                        <a:rPr sz="1400" spc="-5" dirty="0">
                          <a:latin typeface="Times New Roman"/>
                          <a:cs typeface="Times New Roman"/>
                        </a:rPr>
                        <a:t>Адм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400" spc="-10" dirty="0">
                          <a:latin typeface="Times New Roman"/>
                          <a:cs typeface="Times New Roman"/>
                        </a:rPr>
                        <a:t>н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ис</a:t>
                      </a:r>
                      <a:r>
                        <a:rPr sz="1400" spc="10" dirty="0">
                          <a:latin typeface="Times New Roman"/>
                          <a:cs typeface="Times New Roman"/>
                        </a:rPr>
                        <a:t>т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ра</a:t>
                      </a:r>
                      <a:r>
                        <a:rPr sz="1400" spc="-10" dirty="0">
                          <a:latin typeface="Times New Roman"/>
                          <a:cs typeface="Times New Roman"/>
                        </a:rPr>
                        <a:t>ц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ии  района</a:t>
                      </a:r>
                    </a:p>
                  </a:txBody>
                  <a:tcPr marL="0" marR="0" marT="152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9220" algn="just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1400" spc="-5" dirty="0">
                          <a:latin typeface="Times New Roman"/>
                          <a:cs typeface="Times New Roman"/>
                        </a:rPr>
                        <a:t>«Об</a:t>
                      </a:r>
                      <a:r>
                        <a:rPr sz="1400" spc="495" dirty="0"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400" spc="50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утверждении</a:t>
                      </a:r>
                      <a:r>
                        <a:rPr sz="1400" spc="370" dirty="0">
                          <a:latin typeface="Times New Roman"/>
                          <a:cs typeface="Times New Roman"/>
                        </a:rPr>
                        <a:t>    </a:t>
                      </a:r>
                      <a:r>
                        <a:rPr sz="1400" spc="-10" dirty="0">
                          <a:latin typeface="Times New Roman"/>
                          <a:cs typeface="Times New Roman"/>
                        </a:rPr>
                        <a:t>Регламента</a:t>
                      </a:r>
                      <a:r>
                        <a:rPr sz="1400" spc="370" dirty="0">
                          <a:latin typeface="Times New Roman"/>
                          <a:cs typeface="Times New Roman"/>
                        </a:rPr>
                        <a:t>    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взаимодействия</a:t>
                      </a:r>
                      <a:endParaRPr sz="1400" dirty="0">
                        <a:latin typeface="Times New Roman"/>
                        <a:cs typeface="Times New Roman"/>
                      </a:endParaRPr>
                    </a:p>
                    <a:p>
                      <a:pPr marL="64769" marR="54610" algn="just">
                        <a:lnSpc>
                          <a:spcPct val="114999"/>
                        </a:lnSpc>
                      </a:pPr>
                      <a:r>
                        <a:rPr sz="1400" spc="-5" dirty="0">
                          <a:latin typeface="Times New Roman"/>
                          <a:cs typeface="Times New Roman"/>
                        </a:rPr>
                        <a:t>инвестиционного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10" dirty="0">
                          <a:latin typeface="Times New Roman"/>
                          <a:cs typeface="Times New Roman"/>
                        </a:rPr>
                        <a:t>уполномоченного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sz="1400" spc="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инвесторами</a:t>
                      </a:r>
                      <a:r>
                        <a:rPr sz="1400" spc="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и </a:t>
                      </a:r>
                      <a:r>
                        <a:rPr sz="1400" spc="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сопровождения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инвестиционных </a:t>
                      </a:r>
                      <a:r>
                        <a:rPr sz="1400" spc="-10" dirty="0">
                          <a:latin typeface="Times New Roman"/>
                          <a:cs typeface="Times New Roman"/>
                        </a:rPr>
                        <a:t>проектов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на 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территории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15" dirty="0">
                          <a:latin typeface="Times New Roman"/>
                          <a:cs typeface="Times New Roman"/>
                        </a:rPr>
                        <a:t>Каменского</a:t>
                      </a:r>
                      <a:r>
                        <a:rPr sz="1400" spc="-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района</a:t>
                      </a:r>
                      <a:r>
                        <a:rPr sz="14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10" dirty="0">
                          <a:latin typeface="Times New Roman"/>
                          <a:cs typeface="Times New Roman"/>
                        </a:rPr>
                        <a:t>Алтайского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края»</a:t>
                      </a:r>
                    </a:p>
                  </a:txBody>
                  <a:tcPr marL="0" marR="0" marT="152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5405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1400" spc="-10" dirty="0">
                          <a:latin typeface="Times New Roman"/>
                          <a:cs typeface="Times New Roman"/>
                        </a:rPr>
                        <a:t>от</a:t>
                      </a:r>
                      <a:r>
                        <a:rPr sz="14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20.01.2015</a:t>
                      </a:r>
                      <a:r>
                        <a:rPr sz="1400" spc="-7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№</a:t>
                      </a:r>
                      <a:r>
                        <a:rPr sz="1400" spc="-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9</a:t>
                      </a:r>
                    </a:p>
                  </a:txBody>
                  <a:tcPr marL="0" marR="0" marT="152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91369">
                <a:tc>
                  <a:txBody>
                    <a:bodyPr/>
                    <a:lstStyle/>
                    <a:p>
                      <a:pPr marL="64135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12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Times New Roman"/>
                        </a:rPr>
                        <a:t>Постановление</a:t>
                      </a:r>
                    </a:p>
                    <a:p>
                      <a:pPr marL="64135" marR="551180" lvl="0" indent="0" algn="l" defTabSz="457200" rtl="0" eaLnBrk="1" fontAlgn="auto" latinLnBrk="0" hangingPunct="1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-5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Times New Roman"/>
                        </a:rPr>
                        <a:t>Адм</a:t>
                      </a: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Times New Roman"/>
                        </a:rPr>
                        <a:t>и</a:t>
                      </a:r>
                      <a:r>
                        <a:rPr kumimoji="0" lang="ru-RU" sz="1400" b="0" i="0" u="none" strike="noStrike" kern="1200" cap="none" spc="-1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Times New Roman"/>
                        </a:rPr>
                        <a:t>н</a:t>
                      </a: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Times New Roman"/>
                        </a:rPr>
                        <a:t>ис</a:t>
                      </a:r>
                      <a:r>
                        <a:rPr kumimoji="0" lang="ru-RU" sz="1400" b="0" i="0" u="none" strike="noStrike" kern="1200" cap="none" spc="1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Times New Roman"/>
                        </a:rPr>
                        <a:t>т</a:t>
                      </a: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Times New Roman"/>
                        </a:rPr>
                        <a:t>ра</a:t>
                      </a:r>
                      <a:r>
                        <a:rPr kumimoji="0" lang="ru-RU" sz="1400" b="0" i="0" u="none" strike="noStrike" kern="1200" cap="none" spc="-1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Times New Roman"/>
                        </a:rPr>
                        <a:t>ц</a:t>
                      </a: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Times New Roman"/>
                        </a:rPr>
                        <a:t>ии  района</a:t>
                      </a:r>
                    </a:p>
                    <a:p>
                      <a:pPr marL="64135" marR="551180">
                        <a:lnSpc>
                          <a:spcPct val="114999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524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О создании инвестиционного совета при главе Каменского района Алтайского края</a:t>
                      </a:r>
                      <a:endParaRPr lang="ru-RU" sz="1100" dirty="0" smtClean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  <a:p>
                      <a:pPr marL="64769" marR="54610" algn="just">
                        <a:lnSpc>
                          <a:spcPct val="114999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524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5405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lang="ru-RU" sz="1400" dirty="0" smtClean="0">
                          <a:latin typeface="Times New Roman"/>
                          <a:cs typeface="Times New Roman"/>
                        </a:rPr>
                        <a:t>от</a:t>
                      </a:r>
                      <a:r>
                        <a:rPr lang="ru-RU" sz="1400" baseline="0" dirty="0" smtClean="0">
                          <a:latin typeface="Times New Roman"/>
                          <a:cs typeface="Times New Roman"/>
                        </a:rPr>
                        <a:t> 20.09.2024 № 751</a:t>
                      </a: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524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13443959"/>
                  </a:ext>
                </a:extLst>
              </a:tr>
            </a:tbl>
          </a:graphicData>
        </a:graphic>
      </p:graphicFrame>
      <p:sp>
        <p:nvSpPr>
          <p:cNvPr id="3" name="object 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5"/>
              </a:spcBef>
            </a:pPr>
            <a:fld id="{81D60167-4931-47E6-BA6A-407CBD079E47}" type="slidenum">
              <a:rPr dirty="0"/>
              <a:t>36</a:t>
            </a:fld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-76200"/>
            <a:ext cx="7721600" cy="5791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3733800" y="5791200"/>
            <a:ext cx="3276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2024</a:t>
            </a:r>
            <a:endParaRPr lang="ru-RU" sz="54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15230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529841" y="458470"/>
            <a:ext cx="91630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-5" dirty="0">
                <a:latin typeface="Trebuchet MS"/>
                <a:cs typeface="Trebuchet MS"/>
              </a:rPr>
              <a:t>транспорт</a:t>
            </a:r>
            <a:endParaRPr sz="1500">
              <a:latin typeface="Trebuchet MS"/>
              <a:cs typeface="Trebuchet M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601595" y="458470"/>
            <a:ext cx="361759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312545" algn="l"/>
                <a:tab pos="1787525" algn="l"/>
                <a:tab pos="2905125" algn="l"/>
              </a:tabLst>
            </a:pPr>
            <a:r>
              <a:rPr sz="1500" spc="-5" dirty="0">
                <a:latin typeface="Trebuchet MS"/>
                <a:cs typeface="Trebuchet MS"/>
              </a:rPr>
              <a:t>представлен	как	</a:t>
            </a:r>
            <a:r>
              <a:rPr sz="1500" spc="-10" dirty="0">
                <a:latin typeface="Trebuchet MS"/>
                <a:cs typeface="Trebuchet MS"/>
              </a:rPr>
              <a:t>грузовыми	</a:t>
            </a:r>
            <a:r>
              <a:rPr sz="1500" spc="-5" dirty="0">
                <a:latin typeface="Trebuchet MS"/>
                <a:cs typeface="Trebuchet MS"/>
              </a:rPr>
              <a:t>(баржи,</a:t>
            </a:r>
            <a:endParaRPr sz="150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30200" y="458470"/>
            <a:ext cx="136779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" algn="ctr">
              <a:lnSpc>
                <a:spcPct val="100000"/>
              </a:lnSpc>
              <a:spcBef>
                <a:spcPts val="100"/>
              </a:spcBef>
            </a:pPr>
            <a:r>
              <a:rPr sz="1500" spc="-5" dirty="0">
                <a:latin typeface="Trebuchet MS"/>
                <a:cs typeface="Trebuchet MS"/>
              </a:rPr>
              <a:t>Водный</a:t>
            </a:r>
            <a:endParaRPr sz="1500">
              <a:latin typeface="Trebuchet MS"/>
              <a:cs typeface="Trebuchet MS"/>
            </a:endParaRPr>
          </a:p>
          <a:p>
            <a:pPr algn="ctr">
              <a:lnSpc>
                <a:spcPct val="100000"/>
              </a:lnSpc>
              <a:tabLst>
                <a:tab pos="1059180" algn="l"/>
              </a:tabLst>
            </a:pPr>
            <a:r>
              <a:rPr sz="1500" spc="-5" dirty="0">
                <a:latin typeface="Trebuchet MS"/>
                <a:cs typeface="Trebuchet MS"/>
              </a:rPr>
              <a:t>паромы)	так</a:t>
            </a:r>
            <a:endParaRPr sz="1500">
              <a:latin typeface="Trebuchet MS"/>
              <a:cs typeface="Trebuchet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990089" y="687070"/>
            <a:ext cx="423037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38784" algn="l"/>
                <a:tab pos="2146300" algn="l"/>
                <a:tab pos="3188970" algn="l"/>
              </a:tabLst>
            </a:pPr>
            <a:r>
              <a:rPr sz="1500" dirty="0">
                <a:latin typeface="Trebuchet MS"/>
                <a:cs typeface="Trebuchet MS"/>
              </a:rPr>
              <a:t>и	п</a:t>
            </a:r>
            <a:r>
              <a:rPr sz="1500" spc="-5" dirty="0">
                <a:latin typeface="Trebuchet MS"/>
                <a:cs typeface="Trebuchet MS"/>
              </a:rPr>
              <a:t>а</a:t>
            </a:r>
            <a:r>
              <a:rPr sz="1500" spc="5" dirty="0">
                <a:latin typeface="Trebuchet MS"/>
                <a:cs typeface="Trebuchet MS"/>
              </a:rPr>
              <a:t>с</a:t>
            </a:r>
            <a:r>
              <a:rPr sz="1500" spc="-5" dirty="0">
                <a:latin typeface="Trebuchet MS"/>
                <a:cs typeface="Trebuchet MS"/>
              </a:rPr>
              <a:t>са</a:t>
            </a:r>
            <a:r>
              <a:rPr sz="1500" spc="5" dirty="0">
                <a:latin typeface="Trebuchet MS"/>
                <a:cs typeface="Trebuchet MS"/>
              </a:rPr>
              <a:t>ж</a:t>
            </a:r>
            <a:r>
              <a:rPr sz="1500" dirty="0">
                <a:latin typeface="Trebuchet MS"/>
                <a:cs typeface="Trebuchet MS"/>
              </a:rPr>
              <a:t>ир</a:t>
            </a:r>
            <a:r>
              <a:rPr sz="1500" spc="-5" dirty="0">
                <a:latin typeface="Trebuchet MS"/>
                <a:cs typeface="Trebuchet MS"/>
              </a:rPr>
              <a:t>с</a:t>
            </a:r>
            <a:r>
              <a:rPr sz="1500" dirty="0">
                <a:latin typeface="Trebuchet MS"/>
                <a:cs typeface="Trebuchet MS"/>
              </a:rPr>
              <a:t>к</a:t>
            </a:r>
            <a:r>
              <a:rPr sz="1500" spc="-10" dirty="0">
                <a:latin typeface="Trebuchet MS"/>
                <a:cs typeface="Trebuchet MS"/>
              </a:rPr>
              <a:t>и</a:t>
            </a:r>
            <a:r>
              <a:rPr sz="1500" spc="5" dirty="0">
                <a:latin typeface="Trebuchet MS"/>
                <a:cs typeface="Trebuchet MS"/>
              </a:rPr>
              <a:t>м</a:t>
            </a:r>
            <a:r>
              <a:rPr sz="1500" dirty="0">
                <a:latin typeface="Trebuchet MS"/>
                <a:cs typeface="Trebuchet MS"/>
              </a:rPr>
              <a:t>и	</a:t>
            </a:r>
            <a:r>
              <a:rPr sz="1500" spc="-5" dirty="0">
                <a:latin typeface="Trebuchet MS"/>
                <a:cs typeface="Trebuchet MS"/>
              </a:rPr>
              <a:t>(</a:t>
            </a:r>
            <a:r>
              <a:rPr sz="1500" dirty="0">
                <a:latin typeface="Trebuchet MS"/>
                <a:cs typeface="Trebuchet MS"/>
              </a:rPr>
              <a:t>р</a:t>
            </a:r>
            <a:r>
              <a:rPr sz="1500" spc="-5" dirty="0">
                <a:latin typeface="Trebuchet MS"/>
                <a:cs typeface="Trebuchet MS"/>
              </a:rPr>
              <a:t>еч</a:t>
            </a:r>
            <a:r>
              <a:rPr sz="1500" spc="10" dirty="0">
                <a:latin typeface="Trebuchet MS"/>
                <a:cs typeface="Trebuchet MS"/>
              </a:rPr>
              <a:t>н</a:t>
            </a:r>
            <a:r>
              <a:rPr sz="1500" spc="-5" dirty="0">
                <a:latin typeface="Trebuchet MS"/>
                <a:cs typeface="Trebuchet MS"/>
              </a:rPr>
              <a:t>ы</a:t>
            </a:r>
            <a:r>
              <a:rPr sz="1500" dirty="0">
                <a:latin typeface="Trebuchet MS"/>
                <a:cs typeface="Trebuchet MS"/>
              </a:rPr>
              <a:t>е	п</a:t>
            </a:r>
            <a:r>
              <a:rPr sz="1500" spc="-10" dirty="0">
                <a:latin typeface="Trebuchet MS"/>
                <a:cs typeface="Trebuchet MS"/>
              </a:rPr>
              <a:t>е</a:t>
            </a:r>
            <a:r>
              <a:rPr sz="1500" spc="10" dirty="0">
                <a:latin typeface="Trebuchet MS"/>
                <a:cs typeface="Trebuchet MS"/>
              </a:rPr>
              <a:t>р</a:t>
            </a:r>
            <a:r>
              <a:rPr sz="1500" spc="-5" dirty="0">
                <a:latin typeface="Trebuchet MS"/>
                <a:cs typeface="Trebuchet MS"/>
              </a:rPr>
              <a:t>е</a:t>
            </a:r>
            <a:r>
              <a:rPr sz="1500" dirty="0">
                <a:latin typeface="Trebuchet MS"/>
                <a:cs typeface="Trebuchet MS"/>
              </a:rPr>
              <a:t>п</a:t>
            </a:r>
            <a:r>
              <a:rPr sz="1500" spc="10" dirty="0">
                <a:latin typeface="Trebuchet MS"/>
                <a:cs typeface="Trebuchet MS"/>
              </a:rPr>
              <a:t>р</a:t>
            </a:r>
            <a:r>
              <a:rPr sz="1500" spc="-5" dirty="0">
                <a:latin typeface="Trebuchet MS"/>
                <a:cs typeface="Trebuchet MS"/>
              </a:rPr>
              <a:t>ав</a:t>
            </a:r>
            <a:r>
              <a:rPr sz="1500" spc="5" dirty="0">
                <a:latin typeface="Trebuchet MS"/>
                <a:cs typeface="Trebuchet MS"/>
              </a:rPr>
              <a:t>ы</a:t>
            </a:r>
            <a:r>
              <a:rPr sz="1500" dirty="0">
                <a:latin typeface="Trebuchet MS"/>
                <a:cs typeface="Trebuchet MS"/>
              </a:rPr>
              <a:t>)</a:t>
            </a:r>
            <a:endParaRPr sz="1500">
              <a:latin typeface="Trebuchet MS"/>
              <a:cs typeface="Trebuchet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30200" y="915670"/>
            <a:ext cx="5892165" cy="16262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0"/>
              </a:spcBef>
            </a:pPr>
            <a:r>
              <a:rPr sz="1500" spc="-5" dirty="0">
                <a:latin typeface="Trebuchet MS"/>
                <a:cs typeface="Trebuchet MS"/>
              </a:rPr>
              <a:t>транспортными</a:t>
            </a:r>
            <a:r>
              <a:rPr sz="1500" spc="-55" dirty="0">
                <a:latin typeface="Trebuchet MS"/>
                <a:cs typeface="Trebuchet MS"/>
              </a:rPr>
              <a:t> </a:t>
            </a:r>
            <a:r>
              <a:rPr sz="1500" spc="-5" dirty="0">
                <a:latin typeface="Trebuchet MS"/>
                <a:cs typeface="Trebuchet MS"/>
              </a:rPr>
              <a:t>средствами.</a:t>
            </a:r>
            <a:endParaRPr sz="1500">
              <a:latin typeface="Trebuchet MS"/>
              <a:cs typeface="Trebuchet MS"/>
            </a:endParaRPr>
          </a:p>
          <a:p>
            <a:pPr marL="12700" marR="5080" indent="354965" algn="just">
              <a:lnSpc>
                <a:spcPct val="100000"/>
              </a:lnSpc>
            </a:pPr>
            <a:r>
              <a:rPr sz="1500" spc="-5" dirty="0">
                <a:latin typeface="Trebuchet MS"/>
                <a:cs typeface="Trebuchet MS"/>
              </a:rPr>
              <a:t>По</a:t>
            </a:r>
            <a:r>
              <a:rPr sz="1500" dirty="0">
                <a:latin typeface="Trebuchet MS"/>
                <a:cs typeface="Trebuchet MS"/>
              </a:rPr>
              <a:t> </a:t>
            </a:r>
            <a:r>
              <a:rPr sz="1500" spc="-5" dirty="0">
                <a:latin typeface="Trebuchet MS"/>
                <a:cs typeface="Trebuchet MS"/>
              </a:rPr>
              <a:t>территории</a:t>
            </a:r>
            <a:r>
              <a:rPr sz="1500" dirty="0">
                <a:latin typeface="Trebuchet MS"/>
                <a:cs typeface="Trebuchet MS"/>
              </a:rPr>
              <a:t> </a:t>
            </a:r>
            <a:r>
              <a:rPr sz="1500" spc="-5" dirty="0">
                <a:latin typeface="Trebuchet MS"/>
                <a:cs typeface="Trebuchet MS"/>
              </a:rPr>
              <a:t>района</a:t>
            </a:r>
            <a:r>
              <a:rPr sz="1500" dirty="0">
                <a:latin typeface="Trebuchet MS"/>
                <a:cs typeface="Trebuchet MS"/>
              </a:rPr>
              <a:t> </a:t>
            </a:r>
            <a:r>
              <a:rPr sz="1500" spc="-5" dirty="0">
                <a:latin typeface="Trebuchet MS"/>
                <a:cs typeface="Trebuchet MS"/>
              </a:rPr>
              <a:t>протекает</a:t>
            </a:r>
            <a:r>
              <a:rPr sz="1500" dirty="0">
                <a:latin typeface="Trebuchet MS"/>
                <a:cs typeface="Trebuchet MS"/>
              </a:rPr>
              <a:t> </a:t>
            </a:r>
            <a:r>
              <a:rPr sz="1500" spc="-5" dirty="0">
                <a:latin typeface="Trebuchet MS"/>
                <a:cs typeface="Trebuchet MS"/>
              </a:rPr>
              <a:t>река</a:t>
            </a:r>
            <a:r>
              <a:rPr sz="1500" dirty="0">
                <a:latin typeface="Trebuchet MS"/>
                <a:cs typeface="Trebuchet MS"/>
              </a:rPr>
              <a:t> </a:t>
            </a:r>
            <a:r>
              <a:rPr sz="1500" spc="-5" dirty="0">
                <a:latin typeface="Trebuchet MS"/>
                <a:cs typeface="Trebuchet MS"/>
              </a:rPr>
              <a:t>Обь,</a:t>
            </a:r>
            <a:r>
              <a:rPr sz="1500" dirty="0">
                <a:latin typeface="Trebuchet MS"/>
                <a:cs typeface="Trebuchet MS"/>
              </a:rPr>
              <a:t> </a:t>
            </a:r>
            <a:r>
              <a:rPr sz="1500" spc="-5" dirty="0">
                <a:latin typeface="Trebuchet MS"/>
                <a:cs typeface="Trebuchet MS"/>
              </a:rPr>
              <a:t>проходит </a:t>
            </a:r>
            <a:r>
              <a:rPr sz="1500" dirty="0">
                <a:latin typeface="Trebuchet MS"/>
                <a:cs typeface="Trebuchet MS"/>
              </a:rPr>
              <a:t> </a:t>
            </a:r>
            <a:r>
              <a:rPr sz="1500" spc="-5" dirty="0">
                <a:latin typeface="Trebuchet MS"/>
                <a:cs typeface="Trebuchet MS"/>
              </a:rPr>
              <a:t>Кулундинский</a:t>
            </a:r>
            <a:r>
              <a:rPr sz="1500" dirty="0">
                <a:latin typeface="Trebuchet MS"/>
                <a:cs typeface="Trebuchet MS"/>
              </a:rPr>
              <a:t> </a:t>
            </a:r>
            <a:r>
              <a:rPr sz="1500" spc="-5" dirty="0">
                <a:latin typeface="Trebuchet MS"/>
                <a:cs typeface="Trebuchet MS"/>
              </a:rPr>
              <a:t>магистральный</a:t>
            </a:r>
            <a:r>
              <a:rPr sz="1500" dirty="0">
                <a:latin typeface="Trebuchet MS"/>
                <a:cs typeface="Trebuchet MS"/>
              </a:rPr>
              <a:t> </a:t>
            </a:r>
            <a:r>
              <a:rPr sz="1500" spc="-5" dirty="0">
                <a:latin typeface="Trebuchet MS"/>
                <a:cs typeface="Trebuchet MS"/>
              </a:rPr>
              <a:t>канал,</a:t>
            </a:r>
            <a:r>
              <a:rPr sz="1500" dirty="0">
                <a:latin typeface="Trebuchet MS"/>
                <a:cs typeface="Trebuchet MS"/>
              </a:rPr>
              <a:t> </a:t>
            </a:r>
            <a:r>
              <a:rPr sz="1500" spc="-5" dirty="0">
                <a:latin typeface="Trebuchet MS"/>
                <a:cs typeface="Trebuchet MS"/>
              </a:rPr>
              <a:t>расположено</a:t>
            </a:r>
            <a:r>
              <a:rPr sz="1500" dirty="0">
                <a:latin typeface="Trebuchet MS"/>
                <a:cs typeface="Trebuchet MS"/>
              </a:rPr>
              <a:t> </a:t>
            </a:r>
            <a:r>
              <a:rPr sz="1500" spc="-5" dirty="0">
                <a:latin typeface="Trebuchet MS"/>
                <a:cs typeface="Trebuchet MS"/>
              </a:rPr>
              <a:t>множество </a:t>
            </a:r>
            <a:r>
              <a:rPr sz="1500" dirty="0">
                <a:latin typeface="Trebuchet MS"/>
                <a:cs typeface="Trebuchet MS"/>
              </a:rPr>
              <a:t> </a:t>
            </a:r>
            <a:r>
              <a:rPr sz="1500" spc="-5" dirty="0">
                <a:latin typeface="Trebuchet MS"/>
                <a:cs typeface="Trebuchet MS"/>
              </a:rPr>
              <a:t>озер:</a:t>
            </a:r>
            <a:r>
              <a:rPr sz="1500" spc="-25" dirty="0">
                <a:latin typeface="Trebuchet MS"/>
                <a:cs typeface="Trebuchet MS"/>
              </a:rPr>
              <a:t> </a:t>
            </a:r>
            <a:r>
              <a:rPr sz="1500" spc="-5" dirty="0">
                <a:latin typeface="Trebuchet MS"/>
                <a:cs typeface="Trebuchet MS"/>
              </a:rPr>
              <a:t>Телеутское,</a:t>
            </a:r>
            <a:r>
              <a:rPr sz="1500" spc="25" dirty="0">
                <a:latin typeface="Trebuchet MS"/>
                <a:cs typeface="Trebuchet MS"/>
              </a:rPr>
              <a:t> </a:t>
            </a:r>
            <a:r>
              <a:rPr sz="1500" spc="-5" dirty="0">
                <a:latin typeface="Trebuchet MS"/>
                <a:cs typeface="Trebuchet MS"/>
              </a:rPr>
              <a:t>Тараторино,</a:t>
            </a:r>
            <a:r>
              <a:rPr sz="1500" spc="-10" dirty="0">
                <a:latin typeface="Trebuchet MS"/>
                <a:cs typeface="Trebuchet MS"/>
              </a:rPr>
              <a:t> </a:t>
            </a:r>
            <a:r>
              <a:rPr sz="1500" spc="-5" dirty="0">
                <a:latin typeface="Trebuchet MS"/>
                <a:cs typeface="Trebuchet MS"/>
              </a:rPr>
              <a:t>Барсучье,</a:t>
            </a:r>
            <a:r>
              <a:rPr sz="1500" spc="35" dirty="0">
                <a:latin typeface="Trebuchet MS"/>
                <a:cs typeface="Trebuchet MS"/>
              </a:rPr>
              <a:t> </a:t>
            </a:r>
            <a:r>
              <a:rPr sz="1500" dirty="0">
                <a:latin typeface="Trebuchet MS"/>
                <a:cs typeface="Trebuchet MS"/>
              </a:rPr>
              <a:t>Обское</a:t>
            </a:r>
            <a:r>
              <a:rPr sz="1500" spc="-5" dirty="0">
                <a:latin typeface="Trebuchet MS"/>
                <a:cs typeface="Trebuchet MS"/>
              </a:rPr>
              <a:t> </a:t>
            </a:r>
            <a:r>
              <a:rPr sz="1500" dirty="0">
                <a:latin typeface="Trebuchet MS"/>
                <a:cs typeface="Trebuchet MS"/>
              </a:rPr>
              <a:t>и</a:t>
            </a:r>
            <a:r>
              <a:rPr sz="1500" spc="-5" dirty="0">
                <a:latin typeface="Trebuchet MS"/>
                <a:cs typeface="Trebuchet MS"/>
              </a:rPr>
              <a:t> др.</a:t>
            </a:r>
            <a:endParaRPr sz="1500">
              <a:latin typeface="Trebuchet MS"/>
              <a:cs typeface="Trebuchet MS"/>
            </a:endParaRPr>
          </a:p>
          <a:p>
            <a:pPr marL="12700" marR="6350" indent="354965" algn="just">
              <a:lnSpc>
                <a:spcPct val="100000"/>
              </a:lnSpc>
            </a:pPr>
            <a:r>
              <a:rPr sz="1500" spc="-5" dirty="0">
                <a:latin typeface="Trebuchet MS"/>
                <a:cs typeface="Trebuchet MS"/>
              </a:rPr>
              <a:t>Полезные ископаемые района представлены строительными </a:t>
            </a:r>
            <a:r>
              <a:rPr sz="1500" dirty="0">
                <a:latin typeface="Trebuchet MS"/>
                <a:cs typeface="Trebuchet MS"/>
              </a:rPr>
              <a:t> </a:t>
            </a:r>
            <a:r>
              <a:rPr sz="1500" spc="-5" dirty="0">
                <a:latin typeface="Trebuchet MS"/>
                <a:cs typeface="Trebuchet MS"/>
              </a:rPr>
              <a:t>песками,</a:t>
            </a:r>
            <a:r>
              <a:rPr sz="1500" dirty="0">
                <a:latin typeface="Trebuchet MS"/>
                <a:cs typeface="Trebuchet MS"/>
              </a:rPr>
              <a:t> глиной</a:t>
            </a:r>
            <a:r>
              <a:rPr sz="1500" spc="5" dirty="0">
                <a:latin typeface="Trebuchet MS"/>
                <a:cs typeface="Trebuchet MS"/>
              </a:rPr>
              <a:t> </a:t>
            </a:r>
            <a:r>
              <a:rPr sz="1500" spc="-5" dirty="0">
                <a:latin typeface="Trebuchet MS"/>
                <a:cs typeface="Trebuchet MS"/>
              </a:rPr>
              <a:t>строительной,</a:t>
            </a:r>
            <a:r>
              <a:rPr sz="1500" dirty="0">
                <a:latin typeface="Trebuchet MS"/>
                <a:cs typeface="Trebuchet MS"/>
              </a:rPr>
              <a:t> </a:t>
            </a:r>
            <a:r>
              <a:rPr sz="1500" spc="-5" dirty="0">
                <a:latin typeface="Trebuchet MS"/>
                <a:cs typeface="Trebuchet MS"/>
              </a:rPr>
              <a:t>туфопесчанниками</a:t>
            </a:r>
            <a:r>
              <a:rPr sz="1500" dirty="0">
                <a:latin typeface="Trebuchet MS"/>
                <a:cs typeface="Trebuchet MS"/>
              </a:rPr>
              <a:t> и </a:t>
            </a:r>
            <a:r>
              <a:rPr sz="1500" spc="5" dirty="0">
                <a:latin typeface="Trebuchet MS"/>
                <a:cs typeface="Trebuchet MS"/>
              </a:rPr>
              <a:t> </a:t>
            </a:r>
            <a:r>
              <a:rPr sz="1500" spc="-5" dirty="0">
                <a:latin typeface="Trebuchet MS"/>
                <a:cs typeface="Trebuchet MS"/>
              </a:rPr>
              <a:t>габбродиобазами.</a:t>
            </a:r>
            <a:endParaRPr sz="1500">
              <a:latin typeface="Trebuchet MS"/>
              <a:cs typeface="Trebuchet 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85596" y="2516251"/>
            <a:ext cx="226568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22275" algn="l"/>
                <a:tab pos="1633855" algn="l"/>
              </a:tabLst>
            </a:pPr>
            <a:r>
              <a:rPr sz="1500" dirty="0">
                <a:latin typeface="Trebuchet MS"/>
                <a:cs typeface="Trebuchet MS"/>
              </a:rPr>
              <a:t>На	</a:t>
            </a:r>
            <a:r>
              <a:rPr sz="1500" spc="-5" dirty="0">
                <a:latin typeface="Trebuchet MS"/>
                <a:cs typeface="Trebuchet MS"/>
              </a:rPr>
              <a:t>те</a:t>
            </a:r>
            <a:r>
              <a:rPr sz="1500" dirty="0">
                <a:latin typeface="Trebuchet MS"/>
                <a:cs typeface="Trebuchet MS"/>
              </a:rPr>
              <a:t>рр</a:t>
            </a:r>
            <a:r>
              <a:rPr sz="1500" spc="-10" dirty="0">
                <a:latin typeface="Trebuchet MS"/>
                <a:cs typeface="Trebuchet MS"/>
              </a:rPr>
              <a:t>и</a:t>
            </a:r>
            <a:r>
              <a:rPr sz="1500" spc="-5" dirty="0">
                <a:latin typeface="Trebuchet MS"/>
                <a:cs typeface="Trebuchet MS"/>
              </a:rPr>
              <a:t>то</a:t>
            </a:r>
            <a:r>
              <a:rPr sz="1500" spc="5" dirty="0">
                <a:latin typeface="Trebuchet MS"/>
                <a:cs typeface="Trebuchet MS"/>
              </a:rPr>
              <a:t>р</a:t>
            </a:r>
            <a:r>
              <a:rPr sz="1500" spc="-10" dirty="0">
                <a:latin typeface="Trebuchet MS"/>
                <a:cs typeface="Trebuchet MS"/>
              </a:rPr>
              <a:t>и</a:t>
            </a:r>
            <a:r>
              <a:rPr sz="1500" dirty="0">
                <a:latin typeface="Trebuchet MS"/>
                <a:cs typeface="Trebuchet MS"/>
              </a:rPr>
              <a:t>и	р</a:t>
            </a:r>
            <a:r>
              <a:rPr sz="1500" spc="-5" dirty="0">
                <a:latin typeface="Trebuchet MS"/>
                <a:cs typeface="Trebuchet MS"/>
              </a:rPr>
              <a:t>а</a:t>
            </a:r>
            <a:r>
              <a:rPr sz="1500" spc="-10" dirty="0">
                <a:latin typeface="Trebuchet MS"/>
                <a:cs typeface="Trebuchet MS"/>
              </a:rPr>
              <a:t>й</a:t>
            </a:r>
            <a:r>
              <a:rPr sz="1500" spc="-5" dirty="0">
                <a:latin typeface="Trebuchet MS"/>
                <a:cs typeface="Trebuchet MS"/>
              </a:rPr>
              <a:t>она</a:t>
            </a:r>
            <a:endParaRPr sz="1500">
              <a:latin typeface="Trebuchet MS"/>
              <a:cs typeface="Trebuchet M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113658" y="2516251"/>
            <a:ext cx="310388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280160" algn="l"/>
              </a:tabLst>
            </a:pPr>
            <a:r>
              <a:rPr sz="1500" spc="-5" dirty="0">
                <a:latin typeface="Trebuchet MS"/>
                <a:cs typeface="Trebuchet MS"/>
              </a:rPr>
              <a:t>находятся	перерабатывающие,</a:t>
            </a:r>
            <a:endParaRPr sz="1500">
              <a:latin typeface="Trebuchet MS"/>
              <a:cs typeface="Trebuchet M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30200" y="2744851"/>
            <a:ext cx="217170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-5" dirty="0">
                <a:latin typeface="Trebuchet MS"/>
                <a:cs typeface="Trebuchet MS"/>
              </a:rPr>
              <a:t>ремонтно-строительные</a:t>
            </a:r>
            <a:endParaRPr sz="1500">
              <a:latin typeface="Trebuchet MS"/>
              <a:cs typeface="Trebuchet M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236845" y="2744851"/>
            <a:ext cx="98425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82295" algn="l"/>
              </a:tabLst>
            </a:pPr>
            <a:r>
              <a:rPr sz="1500" spc="5" dirty="0">
                <a:latin typeface="Trebuchet MS"/>
                <a:cs typeface="Trebuchet MS"/>
              </a:rPr>
              <a:t>201</a:t>
            </a:r>
            <a:r>
              <a:rPr sz="1500" dirty="0">
                <a:latin typeface="Trebuchet MS"/>
                <a:cs typeface="Trebuchet MS"/>
              </a:rPr>
              <a:t>1	</a:t>
            </a:r>
            <a:r>
              <a:rPr sz="1500" spc="-5" dirty="0">
                <a:latin typeface="Trebuchet MS"/>
                <a:cs typeface="Trebuchet MS"/>
              </a:rPr>
              <a:t>го</a:t>
            </a:r>
            <a:r>
              <a:rPr sz="1500" spc="-10" dirty="0">
                <a:latin typeface="Trebuchet MS"/>
                <a:cs typeface="Trebuchet MS"/>
              </a:rPr>
              <a:t>д</a:t>
            </a:r>
            <a:r>
              <a:rPr sz="1500" dirty="0">
                <a:latin typeface="Trebuchet MS"/>
                <a:cs typeface="Trebuchet MS"/>
              </a:rPr>
              <a:t>у</a:t>
            </a:r>
            <a:endParaRPr sz="1500">
              <a:latin typeface="Trebuchet MS"/>
              <a:cs typeface="Trebuchet M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30200" y="2973451"/>
            <a:ext cx="207772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153795" algn="l"/>
                <a:tab pos="1870075" algn="l"/>
              </a:tabLst>
            </a:pPr>
            <a:r>
              <a:rPr sz="1500" spc="-5" dirty="0">
                <a:latin typeface="Trebuchet MS"/>
                <a:cs typeface="Trebuchet MS"/>
              </a:rPr>
              <a:t>зап</a:t>
            </a:r>
            <a:r>
              <a:rPr sz="1500" spc="5" dirty="0">
                <a:latin typeface="Trebuchet MS"/>
                <a:cs typeface="Trebuchet MS"/>
              </a:rPr>
              <a:t>у</a:t>
            </a:r>
            <a:r>
              <a:rPr sz="1500" dirty="0">
                <a:latin typeface="Trebuchet MS"/>
                <a:cs typeface="Trebuchet MS"/>
              </a:rPr>
              <a:t>щ</a:t>
            </a:r>
            <a:r>
              <a:rPr sz="1500" spc="-5" dirty="0">
                <a:latin typeface="Trebuchet MS"/>
                <a:cs typeface="Trebuchet MS"/>
              </a:rPr>
              <a:t>ен</a:t>
            </a:r>
            <a:r>
              <a:rPr sz="1500" dirty="0">
                <a:latin typeface="Trebuchet MS"/>
                <a:cs typeface="Trebuchet MS"/>
              </a:rPr>
              <a:t>о	</a:t>
            </a:r>
            <a:r>
              <a:rPr sz="1500" spc="-5" dirty="0">
                <a:latin typeface="Trebuchet MS"/>
                <a:cs typeface="Trebuchet MS"/>
              </a:rPr>
              <a:t>од</a:t>
            </a:r>
            <a:r>
              <a:rPr sz="1500" spc="-15" dirty="0">
                <a:latin typeface="Trebuchet MS"/>
                <a:cs typeface="Trebuchet MS"/>
              </a:rPr>
              <a:t>н</a:t>
            </a:r>
            <a:r>
              <a:rPr sz="1500" dirty="0">
                <a:latin typeface="Trebuchet MS"/>
                <a:cs typeface="Trebuchet MS"/>
              </a:rPr>
              <a:t>о	</a:t>
            </a:r>
            <a:r>
              <a:rPr sz="1500" spc="-10" dirty="0">
                <a:latin typeface="Trebuchet MS"/>
                <a:cs typeface="Trebuchet MS"/>
              </a:rPr>
              <a:t>из</a:t>
            </a:r>
            <a:endParaRPr sz="1500">
              <a:latin typeface="Trebuchet MS"/>
              <a:cs typeface="Trebuchet M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645791" y="2744851"/>
            <a:ext cx="244729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5720" marR="5080" indent="-33655">
              <a:lnSpc>
                <a:spcPct val="100000"/>
              </a:lnSpc>
              <a:spcBef>
                <a:spcPts val="100"/>
              </a:spcBef>
              <a:tabLst>
                <a:tab pos="1391285" algn="l"/>
                <a:tab pos="1668780" algn="l"/>
              </a:tabLst>
            </a:pPr>
            <a:r>
              <a:rPr sz="1500" dirty="0">
                <a:latin typeface="Trebuchet MS"/>
                <a:cs typeface="Trebuchet MS"/>
              </a:rPr>
              <a:t>п</a:t>
            </a:r>
            <a:r>
              <a:rPr sz="1500" spc="10" dirty="0">
                <a:latin typeface="Trebuchet MS"/>
                <a:cs typeface="Trebuchet MS"/>
              </a:rPr>
              <a:t>р</a:t>
            </a:r>
            <a:r>
              <a:rPr sz="1500" spc="-5" dirty="0">
                <a:latin typeface="Trebuchet MS"/>
                <a:cs typeface="Trebuchet MS"/>
              </a:rPr>
              <a:t>ед</a:t>
            </a:r>
            <a:r>
              <a:rPr sz="1500" spc="-10" dirty="0">
                <a:latin typeface="Trebuchet MS"/>
                <a:cs typeface="Trebuchet MS"/>
              </a:rPr>
              <a:t>п</a:t>
            </a:r>
            <a:r>
              <a:rPr sz="1500" spc="10" dirty="0">
                <a:latin typeface="Trebuchet MS"/>
                <a:cs typeface="Trebuchet MS"/>
              </a:rPr>
              <a:t>р</a:t>
            </a:r>
            <a:r>
              <a:rPr sz="1500" spc="-10" dirty="0">
                <a:latin typeface="Trebuchet MS"/>
                <a:cs typeface="Trebuchet MS"/>
              </a:rPr>
              <a:t>ия</a:t>
            </a:r>
            <a:r>
              <a:rPr sz="1500" spc="10" dirty="0">
                <a:latin typeface="Trebuchet MS"/>
                <a:cs typeface="Trebuchet MS"/>
              </a:rPr>
              <a:t>т</a:t>
            </a:r>
            <a:r>
              <a:rPr sz="1500" spc="-10" dirty="0">
                <a:latin typeface="Trebuchet MS"/>
                <a:cs typeface="Trebuchet MS"/>
              </a:rPr>
              <a:t>и</a:t>
            </a:r>
            <a:r>
              <a:rPr sz="1500" spc="-5" dirty="0">
                <a:latin typeface="Trebuchet MS"/>
                <a:cs typeface="Trebuchet MS"/>
              </a:rPr>
              <a:t>я</a:t>
            </a:r>
            <a:r>
              <a:rPr sz="1500" dirty="0">
                <a:latin typeface="Trebuchet MS"/>
                <a:cs typeface="Trebuchet MS"/>
              </a:rPr>
              <a:t>.	В	ф</a:t>
            </a:r>
            <a:r>
              <a:rPr sz="1500" spc="-10" dirty="0">
                <a:latin typeface="Trebuchet MS"/>
                <a:cs typeface="Trebuchet MS"/>
              </a:rPr>
              <a:t>е</a:t>
            </a:r>
            <a:r>
              <a:rPr sz="1500" dirty="0">
                <a:latin typeface="Trebuchet MS"/>
                <a:cs typeface="Trebuchet MS"/>
              </a:rPr>
              <a:t>в</a:t>
            </a:r>
            <a:r>
              <a:rPr sz="1500" spc="-10" dirty="0">
                <a:latin typeface="Trebuchet MS"/>
                <a:cs typeface="Trebuchet MS"/>
              </a:rPr>
              <a:t>р</a:t>
            </a:r>
            <a:r>
              <a:rPr sz="1500" spc="-5" dirty="0">
                <a:latin typeface="Trebuchet MS"/>
                <a:cs typeface="Trebuchet MS"/>
              </a:rPr>
              <a:t>а</a:t>
            </a:r>
            <a:r>
              <a:rPr sz="1500" dirty="0">
                <a:latin typeface="Trebuchet MS"/>
                <a:cs typeface="Trebuchet MS"/>
              </a:rPr>
              <a:t>ле  </a:t>
            </a:r>
            <a:r>
              <a:rPr sz="1500" spc="-5" dirty="0">
                <a:latin typeface="Trebuchet MS"/>
                <a:cs typeface="Trebuchet MS"/>
              </a:rPr>
              <a:t>крупнейших</a:t>
            </a:r>
            <a:endParaRPr sz="1500">
              <a:latin typeface="Trebuchet MS"/>
              <a:cs typeface="Trebuchet M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052442" y="2973451"/>
            <a:ext cx="216598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-5" dirty="0">
                <a:latin typeface="Trebuchet MS"/>
                <a:cs typeface="Trebuchet MS"/>
              </a:rPr>
              <a:t>лесоперерабатывающих</a:t>
            </a:r>
            <a:endParaRPr sz="1500">
              <a:latin typeface="Trebuchet MS"/>
              <a:cs typeface="Trebuchet MS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30200" y="3202051"/>
            <a:ext cx="316547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633855" algn="l"/>
                <a:tab pos="2202815" algn="l"/>
              </a:tabLst>
            </a:pPr>
            <a:r>
              <a:rPr sz="1500" spc="-5" dirty="0">
                <a:latin typeface="Trebuchet MS"/>
                <a:cs typeface="Trebuchet MS"/>
              </a:rPr>
              <a:t>предприятий	</a:t>
            </a:r>
            <a:r>
              <a:rPr sz="1500" dirty="0">
                <a:latin typeface="Trebuchet MS"/>
                <a:cs typeface="Trebuchet MS"/>
              </a:rPr>
              <a:t>в	</a:t>
            </a:r>
            <a:r>
              <a:rPr sz="1500" spc="-5" dirty="0">
                <a:latin typeface="Trebuchet MS"/>
                <a:cs typeface="Trebuchet MS"/>
              </a:rPr>
              <a:t>сибирском</a:t>
            </a:r>
            <a:endParaRPr sz="1500">
              <a:latin typeface="Trebuchet MS"/>
              <a:cs typeface="Trebuchet MS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941190" y="3202051"/>
            <a:ext cx="227838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198245" algn="l"/>
              </a:tabLst>
            </a:pPr>
            <a:r>
              <a:rPr sz="1500" spc="-5" dirty="0">
                <a:latin typeface="Trebuchet MS"/>
                <a:cs typeface="Trebuchet MS"/>
              </a:rPr>
              <a:t>регионе	«Каменский</a:t>
            </a:r>
            <a:endParaRPr sz="1500">
              <a:latin typeface="Trebuchet MS"/>
              <a:cs typeface="Trebuchet MS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30200" y="3430904"/>
            <a:ext cx="5892165" cy="27692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0"/>
              </a:spcBef>
            </a:pPr>
            <a:r>
              <a:rPr sz="1500" spc="-5" dirty="0">
                <a:latin typeface="Trebuchet MS"/>
                <a:cs typeface="Trebuchet MS"/>
              </a:rPr>
              <a:t>лесообрабатывающий</a:t>
            </a:r>
            <a:r>
              <a:rPr sz="1500" dirty="0">
                <a:latin typeface="Trebuchet MS"/>
                <a:cs typeface="Trebuchet MS"/>
              </a:rPr>
              <a:t> </a:t>
            </a:r>
            <a:r>
              <a:rPr sz="1500" spc="-5" dirty="0">
                <a:latin typeface="Trebuchet MS"/>
                <a:cs typeface="Trebuchet MS"/>
              </a:rPr>
              <a:t>комбинат».</a:t>
            </a:r>
            <a:endParaRPr sz="1500">
              <a:latin typeface="Trebuchet MS"/>
              <a:cs typeface="Trebuchet MS"/>
            </a:endParaRPr>
          </a:p>
          <a:p>
            <a:pPr marL="12700" marR="5080" indent="354965" algn="just">
              <a:lnSpc>
                <a:spcPct val="100000"/>
              </a:lnSpc>
            </a:pPr>
            <a:r>
              <a:rPr sz="1500" spc="-5" dirty="0">
                <a:latin typeface="Trebuchet MS"/>
                <a:cs typeface="Trebuchet MS"/>
              </a:rPr>
              <a:t>Расположение</a:t>
            </a:r>
            <a:r>
              <a:rPr sz="1500" dirty="0">
                <a:latin typeface="Trebuchet MS"/>
                <a:cs typeface="Trebuchet MS"/>
              </a:rPr>
              <a:t> </a:t>
            </a:r>
            <a:r>
              <a:rPr sz="1500" spc="-5" dirty="0">
                <a:latin typeface="Trebuchet MS"/>
                <a:cs typeface="Trebuchet MS"/>
              </a:rPr>
              <a:t>Каменского</a:t>
            </a:r>
            <a:r>
              <a:rPr sz="1500" dirty="0">
                <a:latin typeface="Trebuchet MS"/>
                <a:cs typeface="Trebuchet MS"/>
              </a:rPr>
              <a:t> </a:t>
            </a:r>
            <a:r>
              <a:rPr sz="1500" spc="-5" dirty="0">
                <a:latin typeface="Trebuchet MS"/>
                <a:cs typeface="Trebuchet MS"/>
              </a:rPr>
              <a:t>района</a:t>
            </a:r>
            <a:r>
              <a:rPr sz="1500" dirty="0">
                <a:latin typeface="Trebuchet MS"/>
                <a:cs typeface="Trebuchet MS"/>
              </a:rPr>
              <a:t> на</a:t>
            </a:r>
            <a:r>
              <a:rPr sz="1500" spc="5" dirty="0">
                <a:latin typeface="Trebuchet MS"/>
                <a:cs typeface="Trebuchet MS"/>
              </a:rPr>
              <a:t> </a:t>
            </a:r>
            <a:r>
              <a:rPr sz="1500" spc="-5" dirty="0">
                <a:latin typeface="Trebuchet MS"/>
                <a:cs typeface="Trebuchet MS"/>
              </a:rPr>
              <a:t>пути</a:t>
            </a:r>
            <a:r>
              <a:rPr sz="1500" spc="445" dirty="0">
                <a:latin typeface="Trebuchet MS"/>
                <a:cs typeface="Trebuchet MS"/>
              </a:rPr>
              <a:t> </a:t>
            </a:r>
            <a:r>
              <a:rPr sz="1500" spc="-5" dirty="0">
                <a:latin typeface="Trebuchet MS"/>
                <a:cs typeface="Trebuchet MS"/>
              </a:rPr>
              <a:t>крупного </a:t>
            </a:r>
            <a:r>
              <a:rPr sz="1500" dirty="0">
                <a:latin typeface="Trebuchet MS"/>
                <a:cs typeface="Trebuchet MS"/>
              </a:rPr>
              <a:t> </a:t>
            </a:r>
            <a:r>
              <a:rPr sz="1500" spc="-5" dirty="0">
                <a:latin typeface="Trebuchet MS"/>
                <a:cs typeface="Trebuchet MS"/>
              </a:rPr>
              <a:t>турпотока позволяет использовать территорию для транзитного </a:t>
            </a:r>
            <a:r>
              <a:rPr sz="1500" dirty="0">
                <a:latin typeface="Trebuchet MS"/>
                <a:cs typeface="Trebuchet MS"/>
              </a:rPr>
              <a:t> </a:t>
            </a:r>
            <a:r>
              <a:rPr sz="1500" spc="-5" dirty="0">
                <a:latin typeface="Trebuchet MS"/>
                <a:cs typeface="Trebuchet MS"/>
              </a:rPr>
              <a:t>туризма,</a:t>
            </a:r>
            <a:r>
              <a:rPr sz="1500" dirty="0">
                <a:latin typeface="Trebuchet MS"/>
                <a:cs typeface="Trebuchet MS"/>
              </a:rPr>
              <a:t> в</a:t>
            </a:r>
            <a:r>
              <a:rPr sz="1500" spc="5" dirty="0">
                <a:latin typeface="Trebuchet MS"/>
                <a:cs typeface="Trebuchet MS"/>
              </a:rPr>
              <a:t> </a:t>
            </a:r>
            <a:r>
              <a:rPr sz="1500" spc="-5" dirty="0">
                <a:latin typeface="Trebuchet MS"/>
                <a:cs typeface="Trebuchet MS"/>
              </a:rPr>
              <a:t>том</a:t>
            </a:r>
            <a:r>
              <a:rPr sz="1500" dirty="0">
                <a:latin typeface="Trebuchet MS"/>
                <a:cs typeface="Trebuchet MS"/>
              </a:rPr>
              <a:t> числе</a:t>
            </a:r>
            <a:r>
              <a:rPr sz="1500" spc="5" dirty="0">
                <a:latin typeface="Trebuchet MS"/>
                <a:cs typeface="Trebuchet MS"/>
              </a:rPr>
              <a:t> </a:t>
            </a:r>
            <a:r>
              <a:rPr sz="1500" spc="-5" dirty="0">
                <a:latin typeface="Trebuchet MS"/>
                <a:cs typeface="Trebuchet MS"/>
              </a:rPr>
              <a:t>автомобильного.</a:t>
            </a:r>
            <a:r>
              <a:rPr sz="1500" dirty="0">
                <a:latin typeface="Trebuchet MS"/>
                <a:cs typeface="Trebuchet MS"/>
              </a:rPr>
              <a:t> </a:t>
            </a:r>
            <a:r>
              <a:rPr sz="1500" spc="-5" dirty="0">
                <a:latin typeface="Trebuchet MS"/>
                <a:cs typeface="Trebuchet MS"/>
              </a:rPr>
              <a:t>Перспективы</a:t>
            </a:r>
            <a:r>
              <a:rPr sz="1500" dirty="0">
                <a:latin typeface="Trebuchet MS"/>
                <a:cs typeface="Trebuchet MS"/>
              </a:rPr>
              <a:t> </a:t>
            </a:r>
            <a:r>
              <a:rPr sz="1500" spc="-5" dirty="0">
                <a:latin typeface="Trebuchet MS"/>
                <a:cs typeface="Trebuchet MS"/>
              </a:rPr>
              <a:t>развития </a:t>
            </a:r>
            <a:r>
              <a:rPr sz="1500" spc="-440" dirty="0">
                <a:latin typeface="Trebuchet MS"/>
                <a:cs typeface="Trebuchet MS"/>
              </a:rPr>
              <a:t> </a:t>
            </a:r>
            <a:r>
              <a:rPr sz="1500" spc="-10" dirty="0">
                <a:latin typeface="Trebuchet MS"/>
                <a:cs typeface="Trebuchet MS"/>
              </a:rPr>
              <a:t>имеет</a:t>
            </a:r>
            <a:r>
              <a:rPr sz="1500" spc="15" dirty="0">
                <a:latin typeface="Trebuchet MS"/>
                <a:cs typeface="Trebuchet MS"/>
              </a:rPr>
              <a:t> </a:t>
            </a:r>
            <a:r>
              <a:rPr sz="1500" spc="-5" dirty="0">
                <a:latin typeface="Trebuchet MS"/>
                <a:cs typeface="Trebuchet MS"/>
              </a:rPr>
              <a:t>гостиничный</a:t>
            </a:r>
            <a:r>
              <a:rPr sz="1500" spc="10" dirty="0">
                <a:latin typeface="Trebuchet MS"/>
                <a:cs typeface="Trebuchet MS"/>
              </a:rPr>
              <a:t> </a:t>
            </a:r>
            <a:r>
              <a:rPr sz="1500" spc="-5" dirty="0">
                <a:latin typeface="Trebuchet MS"/>
                <a:cs typeface="Trebuchet MS"/>
              </a:rPr>
              <a:t>бизнес.</a:t>
            </a:r>
            <a:endParaRPr sz="1500">
              <a:latin typeface="Trebuchet MS"/>
              <a:cs typeface="Trebuchet MS"/>
            </a:endParaRPr>
          </a:p>
          <a:p>
            <a:pPr marL="12700" marR="5715" indent="354965" algn="just">
              <a:lnSpc>
                <a:spcPct val="100000"/>
              </a:lnSpc>
            </a:pPr>
            <a:r>
              <a:rPr sz="1500" spc="-5" dirty="0">
                <a:latin typeface="Trebuchet MS"/>
                <a:cs typeface="Trebuchet MS"/>
              </a:rPr>
              <a:t>Большие </a:t>
            </a:r>
            <a:r>
              <a:rPr sz="1500" dirty="0">
                <a:latin typeface="Trebuchet MS"/>
                <a:cs typeface="Trebuchet MS"/>
              </a:rPr>
              <a:t>перспективы </a:t>
            </a:r>
            <a:r>
              <a:rPr sz="1500" spc="-5" dirty="0">
                <a:latin typeface="Trebuchet MS"/>
                <a:cs typeface="Trebuchet MS"/>
              </a:rPr>
              <a:t>имеет также </a:t>
            </a:r>
            <a:r>
              <a:rPr sz="1500" dirty="0">
                <a:latin typeface="Trebuchet MS"/>
                <a:cs typeface="Trebuchet MS"/>
              </a:rPr>
              <a:t>и</a:t>
            </a:r>
            <a:r>
              <a:rPr sz="1500" spc="5" dirty="0">
                <a:latin typeface="Trebuchet MS"/>
                <a:cs typeface="Trebuchet MS"/>
              </a:rPr>
              <a:t> </a:t>
            </a:r>
            <a:r>
              <a:rPr sz="1500" spc="-5" dirty="0">
                <a:latin typeface="Trebuchet MS"/>
                <a:cs typeface="Trebuchet MS"/>
              </a:rPr>
              <a:t>водный туризм. При </a:t>
            </a:r>
            <a:r>
              <a:rPr sz="1500" dirty="0">
                <a:latin typeface="Trebuchet MS"/>
                <a:cs typeface="Trebuchet MS"/>
              </a:rPr>
              <a:t> </a:t>
            </a:r>
            <a:r>
              <a:rPr sz="1500" spc="-5" dirty="0">
                <a:latin typeface="Trebuchet MS"/>
                <a:cs typeface="Trebuchet MS"/>
              </a:rPr>
              <a:t>наличии интересного </a:t>
            </a:r>
            <a:r>
              <a:rPr sz="1500" dirty="0">
                <a:latin typeface="Trebuchet MS"/>
                <a:cs typeface="Trebuchet MS"/>
              </a:rPr>
              <a:t>и </a:t>
            </a:r>
            <a:r>
              <a:rPr sz="1500" spc="-5" dirty="0">
                <a:latin typeface="Trebuchet MS"/>
                <a:cs typeface="Trebuchet MS"/>
              </a:rPr>
              <a:t>значимого турмаршрута по территории </a:t>
            </a:r>
            <a:r>
              <a:rPr sz="1500" dirty="0">
                <a:latin typeface="Trebuchet MS"/>
                <a:cs typeface="Trebuchet MS"/>
              </a:rPr>
              <a:t> </a:t>
            </a:r>
            <a:r>
              <a:rPr sz="1500" spc="-5" dirty="0">
                <a:latin typeface="Trebuchet MS"/>
                <a:cs typeface="Trebuchet MS"/>
              </a:rPr>
              <a:t>Каменского района возможна организация специализированных </a:t>
            </a:r>
            <a:r>
              <a:rPr sz="1500" dirty="0">
                <a:latin typeface="Trebuchet MS"/>
                <a:cs typeface="Trebuchet MS"/>
              </a:rPr>
              <a:t> </a:t>
            </a:r>
            <a:r>
              <a:rPr sz="1500" spc="-5" dirty="0">
                <a:latin typeface="Trebuchet MS"/>
                <a:cs typeface="Trebuchet MS"/>
              </a:rPr>
              <a:t>туристических</a:t>
            </a:r>
            <a:r>
              <a:rPr sz="1500" dirty="0">
                <a:latin typeface="Trebuchet MS"/>
                <a:cs typeface="Trebuchet MS"/>
              </a:rPr>
              <a:t> </a:t>
            </a:r>
            <a:r>
              <a:rPr sz="1500" spc="-5" dirty="0">
                <a:latin typeface="Trebuchet MS"/>
                <a:cs typeface="Trebuchet MS"/>
              </a:rPr>
              <a:t>маршрутов,</a:t>
            </a:r>
            <a:r>
              <a:rPr sz="1500" dirty="0">
                <a:latin typeface="Trebuchet MS"/>
                <a:cs typeface="Trebuchet MS"/>
              </a:rPr>
              <a:t> в</a:t>
            </a:r>
            <a:r>
              <a:rPr sz="1500" spc="5" dirty="0">
                <a:latin typeface="Trebuchet MS"/>
                <a:cs typeface="Trebuchet MS"/>
              </a:rPr>
              <a:t> </a:t>
            </a:r>
            <a:r>
              <a:rPr sz="1500" spc="-10" dirty="0">
                <a:latin typeface="Trebuchet MS"/>
                <a:cs typeface="Trebuchet MS"/>
              </a:rPr>
              <a:t>частности,</a:t>
            </a:r>
            <a:r>
              <a:rPr sz="1500" spc="-5" dirty="0">
                <a:latin typeface="Trebuchet MS"/>
                <a:cs typeface="Trebuchet MS"/>
              </a:rPr>
              <a:t> посвященных</a:t>
            </a:r>
            <a:r>
              <a:rPr sz="1500" dirty="0">
                <a:latin typeface="Trebuchet MS"/>
                <a:cs typeface="Trebuchet MS"/>
              </a:rPr>
              <a:t> </a:t>
            </a:r>
            <a:r>
              <a:rPr sz="1500" spc="-5" dirty="0">
                <a:latin typeface="Trebuchet MS"/>
                <a:cs typeface="Trebuchet MS"/>
              </a:rPr>
              <a:t>истории </a:t>
            </a:r>
            <a:r>
              <a:rPr sz="1500" spc="-440" dirty="0">
                <a:latin typeface="Trebuchet MS"/>
                <a:cs typeface="Trebuchet MS"/>
              </a:rPr>
              <a:t> </a:t>
            </a:r>
            <a:r>
              <a:rPr sz="1500" spc="-5" dirty="0">
                <a:latin typeface="Trebuchet MS"/>
                <a:cs typeface="Trebuchet MS"/>
              </a:rPr>
              <a:t>пароходства </a:t>
            </a:r>
            <a:r>
              <a:rPr sz="1500" dirty="0">
                <a:latin typeface="Trebuchet MS"/>
                <a:cs typeface="Trebuchet MS"/>
              </a:rPr>
              <a:t>на </a:t>
            </a:r>
            <a:r>
              <a:rPr sz="1500" spc="-5" dirty="0">
                <a:latin typeface="Trebuchet MS"/>
                <a:cs typeface="Trebuchet MS"/>
              </a:rPr>
              <a:t>реке Обь, посещению г. Камень-на-Оби </a:t>
            </a:r>
            <a:r>
              <a:rPr sz="1500" dirty="0">
                <a:latin typeface="Trebuchet MS"/>
                <a:cs typeface="Trebuchet MS"/>
              </a:rPr>
              <a:t>премьер- </a:t>
            </a:r>
            <a:r>
              <a:rPr sz="1500" spc="-440" dirty="0">
                <a:latin typeface="Trebuchet MS"/>
                <a:cs typeface="Trebuchet MS"/>
              </a:rPr>
              <a:t> </a:t>
            </a:r>
            <a:r>
              <a:rPr sz="1500" spc="-5" dirty="0">
                <a:latin typeface="Trebuchet MS"/>
                <a:cs typeface="Trebuchet MS"/>
              </a:rPr>
              <a:t>министром</a:t>
            </a:r>
            <a:r>
              <a:rPr sz="1500" dirty="0">
                <a:latin typeface="Trebuchet MS"/>
                <a:cs typeface="Trebuchet MS"/>
              </a:rPr>
              <a:t> </a:t>
            </a:r>
            <a:r>
              <a:rPr sz="1500" spc="-5" dirty="0">
                <a:latin typeface="Trebuchet MS"/>
                <a:cs typeface="Trebuchet MS"/>
              </a:rPr>
              <a:t>России</a:t>
            </a:r>
            <a:r>
              <a:rPr sz="1500" dirty="0">
                <a:latin typeface="Trebuchet MS"/>
                <a:cs typeface="Trebuchet MS"/>
              </a:rPr>
              <a:t> </a:t>
            </a:r>
            <a:r>
              <a:rPr sz="1500" spc="-5" dirty="0">
                <a:latin typeface="Trebuchet MS"/>
                <a:cs typeface="Trebuchet MS"/>
              </a:rPr>
              <a:t>П.А.</a:t>
            </a:r>
            <a:r>
              <a:rPr sz="1500" dirty="0">
                <a:latin typeface="Trebuchet MS"/>
                <a:cs typeface="Trebuchet MS"/>
              </a:rPr>
              <a:t> </a:t>
            </a:r>
            <a:r>
              <a:rPr sz="1500" spc="-5" dirty="0">
                <a:latin typeface="Trebuchet MS"/>
                <a:cs typeface="Trebuchet MS"/>
              </a:rPr>
              <a:t>Столыпиным,</a:t>
            </a:r>
            <a:r>
              <a:rPr sz="1500" dirty="0">
                <a:latin typeface="Trebuchet MS"/>
                <a:cs typeface="Trebuchet MS"/>
              </a:rPr>
              <a:t> </a:t>
            </a:r>
            <a:r>
              <a:rPr sz="1500" spc="-5" dirty="0">
                <a:latin typeface="Trebuchet MS"/>
                <a:cs typeface="Trebuchet MS"/>
              </a:rPr>
              <a:t>местам,</a:t>
            </a:r>
            <a:r>
              <a:rPr sz="1500" dirty="0">
                <a:latin typeface="Trebuchet MS"/>
                <a:cs typeface="Trebuchet MS"/>
              </a:rPr>
              <a:t> </a:t>
            </a:r>
            <a:r>
              <a:rPr sz="1500" spc="-5" dirty="0">
                <a:latin typeface="Trebuchet MS"/>
                <a:cs typeface="Trebuchet MS"/>
              </a:rPr>
              <a:t>связанным</a:t>
            </a:r>
            <a:r>
              <a:rPr sz="1500" dirty="0">
                <a:latin typeface="Trebuchet MS"/>
                <a:cs typeface="Trebuchet MS"/>
              </a:rPr>
              <a:t> с </a:t>
            </a:r>
            <a:r>
              <a:rPr sz="1500" spc="5" dirty="0">
                <a:latin typeface="Trebuchet MS"/>
                <a:cs typeface="Trebuchet MS"/>
              </a:rPr>
              <a:t> </a:t>
            </a:r>
            <a:r>
              <a:rPr sz="1500" spc="-5" dirty="0">
                <a:latin typeface="Trebuchet MS"/>
                <a:cs typeface="Trebuchet MS"/>
              </a:rPr>
              <a:t>жизнью</a:t>
            </a:r>
            <a:r>
              <a:rPr sz="1500" spc="-20" dirty="0">
                <a:latin typeface="Trebuchet MS"/>
                <a:cs typeface="Trebuchet MS"/>
              </a:rPr>
              <a:t> </a:t>
            </a:r>
            <a:r>
              <a:rPr sz="1500" spc="-5" dirty="0">
                <a:latin typeface="Trebuchet MS"/>
                <a:cs typeface="Trebuchet MS"/>
              </a:rPr>
              <a:t>директора</a:t>
            </a:r>
            <a:r>
              <a:rPr sz="1500" spc="5" dirty="0">
                <a:latin typeface="Trebuchet MS"/>
                <a:cs typeface="Trebuchet MS"/>
              </a:rPr>
              <a:t> </a:t>
            </a:r>
            <a:r>
              <a:rPr sz="1500" spc="-5" dirty="0">
                <a:latin typeface="Trebuchet MS"/>
                <a:cs typeface="Trebuchet MS"/>
              </a:rPr>
              <a:t>Мосфильма</a:t>
            </a:r>
            <a:r>
              <a:rPr sz="1500" spc="30" dirty="0">
                <a:latin typeface="Trebuchet MS"/>
                <a:cs typeface="Trebuchet MS"/>
              </a:rPr>
              <a:t> </a:t>
            </a:r>
            <a:r>
              <a:rPr sz="1500" dirty="0">
                <a:latin typeface="Trebuchet MS"/>
                <a:cs typeface="Trebuchet MS"/>
              </a:rPr>
              <a:t>И.</a:t>
            </a:r>
            <a:r>
              <a:rPr sz="1500" spc="5" dirty="0">
                <a:latin typeface="Trebuchet MS"/>
                <a:cs typeface="Trebuchet MS"/>
              </a:rPr>
              <a:t> </a:t>
            </a:r>
            <a:r>
              <a:rPr sz="1500" spc="-5" dirty="0">
                <a:latin typeface="Trebuchet MS"/>
                <a:cs typeface="Trebuchet MS"/>
              </a:rPr>
              <a:t>Пырьева.</a:t>
            </a:r>
            <a:endParaRPr sz="1500">
              <a:latin typeface="Trebuchet MS"/>
              <a:cs typeface="Trebuchet MS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6300215" y="550798"/>
            <a:ext cx="2640330" cy="5182870"/>
            <a:chOff x="6300215" y="550798"/>
            <a:chExt cx="2640330" cy="5182870"/>
          </a:xfrm>
        </p:grpSpPr>
        <p:pic>
          <p:nvPicPr>
            <p:cNvPr id="18" name="object 1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300215" y="2399029"/>
              <a:ext cx="2556764" cy="1534033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302247" y="4151211"/>
              <a:ext cx="2590165" cy="1582038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302247" y="550798"/>
              <a:ext cx="2638171" cy="1654048"/>
            </a:xfrm>
            <a:prstGeom prst="rect">
              <a:avLst/>
            </a:prstGeom>
          </p:spPr>
        </p:pic>
      </p:grpSp>
      <p:sp>
        <p:nvSpPr>
          <p:cNvPr id="21" name="object 21"/>
          <p:cNvSpPr txBox="1"/>
          <p:nvPr/>
        </p:nvSpPr>
        <p:spPr>
          <a:xfrm>
            <a:off x="8754491" y="6465677"/>
            <a:ext cx="165735" cy="202565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5"/>
              </a:spcBef>
            </a:pPr>
            <a:fld id="{81D60167-4931-47E6-BA6A-407CBD079E47}" type="slidenum">
              <a:rPr sz="1200" b="1" dirty="0">
                <a:solidFill>
                  <a:srgbClr val="FFFFFF"/>
                </a:solidFill>
                <a:latin typeface="Trebuchet MS"/>
                <a:cs typeface="Trebuchet MS"/>
              </a:rPr>
              <a:t>4</a:t>
            </a:fld>
            <a:endParaRPr sz="1200">
              <a:latin typeface="Trebuchet MS"/>
              <a:cs typeface="Trebuchet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02437" y="647826"/>
            <a:ext cx="5749290" cy="47212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indent="354965" algn="just">
              <a:lnSpc>
                <a:spcPct val="100000"/>
              </a:lnSpc>
              <a:spcBef>
                <a:spcPts val="105"/>
              </a:spcBef>
            </a:pPr>
            <a:r>
              <a:rPr sz="1400" spc="-5" dirty="0">
                <a:latin typeface="Trebuchet MS"/>
                <a:cs typeface="Trebuchet MS"/>
              </a:rPr>
              <a:t>Город</a:t>
            </a:r>
            <a:r>
              <a:rPr sz="1400" dirty="0">
                <a:latin typeface="Trebuchet MS"/>
                <a:cs typeface="Trebuchet MS"/>
              </a:rPr>
              <a:t> </a:t>
            </a:r>
            <a:r>
              <a:rPr sz="1400" spc="-5" dirty="0">
                <a:latin typeface="Trebuchet MS"/>
                <a:cs typeface="Trebuchet MS"/>
              </a:rPr>
              <a:t>занимает</a:t>
            </a:r>
            <a:r>
              <a:rPr sz="1400" dirty="0">
                <a:latin typeface="Trebuchet MS"/>
                <a:cs typeface="Trebuchet MS"/>
              </a:rPr>
              <a:t> </a:t>
            </a:r>
            <a:r>
              <a:rPr sz="1400" spc="-5" dirty="0">
                <a:latin typeface="Trebuchet MS"/>
                <a:cs typeface="Trebuchet MS"/>
              </a:rPr>
              <a:t>выгодное</a:t>
            </a:r>
            <a:r>
              <a:rPr sz="1400" dirty="0">
                <a:latin typeface="Trebuchet MS"/>
                <a:cs typeface="Trebuchet MS"/>
              </a:rPr>
              <a:t> </a:t>
            </a:r>
            <a:r>
              <a:rPr sz="1400" spc="-5" dirty="0">
                <a:latin typeface="Trebuchet MS"/>
                <a:cs typeface="Trebuchet MS"/>
              </a:rPr>
              <a:t>геостратегическое</a:t>
            </a:r>
            <a:r>
              <a:rPr sz="1400" dirty="0">
                <a:latin typeface="Trebuchet MS"/>
                <a:cs typeface="Trebuchet MS"/>
              </a:rPr>
              <a:t> </a:t>
            </a:r>
            <a:r>
              <a:rPr sz="1400" spc="-5" dirty="0">
                <a:latin typeface="Trebuchet MS"/>
                <a:cs typeface="Trebuchet MS"/>
              </a:rPr>
              <a:t>положение, </a:t>
            </a:r>
            <a:r>
              <a:rPr sz="1400" dirty="0">
                <a:latin typeface="Trebuchet MS"/>
                <a:cs typeface="Trebuchet MS"/>
              </a:rPr>
              <a:t> </a:t>
            </a:r>
            <a:r>
              <a:rPr sz="1400" spc="-5" dirty="0">
                <a:latin typeface="Trebuchet MS"/>
                <a:cs typeface="Trebuchet MS"/>
              </a:rPr>
              <a:t>практически </a:t>
            </a:r>
            <a:r>
              <a:rPr sz="1400" dirty="0">
                <a:latin typeface="Trebuchet MS"/>
                <a:cs typeface="Trebuchet MS"/>
              </a:rPr>
              <a:t>в центре </a:t>
            </a:r>
            <a:r>
              <a:rPr sz="1400" spc="-5" dirty="0">
                <a:latin typeface="Trebuchet MS"/>
                <a:cs typeface="Trebuchet MS"/>
              </a:rPr>
              <a:t>края </a:t>
            </a:r>
            <a:r>
              <a:rPr sz="1400" dirty="0">
                <a:latin typeface="Trebuchet MS"/>
                <a:cs typeface="Trebuchet MS"/>
              </a:rPr>
              <a:t>– </a:t>
            </a:r>
            <a:r>
              <a:rPr sz="1400" spc="-5" dirty="0">
                <a:latin typeface="Trebuchet MS"/>
                <a:cs typeface="Trebuchet MS"/>
              </a:rPr>
              <a:t>недалеко </a:t>
            </a:r>
            <a:r>
              <a:rPr sz="1400" dirty="0">
                <a:latin typeface="Trebuchet MS"/>
                <a:cs typeface="Trebuchet MS"/>
              </a:rPr>
              <a:t>от </a:t>
            </a:r>
            <a:r>
              <a:rPr sz="1400" spc="-5" dirty="0">
                <a:latin typeface="Trebuchet MS"/>
                <a:cs typeface="Trebuchet MS"/>
              </a:rPr>
              <a:t>двух региональных столиц </a:t>
            </a:r>
            <a:r>
              <a:rPr sz="1400" dirty="0">
                <a:latin typeface="Trebuchet MS"/>
                <a:cs typeface="Trebuchet MS"/>
              </a:rPr>
              <a:t> </a:t>
            </a:r>
            <a:r>
              <a:rPr sz="1400" spc="-5" dirty="0">
                <a:latin typeface="Trebuchet MS"/>
                <a:cs typeface="Trebuchet MS"/>
              </a:rPr>
              <a:t>Новосибирска</a:t>
            </a:r>
            <a:r>
              <a:rPr sz="1400" spc="335" dirty="0">
                <a:latin typeface="Trebuchet MS"/>
                <a:cs typeface="Trebuchet MS"/>
              </a:rPr>
              <a:t> </a:t>
            </a:r>
            <a:r>
              <a:rPr sz="1400" spc="-5" dirty="0">
                <a:latin typeface="Trebuchet MS"/>
                <a:cs typeface="Trebuchet MS"/>
              </a:rPr>
              <a:t>(третьего</a:t>
            </a:r>
            <a:r>
              <a:rPr sz="1400" spc="340" dirty="0">
                <a:latin typeface="Trebuchet MS"/>
                <a:cs typeface="Trebuchet MS"/>
              </a:rPr>
              <a:t> </a:t>
            </a:r>
            <a:r>
              <a:rPr sz="1400" dirty="0">
                <a:latin typeface="Trebuchet MS"/>
                <a:cs typeface="Trebuchet MS"/>
              </a:rPr>
              <a:t>по</a:t>
            </a:r>
            <a:r>
              <a:rPr sz="1400" spc="335" dirty="0">
                <a:latin typeface="Trebuchet MS"/>
                <a:cs typeface="Trebuchet MS"/>
              </a:rPr>
              <a:t> </a:t>
            </a:r>
            <a:r>
              <a:rPr sz="1400" spc="-5" dirty="0">
                <a:latin typeface="Trebuchet MS"/>
                <a:cs typeface="Trebuchet MS"/>
              </a:rPr>
              <a:t>величине</a:t>
            </a:r>
            <a:r>
              <a:rPr sz="1400" spc="340" dirty="0">
                <a:latin typeface="Trebuchet MS"/>
                <a:cs typeface="Trebuchet MS"/>
              </a:rPr>
              <a:t> </a:t>
            </a:r>
            <a:r>
              <a:rPr sz="1400" spc="-5" dirty="0">
                <a:latin typeface="Trebuchet MS"/>
                <a:cs typeface="Trebuchet MS"/>
              </a:rPr>
              <a:t>города</a:t>
            </a:r>
            <a:r>
              <a:rPr sz="1400" spc="340" dirty="0">
                <a:latin typeface="Trebuchet MS"/>
                <a:cs typeface="Trebuchet MS"/>
              </a:rPr>
              <a:t> </a:t>
            </a:r>
            <a:r>
              <a:rPr sz="1400" spc="-5" dirty="0">
                <a:latin typeface="Trebuchet MS"/>
                <a:cs typeface="Trebuchet MS"/>
              </a:rPr>
              <a:t>России)</a:t>
            </a:r>
            <a:r>
              <a:rPr sz="1400" spc="340" dirty="0">
                <a:latin typeface="Trebuchet MS"/>
                <a:cs typeface="Trebuchet MS"/>
              </a:rPr>
              <a:t> </a:t>
            </a:r>
            <a:r>
              <a:rPr sz="1400" dirty="0">
                <a:latin typeface="Trebuchet MS"/>
                <a:cs typeface="Trebuchet MS"/>
              </a:rPr>
              <a:t>и</a:t>
            </a:r>
            <a:r>
              <a:rPr sz="1400" spc="340" dirty="0">
                <a:latin typeface="Trebuchet MS"/>
                <a:cs typeface="Trebuchet MS"/>
              </a:rPr>
              <a:t> </a:t>
            </a:r>
            <a:r>
              <a:rPr sz="1400" spc="-5" dirty="0">
                <a:latin typeface="Trebuchet MS"/>
                <a:cs typeface="Trebuchet MS"/>
              </a:rPr>
              <a:t>Барнаула, </a:t>
            </a:r>
            <a:r>
              <a:rPr sz="1400" spc="-409" dirty="0">
                <a:latin typeface="Trebuchet MS"/>
                <a:cs typeface="Trebuchet MS"/>
              </a:rPr>
              <a:t> </a:t>
            </a:r>
            <a:r>
              <a:rPr sz="1400" dirty="0">
                <a:latin typeface="Trebuchet MS"/>
                <a:cs typeface="Trebuchet MS"/>
              </a:rPr>
              <a:t>что</a:t>
            </a:r>
            <a:r>
              <a:rPr sz="1400" spc="5" dirty="0">
                <a:latin typeface="Trebuchet MS"/>
                <a:cs typeface="Trebuchet MS"/>
              </a:rPr>
              <a:t> </a:t>
            </a:r>
            <a:r>
              <a:rPr sz="1400" spc="-5" dirty="0">
                <a:latin typeface="Trebuchet MS"/>
                <a:cs typeface="Trebuchet MS"/>
              </a:rPr>
              <a:t>создает</a:t>
            </a:r>
            <a:r>
              <a:rPr sz="1400" dirty="0">
                <a:latin typeface="Trebuchet MS"/>
                <a:cs typeface="Trebuchet MS"/>
              </a:rPr>
              <a:t> </a:t>
            </a:r>
            <a:r>
              <a:rPr sz="1400" spc="-5" dirty="0">
                <a:latin typeface="Trebuchet MS"/>
                <a:cs typeface="Trebuchet MS"/>
              </a:rPr>
              <a:t>возможности</a:t>
            </a:r>
            <a:r>
              <a:rPr sz="1400" dirty="0">
                <a:latin typeface="Trebuchet MS"/>
                <a:cs typeface="Trebuchet MS"/>
              </a:rPr>
              <a:t> </a:t>
            </a:r>
            <a:r>
              <a:rPr sz="1400" spc="-5" dirty="0">
                <a:latin typeface="Trebuchet MS"/>
                <a:cs typeface="Trebuchet MS"/>
              </a:rPr>
              <a:t>увеличения</a:t>
            </a:r>
            <a:r>
              <a:rPr sz="1400" dirty="0">
                <a:latin typeface="Trebuchet MS"/>
                <a:cs typeface="Trebuchet MS"/>
              </a:rPr>
              <a:t> </a:t>
            </a:r>
            <a:r>
              <a:rPr sz="1400" spc="-5" dirty="0">
                <a:latin typeface="Trebuchet MS"/>
                <a:cs typeface="Trebuchet MS"/>
              </a:rPr>
              <a:t>объемов</a:t>
            </a:r>
            <a:r>
              <a:rPr sz="1400" dirty="0">
                <a:latin typeface="Trebuchet MS"/>
                <a:cs typeface="Trebuchet MS"/>
              </a:rPr>
              <a:t> </a:t>
            </a:r>
            <a:r>
              <a:rPr sz="1400" spc="-5" dirty="0">
                <a:latin typeface="Trebuchet MS"/>
                <a:cs typeface="Trebuchet MS"/>
              </a:rPr>
              <a:t>производства </a:t>
            </a:r>
            <a:r>
              <a:rPr sz="1400" dirty="0">
                <a:latin typeface="Trebuchet MS"/>
                <a:cs typeface="Trebuchet MS"/>
              </a:rPr>
              <a:t> </a:t>
            </a:r>
            <a:r>
              <a:rPr sz="1400" spc="-5" dirty="0">
                <a:latin typeface="Trebuchet MS"/>
                <a:cs typeface="Trebuchet MS"/>
              </a:rPr>
              <a:t>продукции,</a:t>
            </a:r>
            <a:r>
              <a:rPr sz="1400" spc="-25" dirty="0">
                <a:latin typeface="Trebuchet MS"/>
                <a:cs typeface="Trebuchet MS"/>
              </a:rPr>
              <a:t> </a:t>
            </a:r>
            <a:r>
              <a:rPr sz="1400" spc="-5" dirty="0">
                <a:latin typeface="Trebuchet MS"/>
                <a:cs typeface="Trebuchet MS"/>
              </a:rPr>
              <a:t>оказания</a:t>
            </a:r>
            <a:r>
              <a:rPr sz="1400" dirty="0">
                <a:latin typeface="Trebuchet MS"/>
                <a:cs typeface="Trebuchet MS"/>
              </a:rPr>
              <a:t> </a:t>
            </a:r>
            <a:r>
              <a:rPr sz="1400" spc="-5" dirty="0">
                <a:latin typeface="Trebuchet MS"/>
                <a:cs typeface="Trebuchet MS"/>
              </a:rPr>
              <a:t>услуг</a:t>
            </a:r>
            <a:r>
              <a:rPr sz="1400" spc="15" dirty="0">
                <a:latin typeface="Trebuchet MS"/>
                <a:cs typeface="Trebuchet MS"/>
              </a:rPr>
              <a:t> </a:t>
            </a:r>
            <a:r>
              <a:rPr sz="1400" spc="-5" dirty="0">
                <a:latin typeface="Trebuchet MS"/>
                <a:cs typeface="Trebuchet MS"/>
              </a:rPr>
              <a:t>нацеленного</a:t>
            </a:r>
            <a:r>
              <a:rPr sz="1400" spc="5" dirty="0">
                <a:latin typeface="Trebuchet MS"/>
                <a:cs typeface="Trebuchet MS"/>
              </a:rPr>
              <a:t> </a:t>
            </a:r>
            <a:r>
              <a:rPr sz="1400" spc="-5" dirty="0">
                <a:latin typeface="Trebuchet MS"/>
                <a:cs typeface="Trebuchet MS"/>
              </a:rPr>
              <a:t>на</a:t>
            </a:r>
            <a:r>
              <a:rPr sz="1400" spc="10" dirty="0">
                <a:latin typeface="Trebuchet MS"/>
                <a:cs typeface="Trebuchet MS"/>
              </a:rPr>
              <a:t> </a:t>
            </a:r>
            <a:r>
              <a:rPr sz="1400" spc="-5" dirty="0">
                <a:latin typeface="Trebuchet MS"/>
                <a:cs typeface="Trebuchet MS"/>
              </a:rPr>
              <a:t>рынки</a:t>
            </a:r>
            <a:r>
              <a:rPr sz="1400" spc="15" dirty="0">
                <a:latin typeface="Trebuchet MS"/>
                <a:cs typeface="Trebuchet MS"/>
              </a:rPr>
              <a:t> </a:t>
            </a:r>
            <a:r>
              <a:rPr sz="1400" dirty="0">
                <a:latin typeface="Trebuchet MS"/>
                <a:cs typeface="Trebuchet MS"/>
              </a:rPr>
              <a:t>агломераций.</a:t>
            </a:r>
          </a:p>
          <a:p>
            <a:pPr marL="12700" marR="5080" indent="354965" algn="just">
              <a:lnSpc>
                <a:spcPct val="100000"/>
              </a:lnSpc>
            </a:pPr>
            <a:r>
              <a:rPr sz="1400" dirty="0">
                <a:latin typeface="Trebuchet MS"/>
                <a:cs typeface="Trebuchet MS"/>
              </a:rPr>
              <a:t>В 2013 году завершено </a:t>
            </a:r>
            <a:r>
              <a:rPr sz="1400" spc="-5" dirty="0">
                <a:latin typeface="Trebuchet MS"/>
                <a:cs typeface="Trebuchet MS"/>
              </a:rPr>
              <a:t>строительство автомобильной дороги </a:t>
            </a:r>
            <a:r>
              <a:rPr sz="1400" dirty="0">
                <a:latin typeface="Trebuchet MS"/>
                <a:cs typeface="Trebuchet MS"/>
              </a:rPr>
              <a:t> </a:t>
            </a:r>
            <a:r>
              <a:rPr sz="1400" spc="-5" dirty="0">
                <a:latin typeface="Trebuchet MS"/>
                <a:cs typeface="Trebuchet MS"/>
              </a:rPr>
              <a:t>Новосибирск</a:t>
            </a:r>
            <a:r>
              <a:rPr sz="1400" dirty="0">
                <a:latin typeface="Trebuchet MS"/>
                <a:cs typeface="Trebuchet MS"/>
              </a:rPr>
              <a:t> -</a:t>
            </a:r>
            <a:r>
              <a:rPr sz="1400" spc="5" dirty="0">
                <a:latin typeface="Trebuchet MS"/>
                <a:cs typeface="Trebuchet MS"/>
              </a:rPr>
              <a:t> </a:t>
            </a:r>
            <a:r>
              <a:rPr sz="1400" dirty="0">
                <a:latin typeface="Trebuchet MS"/>
                <a:cs typeface="Trebuchet MS"/>
              </a:rPr>
              <a:t>Камень-на-Оби</a:t>
            </a:r>
            <a:r>
              <a:rPr sz="1400" spc="5" dirty="0">
                <a:latin typeface="Trebuchet MS"/>
                <a:cs typeface="Trebuchet MS"/>
              </a:rPr>
              <a:t> </a:t>
            </a:r>
            <a:r>
              <a:rPr sz="1400" dirty="0">
                <a:latin typeface="Trebuchet MS"/>
                <a:cs typeface="Trebuchet MS"/>
              </a:rPr>
              <a:t>от</a:t>
            </a:r>
            <a:r>
              <a:rPr sz="1400" spc="5" dirty="0">
                <a:latin typeface="Trebuchet MS"/>
                <a:cs typeface="Trebuchet MS"/>
              </a:rPr>
              <a:t> </a:t>
            </a:r>
            <a:r>
              <a:rPr sz="1400" dirty="0">
                <a:latin typeface="Trebuchet MS"/>
                <a:cs typeface="Trebuchet MS"/>
              </a:rPr>
              <a:t>118-го</a:t>
            </a:r>
            <a:r>
              <a:rPr sz="1400" spc="5" dirty="0">
                <a:latin typeface="Trebuchet MS"/>
                <a:cs typeface="Trebuchet MS"/>
              </a:rPr>
              <a:t> </a:t>
            </a:r>
            <a:r>
              <a:rPr sz="1400" spc="-5" dirty="0">
                <a:latin typeface="Trebuchet MS"/>
                <a:cs typeface="Trebuchet MS"/>
              </a:rPr>
              <a:t>километра</a:t>
            </a:r>
            <a:r>
              <a:rPr sz="1400" dirty="0">
                <a:latin typeface="Trebuchet MS"/>
                <a:cs typeface="Trebuchet MS"/>
              </a:rPr>
              <a:t> </a:t>
            </a:r>
            <a:r>
              <a:rPr sz="1400" spc="-5" dirty="0">
                <a:latin typeface="Trebuchet MS"/>
                <a:cs typeface="Trebuchet MS"/>
              </a:rPr>
              <a:t>автодороги </a:t>
            </a:r>
            <a:r>
              <a:rPr sz="1400" dirty="0">
                <a:latin typeface="Trebuchet MS"/>
                <a:cs typeface="Trebuchet MS"/>
              </a:rPr>
              <a:t> </a:t>
            </a:r>
            <a:r>
              <a:rPr sz="1400" spc="-5" dirty="0">
                <a:latin typeface="Trebuchet MS"/>
                <a:cs typeface="Trebuchet MS"/>
              </a:rPr>
              <a:t>Новосибирск </a:t>
            </a:r>
            <a:r>
              <a:rPr sz="1400" dirty="0">
                <a:latin typeface="Trebuchet MS"/>
                <a:cs typeface="Trebuchet MS"/>
              </a:rPr>
              <a:t>- </a:t>
            </a:r>
            <a:r>
              <a:rPr sz="1400" spc="-5" dirty="0">
                <a:latin typeface="Trebuchet MS"/>
                <a:cs typeface="Trebuchet MS"/>
              </a:rPr>
              <a:t>Кочки </a:t>
            </a:r>
            <a:r>
              <a:rPr sz="1400" dirty="0">
                <a:latin typeface="Trebuchet MS"/>
                <a:cs typeface="Trebuchet MS"/>
              </a:rPr>
              <a:t>- </a:t>
            </a:r>
            <a:r>
              <a:rPr sz="1400" spc="-5" dirty="0">
                <a:latin typeface="Trebuchet MS"/>
                <a:cs typeface="Trebuchet MS"/>
              </a:rPr>
              <a:t>Павлодар до границы </a:t>
            </a:r>
            <a:r>
              <a:rPr sz="1400" dirty="0">
                <a:latin typeface="Trebuchet MS"/>
                <a:cs typeface="Trebuchet MS"/>
              </a:rPr>
              <a:t>с </a:t>
            </a:r>
            <a:r>
              <a:rPr sz="1400" spc="-5" dirty="0">
                <a:latin typeface="Trebuchet MS"/>
                <a:cs typeface="Trebuchet MS"/>
              </a:rPr>
              <a:t>Алтайским </a:t>
            </a:r>
            <a:r>
              <a:rPr sz="1400" spc="-10" dirty="0">
                <a:latin typeface="Trebuchet MS"/>
                <a:cs typeface="Trebuchet MS"/>
              </a:rPr>
              <a:t>краем, </a:t>
            </a:r>
            <a:r>
              <a:rPr sz="1400" spc="-5" dirty="0">
                <a:latin typeface="Trebuchet MS"/>
                <a:cs typeface="Trebuchet MS"/>
              </a:rPr>
              <a:t> которая</a:t>
            </a:r>
            <a:r>
              <a:rPr sz="1400" dirty="0">
                <a:latin typeface="Trebuchet MS"/>
                <a:cs typeface="Trebuchet MS"/>
              </a:rPr>
              <a:t> </a:t>
            </a:r>
            <a:r>
              <a:rPr sz="1400" spc="-5" dirty="0">
                <a:latin typeface="Trebuchet MS"/>
                <a:cs typeface="Trebuchet MS"/>
              </a:rPr>
              <a:t>обеспечивает</a:t>
            </a:r>
            <a:r>
              <a:rPr sz="1400" dirty="0">
                <a:latin typeface="Trebuchet MS"/>
                <a:cs typeface="Trebuchet MS"/>
              </a:rPr>
              <a:t> </a:t>
            </a:r>
            <a:r>
              <a:rPr sz="1400" spc="-5" dirty="0">
                <a:latin typeface="Trebuchet MS"/>
                <a:cs typeface="Trebuchet MS"/>
              </a:rPr>
              <a:t>кратчайшее</a:t>
            </a:r>
            <a:r>
              <a:rPr sz="1400" dirty="0">
                <a:latin typeface="Trebuchet MS"/>
                <a:cs typeface="Trebuchet MS"/>
              </a:rPr>
              <a:t> </a:t>
            </a:r>
            <a:r>
              <a:rPr sz="1400" spc="-5" dirty="0">
                <a:latin typeface="Trebuchet MS"/>
                <a:cs typeface="Trebuchet MS"/>
              </a:rPr>
              <a:t>расстояние</a:t>
            </a:r>
            <a:r>
              <a:rPr sz="1400" dirty="0">
                <a:latin typeface="Trebuchet MS"/>
                <a:cs typeface="Trebuchet MS"/>
              </a:rPr>
              <a:t> для</a:t>
            </a:r>
            <a:r>
              <a:rPr sz="1400" spc="5" dirty="0">
                <a:latin typeface="Trebuchet MS"/>
                <a:cs typeface="Trebuchet MS"/>
              </a:rPr>
              <a:t> </a:t>
            </a:r>
            <a:r>
              <a:rPr sz="1400" dirty="0">
                <a:latin typeface="Trebuchet MS"/>
                <a:cs typeface="Trebuchet MS"/>
              </a:rPr>
              <a:t>движения </a:t>
            </a:r>
            <a:r>
              <a:rPr sz="1400" spc="5" dirty="0">
                <a:latin typeface="Trebuchet MS"/>
                <a:cs typeface="Trebuchet MS"/>
              </a:rPr>
              <a:t> </a:t>
            </a:r>
            <a:r>
              <a:rPr sz="1400" spc="-5" dirty="0">
                <a:latin typeface="Trebuchet MS"/>
                <a:cs typeface="Trebuchet MS"/>
              </a:rPr>
              <a:t>автомобильного транспорта </a:t>
            </a:r>
            <a:r>
              <a:rPr sz="1400" dirty="0">
                <a:latin typeface="Trebuchet MS"/>
                <a:cs typeface="Trebuchet MS"/>
              </a:rPr>
              <a:t>от </a:t>
            </a:r>
            <a:r>
              <a:rPr sz="1400" spc="-5" dirty="0">
                <a:latin typeface="Trebuchet MS"/>
                <a:cs typeface="Trebuchet MS"/>
              </a:rPr>
              <a:t>Новосибирска </a:t>
            </a:r>
            <a:r>
              <a:rPr sz="1400" dirty="0">
                <a:latin typeface="Trebuchet MS"/>
                <a:cs typeface="Trebuchet MS"/>
              </a:rPr>
              <a:t>до </a:t>
            </a:r>
            <a:r>
              <a:rPr sz="1400" spc="-5" dirty="0">
                <a:latin typeface="Trebuchet MS"/>
                <a:cs typeface="Trebuchet MS"/>
              </a:rPr>
              <a:t>Алтайского края </a:t>
            </a:r>
            <a:r>
              <a:rPr sz="1400" dirty="0">
                <a:latin typeface="Trebuchet MS"/>
                <a:cs typeface="Trebuchet MS"/>
              </a:rPr>
              <a:t>и </a:t>
            </a:r>
            <a:r>
              <a:rPr sz="1400" spc="5" dirty="0">
                <a:latin typeface="Trebuchet MS"/>
                <a:cs typeface="Trebuchet MS"/>
              </a:rPr>
              <a:t> </a:t>
            </a:r>
            <a:r>
              <a:rPr sz="1400" spc="-5" dirty="0">
                <a:latin typeface="Trebuchet MS"/>
                <a:cs typeface="Trebuchet MS"/>
              </a:rPr>
              <a:t>выход</a:t>
            </a:r>
            <a:r>
              <a:rPr sz="1400" spc="-15" dirty="0">
                <a:latin typeface="Trebuchet MS"/>
                <a:cs typeface="Trebuchet MS"/>
              </a:rPr>
              <a:t> </a:t>
            </a:r>
            <a:r>
              <a:rPr sz="1400" dirty="0">
                <a:latin typeface="Trebuchet MS"/>
                <a:cs typeface="Trebuchet MS"/>
              </a:rPr>
              <a:t>в</a:t>
            </a:r>
            <a:r>
              <a:rPr sz="1400" spc="-10" dirty="0">
                <a:latin typeface="Trebuchet MS"/>
                <a:cs typeface="Trebuchet MS"/>
              </a:rPr>
              <a:t> </a:t>
            </a:r>
            <a:r>
              <a:rPr sz="1400" spc="-5" dirty="0">
                <a:latin typeface="Trebuchet MS"/>
                <a:cs typeface="Trebuchet MS"/>
              </a:rPr>
              <a:t>Казахстан.</a:t>
            </a:r>
            <a:endParaRPr sz="1400" dirty="0">
              <a:latin typeface="Trebuchet MS"/>
              <a:cs typeface="Trebuchet MS"/>
            </a:endParaRPr>
          </a:p>
          <a:p>
            <a:pPr marL="12700" marR="5080" indent="354965" algn="just">
              <a:lnSpc>
                <a:spcPct val="100000"/>
              </a:lnSpc>
            </a:pPr>
            <a:r>
              <a:rPr sz="1400" spc="-5" dirty="0">
                <a:latin typeface="Trebuchet MS"/>
                <a:cs typeface="Trebuchet MS"/>
              </a:rPr>
              <a:t>Дорога</a:t>
            </a:r>
            <a:r>
              <a:rPr sz="1400" dirty="0">
                <a:latin typeface="Trebuchet MS"/>
                <a:cs typeface="Trebuchet MS"/>
              </a:rPr>
              <a:t> позволяет,</a:t>
            </a:r>
            <a:r>
              <a:rPr sz="1400" spc="5" dirty="0">
                <a:latin typeface="Trebuchet MS"/>
                <a:cs typeface="Trebuchet MS"/>
              </a:rPr>
              <a:t> </a:t>
            </a:r>
            <a:r>
              <a:rPr sz="1400" spc="-5" dirty="0">
                <a:latin typeface="Trebuchet MS"/>
                <a:cs typeface="Trebuchet MS"/>
              </a:rPr>
              <a:t>минуя</a:t>
            </a:r>
            <a:r>
              <a:rPr sz="1400" dirty="0">
                <a:latin typeface="Trebuchet MS"/>
                <a:cs typeface="Trebuchet MS"/>
              </a:rPr>
              <a:t> </a:t>
            </a:r>
            <a:r>
              <a:rPr sz="1400" spc="-5" dirty="0">
                <a:latin typeface="Trebuchet MS"/>
                <a:cs typeface="Trebuchet MS"/>
              </a:rPr>
              <a:t>наполненные</a:t>
            </a:r>
            <a:r>
              <a:rPr sz="1400" dirty="0">
                <a:latin typeface="Trebuchet MS"/>
                <a:cs typeface="Trebuchet MS"/>
              </a:rPr>
              <a:t> </a:t>
            </a:r>
            <a:r>
              <a:rPr sz="1400" spc="-5" dirty="0">
                <a:latin typeface="Trebuchet MS"/>
                <a:cs typeface="Trebuchet MS"/>
              </a:rPr>
              <a:t>пробками</a:t>
            </a:r>
            <a:r>
              <a:rPr sz="1400" dirty="0">
                <a:latin typeface="Trebuchet MS"/>
                <a:cs typeface="Trebuchet MS"/>
              </a:rPr>
              <a:t> </a:t>
            </a:r>
            <a:r>
              <a:rPr sz="1400" spc="-5" dirty="0">
                <a:latin typeface="Trebuchet MS"/>
                <a:cs typeface="Trebuchet MS"/>
              </a:rPr>
              <a:t>дорожное </a:t>
            </a:r>
            <a:r>
              <a:rPr sz="1400" dirty="0">
                <a:latin typeface="Trebuchet MS"/>
                <a:cs typeface="Trebuchet MS"/>
              </a:rPr>
              <a:t> </a:t>
            </a:r>
            <a:r>
              <a:rPr sz="1400" spc="-5" dirty="0">
                <a:latin typeface="Trebuchet MS"/>
                <a:cs typeface="Trebuchet MS"/>
              </a:rPr>
              <a:t>пространство</a:t>
            </a:r>
            <a:r>
              <a:rPr sz="1400" dirty="0">
                <a:latin typeface="Trebuchet MS"/>
                <a:cs typeface="Trebuchet MS"/>
              </a:rPr>
              <a:t> </a:t>
            </a:r>
            <a:r>
              <a:rPr sz="1400" spc="-5" dirty="0">
                <a:latin typeface="Trebuchet MS"/>
                <a:cs typeface="Trebuchet MS"/>
              </a:rPr>
              <a:t>города</a:t>
            </a:r>
            <a:r>
              <a:rPr sz="1400" dirty="0">
                <a:latin typeface="Trebuchet MS"/>
                <a:cs typeface="Trebuchet MS"/>
              </a:rPr>
              <a:t> </a:t>
            </a:r>
            <a:r>
              <a:rPr sz="1400" spc="-5" dirty="0">
                <a:latin typeface="Trebuchet MS"/>
                <a:cs typeface="Trebuchet MS"/>
              </a:rPr>
              <a:t>Барнаула</a:t>
            </a:r>
            <a:r>
              <a:rPr sz="1400" dirty="0">
                <a:latin typeface="Trebuchet MS"/>
                <a:cs typeface="Trebuchet MS"/>
              </a:rPr>
              <a:t> и,</a:t>
            </a:r>
            <a:r>
              <a:rPr sz="1400" spc="5" dirty="0">
                <a:latin typeface="Trebuchet MS"/>
                <a:cs typeface="Trebuchet MS"/>
              </a:rPr>
              <a:t> </a:t>
            </a:r>
            <a:r>
              <a:rPr sz="1400" dirty="0">
                <a:latin typeface="Trebuchet MS"/>
                <a:cs typeface="Trebuchet MS"/>
              </a:rPr>
              <a:t>в</a:t>
            </a:r>
            <a:r>
              <a:rPr sz="1400" spc="5" dirty="0">
                <a:latin typeface="Trebuchet MS"/>
                <a:cs typeface="Trebuchet MS"/>
              </a:rPr>
              <a:t> </a:t>
            </a:r>
            <a:r>
              <a:rPr sz="1400" spc="-5" dirty="0">
                <a:latin typeface="Trebuchet MS"/>
                <a:cs typeface="Trebuchet MS"/>
              </a:rPr>
              <a:t>особенности,</a:t>
            </a:r>
            <a:r>
              <a:rPr sz="1400" dirty="0">
                <a:latin typeface="Trebuchet MS"/>
                <a:cs typeface="Trebuchet MS"/>
              </a:rPr>
              <a:t> </a:t>
            </a:r>
            <a:r>
              <a:rPr sz="1400" spc="-5" dirty="0">
                <a:latin typeface="Trebuchet MS"/>
                <a:cs typeface="Trebuchet MS"/>
              </a:rPr>
              <a:t>города </a:t>
            </a:r>
            <a:r>
              <a:rPr sz="1400" dirty="0">
                <a:latin typeface="Trebuchet MS"/>
                <a:cs typeface="Trebuchet MS"/>
              </a:rPr>
              <a:t> </a:t>
            </a:r>
            <a:r>
              <a:rPr sz="1400" spc="-5" dirty="0">
                <a:latin typeface="Trebuchet MS"/>
                <a:cs typeface="Trebuchet MS"/>
              </a:rPr>
              <a:t>Новосибирска</a:t>
            </a:r>
            <a:r>
              <a:rPr sz="1400" spc="55" dirty="0">
                <a:latin typeface="Trebuchet MS"/>
                <a:cs typeface="Trebuchet MS"/>
              </a:rPr>
              <a:t> </a:t>
            </a:r>
            <a:r>
              <a:rPr sz="1400" spc="-5" dirty="0">
                <a:latin typeface="Trebuchet MS"/>
                <a:cs typeface="Trebuchet MS"/>
              </a:rPr>
              <a:t>выйти</a:t>
            </a:r>
            <a:r>
              <a:rPr sz="1400" spc="65" dirty="0">
                <a:latin typeface="Trebuchet MS"/>
                <a:cs typeface="Trebuchet MS"/>
              </a:rPr>
              <a:t> </a:t>
            </a:r>
            <a:r>
              <a:rPr sz="1400" spc="-5" dirty="0">
                <a:latin typeface="Trebuchet MS"/>
                <a:cs typeface="Trebuchet MS"/>
              </a:rPr>
              <a:t>на</a:t>
            </a:r>
            <a:r>
              <a:rPr sz="1400" spc="60" dirty="0">
                <a:latin typeface="Trebuchet MS"/>
                <a:cs typeface="Trebuchet MS"/>
              </a:rPr>
              <a:t> </a:t>
            </a:r>
            <a:r>
              <a:rPr sz="1400" spc="-5" dirty="0">
                <a:latin typeface="Trebuchet MS"/>
                <a:cs typeface="Trebuchet MS"/>
              </a:rPr>
              <a:t>западные</a:t>
            </a:r>
            <a:r>
              <a:rPr sz="1400" spc="60" dirty="0">
                <a:latin typeface="Trebuchet MS"/>
                <a:cs typeface="Trebuchet MS"/>
              </a:rPr>
              <a:t> </a:t>
            </a:r>
            <a:r>
              <a:rPr sz="1400" spc="-5" dirty="0">
                <a:latin typeface="Trebuchet MS"/>
                <a:cs typeface="Trebuchet MS"/>
              </a:rPr>
              <a:t>трассы,</a:t>
            </a:r>
            <a:r>
              <a:rPr sz="1400" spc="55" dirty="0">
                <a:latin typeface="Trebuchet MS"/>
                <a:cs typeface="Trebuchet MS"/>
              </a:rPr>
              <a:t> </a:t>
            </a:r>
            <a:r>
              <a:rPr sz="1400" spc="-5" dirty="0">
                <a:latin typeface="Trebuchet MS"/>
                <a:cs typeface="Trebuchet MS"/>
              </a:rPr>
              <a:t>ведущие</a:t>
            </a:r>
            <a:r>
              <a:rPr sz="1400" spc="65" dirty="0">
                <a:latin typeface="Trebuchet MS"/>
                <a:cs typeface="Trebuchet MS"/>
              </a:rPr>
              <a:t> </a:t>
            </a:r>
            <a:r>
              <a:rPr sz="1400" dirty="0">
                <a:latin typeface="Trebuchet MS"/>
                <a:cs typeface="Trebuchet MS"/>
              </a:rPr>
              <a:t>к</a:t>
            </a:r>
            <a:r>
              <a:rPr sz="1400" spc="55" dirty="0">
                <a:latin typeface="Trebuchet MS"/>
                <a:cs typeface="Trebuchet MS"/>
              </a:rPr>
              <a:t> </a:t>
            </a:r>
            <a:r>
              <a:rPr sz="1400" spc="-5" dirty="0">
                <a:latin typeface="Trebuchet MS"/>
                <a:cs typeface="Trebuchet MS"/>
              </a:rPr>
              <a:t>Омску</a:t>
            </a:r>
            <a:r>
              <a:rPr sz="1400" spc="55" dirty="0">
                <a:latin typeface="Trebuchet MS"/>
                <a:cs typeface="Trebuchet MS"/>
              </a:rPr>
              <a:t> </a:t>
            </a:r>
            <a:r>
              <a:rPr sz="1400" dirty="0">
                <a:latin typeface="Trebuchet MS"/>
                <a:cs typeface="Trebuchet MS"/>
              </a:rPr>
              <a:t>и</a:t>
            </a:r>
            <a:r>
              <a:rPr sz="1400" spc="55" dirty="0">
                <a:latin typeface="Trebuchet MS"/>
                <a:cs typeface="Trebuchet MS"/>
              </a:rPr>
              <a:t> </a:t>
            </a:r>
            <a:r>
              <a:rPr sz="1400" spc="-5" dirty="0">
                <a:latin typeface="Trebuchet MS"/>
                <a:cs typeface="Trebuchet MS"/>
              </a:rPr>
              <a:t>далее </a:t>
            </a:r>
            <a:r>
              <a:rPr sz="1400" spc="-405" dirty="0">
                <a:latin typeface="Trebuchet MS"/>
                <a:cs typeface="Trebuchet MS"/>
              </a:rPr>
              <a:t> </a:t>
            </a:r>
            <a:r>
              <a:rPr sz="1400" dirty="0">
                <a:latin typeface="Trebuchet MS"/>
                <a:cs typeface="Trebuchet MS"/>
              </a:rPr>
              <a:t>в</a:t>
            </a:r>
            <a:r>
              <a:rPr sz="1400" spc="-15" dirty="0">
                <a:latin typeface="Trebuchet MS"/>
                <a:cs typeface="Trebuchet MS"/>
              </a:rPr>
              <a:t> </a:t>
            </a:r>
            <a:r>
              <a:rPr sz="1400" spc="-5" dirty="0">
                <a:latin typeface="Trebuchet MS"/>
                <a:cs typeface="Trebuchet MS"/>
              </a:rPr>
              <a:t>западную</a:t>
            </a:r>
            <a:r>
              <a:rPr sz="1400" spc="-10" dirty="0">
                <a:latin typeface="Trebuchet MS"/>
                <a:cs typeface="Trebuchet MS"/>
              </a:rPr>
              <a:t> </a:t>
            </a:r>
            <a:r>
              <a:rPr sz="1400" dirty="0">
                <a:latin typeface="Trebuchet MS"/>
                <a:cs typeface="Trebuchet MS"/>
              </a:rPr>
              <a:t>часть</a:t>
            </a:r>
            <a:r>
              <a:rPr sz="1400" spc="-10" dirty="0">
                <a:latin typeface="Trebuchet MS"/>
                <a:cs typeface="Trebuchet MS"/>
              </a:rPr>
              <a:t> </a:t>
            </a:r>
            <a:r>
              <a:rPr sz="1400" spc="-5" dirty="0">
                <a:latin typeface="Trebuchet MS"/>
                <a:cs typeface="Trebuchet MS"/>
              </a:rPr>
              <a:t>России.</a:t>
            </a:r>
            <a:endParaRPr sz="1400" dirty="0">
              <a:latin typeface="Trebuchet MS"/>
              <a:cs typeface="Trebuchet MS"/>
            </a:endParaRPr>
          </a:p>
          <a:p>
            <a:pPr marL="12700" marR="8255" indent="354965" algn="just">
              <a:lnSpc>
                <a:spcPct val="100000"/>
              </a:lnSpc>
              <a:spcBef>
                <a:spcPts val="5"/>
              </a:spcBef>
            </a:pPr>
            <a:r>
              <a:rPr sz="1400" dirty="0">
                <a:latin typeface="Trebuchet MS"/>
                <a:cs typeface="Trebuchet MS"/>
              </a:rPr>
              <a:t>Эта </a:t>
            </a:r>
            <a:r>
              <a:rPr sz="1400" spc="-5" dirty="0">
                <a:latin typeface="Trebuchet MS"/>
                <a:cs typeface="Trebuchet MS"/>
              </a:rPr>
              <a:t>дорога не только новая возможность </a:t>
            </a:r>
            <a:r>
              <a:rPr sz="1400" dirty="0">
                <a:latin typeface="Trebuchet MS"/>
                <a:cs typeface="Trebuchet MS"/>
              </a:rPr>
              <a:t>для </a:t>
            </a:r>
            <a:r>
              <a:rPr sz="1400" spc="-5" dirty="0">
                <a:latin typeface="Trebuchet MS"/>
                <a:cs typeface="Trebuchet MS"/>
              </a:rPr>
              <a:t>грузовых, но </a:t>
            </a:r>
            <a:r>
              <a:rPr sz="1400" dirty="0">
                <a:latin typeface="Trebuchet MS"/>
                <a:cs typeface="Trebuchet MS"/>
              </a:rPr>
              <a:t>и </a:t>
            </a:r>
            <a:r>
              <a:rPr sz="1400" spc="5" dirty="0">
                <a:latin typeface="Trebuchet MS"/>
                <a:cs typeface="Trebuchet MS"/>
              </a:rPr>
              <a:t> </a:t>
            </a:r>
            <a:r>
              <a:rPr sz="1400" spc="-5" dirty="0">
                <a:latin typeface="Trebuchet MS"/>
                <a:cs typeface="Trebuchet MS"/>
              </a:rPr>
              <a:t>туристических потоков </a:t>
            </a:r>
            <a:r>
              <a:rPr sz="1400" dirty="0">
                <a:latin typeface="Trebuchet MS"/>
                <a:cs typeface="Trebuchet MS"/>
              </a:rPr>
              <a:t>в </a:t>
            </a:r>
            <a:r>
              <a:rPr sz="1400" spc="-5" dirty="0">
                <a:latin typeface="Trebuchet MS"/>
                <a:cs typeface="Trebuchet MS"/>
              </a:rPr>
              <a:t>степной Алтай, Горную Колывань </a:t>
            </a:r>
            <a:r>
              <a:rPr sz="1400" dirty="0">
                <a:latin typeface="Trebuchet MS"/>
                <a:cs typeface="Trebuchet MS"/>
              </a:rPr>
              <a:t>и Горный </a:t>
            </a:r>
            <a:r>
              <a:rPr sz="1400" spc="-409" dirty="0">
                <a:latin typeface="Trebuchet MS"/>
                <a:cs typeface="Trebuchet MS"/>
              </a:rPr>
              <a:t> </a:t>
            </a:r>
            <a:r>
              <a:rPr sz="1400" spc="-5" dirty="0">
                <a:latin typeface="Trebuchet MS"/>
                <a:cs typeface="Trebuchet MS"/>
              </a:rPr>
              <a:t>Чарыш.</a:t>
            </a:r>
            <a:endParaRPr sz="1400" dirty="0">
              <a:latin typeface="Trebuchet MS"/>
              <a:cs typeface="Trebuchet MS"/>
            </a:endParaRPr>
          </a:p>
          <a:p>
            <a:pPr marL="12700" marR="5080" indent="354965" algn="just">
              <a:lnSpc>
                <a:spcPct val="100000"/>
              </a:lnSpc>
            </a:pPr>
            <a:r>
              <a:rPr sz="1400" dirty="0">
                <a:latin typeface="Trebuchet MS"/>
                <a:cs typeface="Trebuchet MS"/>
              </a:rPr>
              <a:t>Учитывая </a:t>
            </a:r>
            <a:r>
              <a:rPr sz="1400" spc="-5" dirty="0">
                <a:latin typeface="Trebuchet MS"/>
                <a:cs typeface="Trebuchet MS"/>
              </a:rPr>
              <a:t>наличие железнодорожных, водных </a:t>
            </a:r>
            <a:r>
              <a:rPr sz="1400" dirty="0">
                <a:latin typeface="Trebuchet MS"/>
                <a:cs typeface="Trebuchet MS"/>
              </a:rPr>
              <a:t>и </a:t>
            </a:r>
            <a:r>
              <a:rPr sz="1400" spc="-5" dirty="0">
                <a:latin typeface="Trebuchet MS"/>
                <a:cs typeface="Trebuchet MS"/>
              </a:rPr>
              <a:t>автомобильных </a:t>
            </a:r>
            <a:r>
              <a:rPr sz="1400" dirty="0">
                <a:latin typeface="Trebuchet MS"/>
                <a:cs typeface="Trebuchet MS"/>
              </a:rPr>
              <a:t> путей</a:t>
            </a:r>
            <a:r>
              <a:rPr sz="1400" spc="5" dirty="0">
                <a:latin typeface="Trebuchet MS"/>
                <a:cs typeface="Trebuchet MS"/>
              </a:rPr>
              <a:t> </a:t>
            </a:r>
            <a:r>
              <a:rPr sz="1400" spc="-5" dirty="0">
                <a:latin typeface="Trebuchet MS"/>
                <a:cs typeface="Trebuchet MS"/>
              </a:rPr>
              <a:t>город</a:t>
            </a:r>
            <a:r>
              <a:rPr sz="1400" dirty="0">
                <a:latin typeface="Trebuchet MS"/>
                <a:cs typeface="Trebuchet MS"/>
              </a:rPr>
              <a:t> </a:t>
            </a:r>
            <a:r>
              <a:rPr sz="1400" spc="-5" dirty="0">
                <a:latin typeface="Trebuchet MS"/>
                <a:cs typeface="Trebuchet MS"/>
              </a:rPr>
              <a:t>может</a:t>
            </a:r>
            <a:r>
              <a:rPr sz="1400" dirty="0">
                <a:latin typeface="Trebuchet MS"/>
                <a:cs typeface="Trebuchet MS"/>
              </a:rPr>
              <a:t> </a:t>
            </a:r>
            <a:r>
              <a:rPr sz="1400" spc="-5" dirty="0">
                <a:latin typeface="Trebuchet MS"/>
                <a:cs typeface="Trebuchet MS"/>
              </a:rPr>
              <a:t>привлекать</a:t>
            </a:r>
            <a:r>
              <a:rPr sz="1400" dirty="0">
                <a:latin typeface="Trebuchet MS"/>
                <a:cs typeface="Trebuchet MS"/>
              </a:rPr>
              <a:t> </a:t>
            </a:r>
            <a:r>
              <a:rPr sz="1400" spc="-5" dirty="0">
                <a:latin typeface="Trebuchet MS"/>
                <a:cs typeface="Trebuchet MS"/>
              </a:rPr>
              <a:t>действующие</a:t>
            </a:r>
            <a:r>
              <a:rPr sz="1400" dirty="0">
                <a:latin typeface="Trebuchet MS"/>
                <a:cs typeface="Trebuchet MS"/>
              </a:rPr>
              <a:t> </a:t>
            </a:r>
            <a:r>
              <a:rPr sz="1400" spc="-5" dirty="0">
                <a:latin typeface="Trebuchet MS"/>
                <a:cs typeface="Trebuchet MS"/>
              </a:rPr>
              <a:t>транспортно- </a:t>
            </a:r>
            <a:r>
              <a:rPr sz="1400" dirty="0">
                <a:latin typeface="Trebuchet MS"/>
                <a:cs typeface="Trebuchet MS"/>
              </a:rPr>
              <a:t> логистические </a:t>
            </a:r>
            <a:r>
              <a:rPr sz="1400" spc="-5" dirty="0">
                <a:latin typeface="Trebuchet MS"/>
                <a:cs typeface="Trebuchet MS"/>
              </a:rPr>
              <a:t>компании </a:t>
            </a:r>
            <a:r>
              <a:rPr sz="1400" dirty="0">
                <a:latin typeface="Trebuchet MS"/>
                <a:cs typeface="Trebuchet MS"/>
              </a:rPr>
              <a:t>для </a:t>
            </a:r>
            <a:r>
              <a:rPr sz="1400" spc="-5" dirty="0">
                <a:latin typeface="Trebuchet MS"/>
                <a:cs typeface="Trebuchet MS"/>
              </a:rPr>
              <a:t>строительства терминалов, сервисных </a:t>
            </a:r>
            <a:r>
              <a:rPr sz="1400" dirty="0">
                <a:latin typeface="Trebuchet MS"/>
                <a:cs typeface="Trebuchet MS"/>
              </a:rPr>
              <a:t> </a:t>
            </a:r>
            <a:r>
              <a:rPr sz="1400" spc="-5" dirty="0">
                <a:latin typeface="Trebuchet MS"/>
                <a:cs typeface="Trebuchet MS"/>
              </a:rPr>
              <a:t>служб,</a:t>
            </a:r>
            <a:r>
              <a:rPr sz="1400" spc="-10" dirty="0">
                <a:latin typeface="Trebuchet MS"/>
                <a:cs typeface="Trebuchet MS"/>
              </a:rPr>
              <a:t> </a:t>
            </a:r>
            <a:r>
              <a:rPr sz="1400" spc="-5" dirty="0">
                <a:latin typeface="Trebuchet MS"/>
                <a:cs typeface="Trebuchet MS"/>
              </a:rPr>
              <a:t>центров</a:t>
            </a:r>
            <a:r>
              <a:rPr sz="1400" dirty="0">
                <a:latin typeface="Trebuchet MS"/>
                <a:cs typeface="Trebuchet MS"/>
              </a:rPr>
              <a:t> </a:t>
            </a:r>
            <a:r>
              <a:rPr sz="1400" spc="-5" dirty="0">
                <a:latin typeface="Trebuchet MS"/>
                <a:cs typeface="Trebuchet MS"/>
              </a:rPr>
              <a:t>обращений.</a:t>
            </a:r>
            <a:endParaRPr sz="1400" dirty="0">
              <a:latin typeface="Trebuchet MS"/>
              <a:cs typeface="Trebuchet MS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6300215" y="476630"/>
            <a:ext cx="2597785" cy="5473065"/>
            <a:chOff x="6300215" y="476630"/>
            <a:chExt cx="2597785" cy="547306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300215" y="476630"/>
              <a:ext cx="2592324" cy="172821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302247" y="2467610"/>
              <a:ext cx="2595753" cy="158203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300215" y="4337773"/>
              <a:ext cx="2525522" cy="1611502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8754491" y="6465677"/>
            <a:ext cx="165735" cy="202565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5"/>
              </a:spcBef>
            </a:pPr>
            <a:fld id="{81D60167-4931-47E6-BA6A-407CBD079E47}" type="slidenum">
              <a:rPr sz="1200" b="1" dirty="0">
                <a:solidFill>
                  <a:srgbClr val="FFFFFF"/>
                </a:solidFill>
                <a:latin typeface="Trebuchet MS"/>
                <a:cs typeface="Trebuchet MS"/>
              </a:rPr>
              <a:t>5</a:t>
            </a:fld>
            <a:endParaRPr sz="1200">
              <a:latin typeface="Trebuchet MS"/>
              <a:cs typeface="Trebuchet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60056" y="228218"/>
            <a:ext cx="6088519" cy="416813"/>
          </a:xfrm>
          <a:prstGeom prst="rect">
            <a:avLst/>
          </a:prstGeom>
        </p:spPr>
      </p:pic>
      <p:graphicFrame>
        <p:nvGraphicFramePr>
          <p:cNvPr id="3" name="objec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265464"/>
              </p:ext>
            </p:extLst>
          </p:nvPr>
        </p:nvGraphicFramePr>
        <p:xfrm>
          <a:off x="461187" y="1478407"/>
          <a:ext cx="8208645" cy="5301231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22644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81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630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04800">
                <a:tc>
                  <a:txBody>
                    <a:bodyPr/>
                    <a:lstStyle/>
                    <a:p>
                      <a:pPr marL="58991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200" spc="-10" dirty="0"/>
                        <a:t>Наименование</a:t>
                      </a:r>
                      <a:endParaRPr sz="1200">
                        <a:latin typeface="Trebuchet MS"/>
                        <a:cs typeface="Trebuchet MS"/>
                      </a:endParaRPr>
                    </a:p>
                  </a:txBody>
                  <a:tcPr marL="0" marR="0" marT="41275" marB="0"/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200" spc="-5" dirty="0"/>
                        <a:t>Глава</a:t>
                      </a:r>
                      <a:endParaRPr sz="1200" dirty="0">
                        <a:latin typeface="Trebuchet MS"/>
                        <a:cs typeface="Trebuchet MS"/>
                      </a:endParaRPr>
                    </a:p>
                  </a:txBody>
                  <a:tcPr marL="0" marR="0" marT="41275" marB="0"/>
                </a:tc>
                <a:tc>
                  <a:txBody>
                    <a:bodyPr/>
                    <a:lstStyle/>
                    <a:p>
                      <a:pPr marL="123952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200" spc="-5" dirty="0"/>
                        <a:t>Контактные</a:t>
                      </a:r>
                      <a:r>
                        <a:rPr sz="1200" spc="-40" dirty="0"/>
                        <a:t> </a:t>
                      </a:r>
                      <a:r>
                        <a:rPr sz="1200" spc="-5" dirty="0"/>
                        <a:t>данные</a:t>
                      </a:r>
                      <a:endParaRPr sz="1200">
                        <a:latin typeface="Trebuchet MS"/>
                        <a:cs typeface="Trebuchet MS"/>
                      </a:endParaRPr>
                    </a:p>
                  </a:txBody>
                  <a:tcPr marL="0" marR="0" marT="41275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56995">
                <a:tc>
                  <a:txBody>
                    <a:bodyPr/>
                    <a:lstStyle/>
                    <a:p>
                      <a:pPr marL="17970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200" spc="-5" dirty="0"/>
                        <a:t>Городское</a:t>
                      </a:r>
                      <a:r>
                        <a:rPr sz="1200" spc="-25" dirty="0"/>
                        <a:t> </a:t>
                      </a:r>
                      <a:r>
                        <a:rPr sz="1200" spc="-5" dirty="0"/>
                        <a:t>поселение</a:t>
                      </a:r>
                      <a:endParaRPr sz="1200"/>
                    </a:p>
                    <a:p>
                      <a:pPr marL="179705">
                        <a:lnSpc>
                          <a:spcPct val="100000"/>
                        </a:lnSpc>
                      </a:pPr>
                      <a:r>
                        <a:rPr sz="1200" spc="-5" dirty="0"/>
                        <a:t>город</a:t>
                      </a:r>
                      <a:r>
                        <a:rPr sz="1200" spc="-40" dirty="0"/>
                        <a:t> </a:t>
                      </a:r>
                      <a:r>
                        <a:rPr sz="1200" spc="-5" dirty="0"/>
                        <a:t>Камень-на-Оби</a:t>
                      </a:r>
                      <a:endParaRPr sz="1200">
                        <a:latin typeface="Trebuchet MS"/>
                        <a:cs typeface="Trebuchet MS"/>
                      </a:endParaRPr>
                    </a:p>
                  </a:txBody>
                  <a:tcPr marL="0" marR="0" marT="41275" marB="0"/>
                </a:tc>
                <a:tc>
                  <a:txBody>
                    <a:bodyPr/>
                    <a:lstStyle/>
                    <a:p>
                      <a:pPr marL="91440" algn="l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lang="ru-RU" sz="1200" dirty="0" err="1" smtClean="0"/>
                        <a:t>Чернышов</a:t>
                      </a:r>
                      <a:r>
                        <a:rPr lang="ru-RU" sz="1200" baseline="0" dirty="0" smtClean="0"/>
                        <a:t> Евгений Павлович</a:t>
                      </a:r>
                      <a:endParaRPr sz="1200" dirty="0">
                        <a:latin typeface="Trebuchet MS"/>
                        <a:cs typeface="Trebuchet MS"/>
                      </a:endParaRPr>
                    </a:p>
                  </a:txBody>
                  <a:tcPr marL="0" marR="0" marT="41275" marB="0"/>
                </a:tc>
                <a:tc>
                  <a:txBody>
                    <a:bodyPr/>
                    <a:lstStyle/>
                    <a:p>
                      <a:pPr marL="9144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32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+mn-lt"/>
                        </a:rPr>
                        <a:t>658700, Алтайский край, Каменский района, муниципальное образование город Камень-на-Оби, </a:t>
                      </a:r>
                      <a:r>
                        <a:rPr lang="ru-RU" sz="1200" dirty="0" err="1" smtClean="0">
                          <a:latin typeface="+mn-lt"/>
                        </a:rPr>
                        <a:t>ул.Пушкина</a:t>
                      </a:r>
                      <a:r>
                        <a:rPr lang="ru-RU" sz="1200" dirty="0" smtClean="0">
                          <a:latin typeface="+mn-lt"/>
                        </a:rPr>
                        <a:t>, 5, тел. 8(38584)2-14-01 E-</a:t>
                      </a:r>
                      <a:r>
                        <a:rPr lang="ru-RU" sz="1200" dirty="0" err="1" smtClean="0">
                          <a:latin typeface="+mn-lt"/>
                        </a:rPr>
                        <a:t>mail</a:t>
                      </a:r>
                      <a:r>
                        <a:rPr lang="ru-RU" sz="1200" dirty="0" smtClean="0">
                          <a:latin typeface="+mn-lt"/>
                        </a:rPr>
                        <a:t>: kamenrai@mail.ru</a:t>
                      </a:r>
                      <a:endParaRPr sz="12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+mn-lt"/>
                        <a:cs typeface="Trebuchet MS"/>
                      </a:endParaRPr>
                    </a:p>
                  </a:txBody>
                  <a:tcPr marL="0" marR="0" marT="41275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57123">
                <a:tc>
                  <a:txBody>
                    <a:bodyPr/>
                    <a:lstStyle/>
                    <a:p>
                      <a:pPr marL="179705" marR="56959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200" spc="-5" dirty="0"/>
                        <a:t>Аллакский сельсовет </a:t>
                      </a:r>
                      <a:r>
                        <a:rPr sz="1200" spc="-350" dirty="0"/>
                        <a:t> </a:t>
                      </a:r>
                      <a:r>
                        <a:rPr sz="1200" spc="-5" dirty="0"/>
                        <a:t>село.</a:t>
                      </a:r>
                      <a:r>
                        <a:rPr sz="1200" spc="-15" dirty="0"/>
                        <a:t> </a:t>
                      </a:r>
                      <a:r>
                        <a:rPr sz="1200" spc="-5" dirty="0"/>
                        <a:t>Аллак</a:t>
                      </a:r>
                      <a:endParaRPr sz="1200"/>
                    </a:p>
                    <a:p>
                      <a:pPr marL="179705" marR="86868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200" spc="-5" dirty="0"/>
                        <a:t>разъезд Родина </a:t>
                      </a:r>
                      <a:r>
                        <a:rPr sz="1200" dirty="0"/>
                        <a:t> </a:t>
                      </a:r>
                      <a:r>
                        <a:rPr sz="1200" spc="-5" dirty="0"/>
                        <a:t>деревня</a:t>
                      </a:r>
                      <a:r>
                        <a:rPr sz="1200" spc="-45" dirty="0"/>
                        <a:t> </a:t>
                      </a:r>
                      <a:r>
                        <a:rPr sz="1200" spc="-5" dirty="0"/>
                        <a:t>Духовая</a:t>
                      </a:r>
                      <a:endParaRPr sz="1200">
                        <a:latin typeface="Trebuchet MS"/>
                        <a:cs typeface="Trebuchet MS"/>
                      </a:endParaRPr>
                    </a:p>
                  </a:txBody>
                  <a:tcPr marL="0" marR="0" marT="41275" marB="0"/>
                </a:tc>
                <a:tc>
                  <a:txBody>
                    <a:bodyPr/>
                    <a:lstStyle/>
                    <a:p>
                      <a:pPr marL="91440" marR="5937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200" spc="-5" dirty="0"/>
                        <a:t>Печенина</a:t>
                      </a:r>
                      <a:r>
                        <a:rPr sz="1200" spc="-60" dirty="0"/>
                        <a:t> </a:t>
                      </a:r>
                      <a:r>
                        <a:rPr sz="1200" spc="-5" dirty="0"/>
                        <a:t>Татьяна </a:t>
                      </a:r>
                      <a:r>
                        <a:rPr sz="1200" spc="-345" dirty="0"/>
                        <a:t> </a:t>
                      </a:r>
                      <a:r>
                        <a:rPr sz="1200" spc="-5" dirty="0"/>
                        <a:t>Владимировна</a:t>
                      </a:r>
                      <a:endParaRPr sz="1200">
                        <a:latin typeface="Trebuchet MS"/>
                        <a:cs typeface="Trebuchet MS"/>
                      </a:endParaRPr>
                    </a:p>
                  </a:txBody>
                  <a:tcPr marL="0" marR="0" marT="41275" marB="0"/>
                </a:tc>
                <a:tc>
                  <a:txBody>
                    <a:bodyPr/>
                    <a:lstStyle/>
                    <a:p>
                      <a:pPr marL="92075" marR="59880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200" spc="-10" dirty="0"/>
                        <a:t>658719,</a:t>
                      </a:r>
                      <a:r>
                        <a:rPr sz="1200" spc="-20" dirty="0"/>
                        <a:t> </a:t>
                      </a:r>
                      <a:r>
                        <a:rPr sz="1200" spc="-5" dirty="0"/>
                        <a:t>Алтайский</a:t>
                      </a:r>
                      <a:r>
                        <a:rPr sz="1200" spc="25" dirty="0"/>
                        <a:t> </a:t>
                      </a:r>
                      <a:r>
                        <a:rPr sz="1200" spc="-5" dirty="0"/>
                        <a:t>край,</a:t>
                      </a:r>
                      <a:r>
                        <a:rPr sz="1200" spc="-15" dirty="0"/>
                        <a:t> </a:t>
                      </a:r>
                      <a:r>
                        <a:rPr sz="1200" spc="-5" dirty="0"/>
                        <a:t>Каменский</a:t>
                      </a:r>
                      <a:r>
                        <a:rPr sz="1200" spc="15" dirty="0"/>
                        <a:t> </a:t>
                      </a:r>
                      <a:r>
                        <a:rPr sz="1200" spc="-5" dirty="0"/>
                        <a:t>район,</a:t>
                      </a:r>
                      <a:r>
                        <a:rPr sz="1200" spc="-10" dirty="0"/>
                        <a:t> </a:t>
                      </a:r>
                      <a:r>
                        <a:rPr sz="1200" spc="-5" dirty="0"/>
                        <a:t>с. </a:t>
                      </a:r>
                      <a:r>
                        <a:rPr sz="1200" spc="-350" dirty="0"/>
                        <a:t> </a:t>
                      </a:r>
                      <a:r>
                        <a:rPr sz="1200" spc="-5" dirty="0"/>
                        <a:t>Аллак,</a:t>
                      </a:r>
                      <a:r>
                        <a:rPr sz="1200" spc="10" dirty="0"/>
                        <a:t> </a:t>
                      </a:r>
                      <a:r>
                        <a:rPr sz="1200" spc="-5" dirty="0"/>
                        <a:t>Тамбовская,</a:t>
                      </a:r>
                      <a:r>
                        <a:rPr sz="1200" spc="-20" dirty="0"/>
                        <a:t> </a:t>
                      </a:r>
                      <a:r>
                        <a:rPr sz="1200" spc="-5" dirty="0"/>
                        <a:t>4,</a:t>
                      </a:r>
                      <a:endParaRPr sz="1200" dirty="0"/>
                    </a:p>
                    <a:p>
                      <a:pPr marL="9207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200" spc="-5" dirty="0"/>
                        <a:t>тел.</a:t>
                      </a:r>
                      <a:r>
                        <a:rPr sz="1200" spc="-30" dirty="0"/>
                        <a:t> </a:t>
                      </a:r>
                      <a:r>
                        <a:rPr sz="1200" spc="-10" dirty="0"/>
                        <a:t>8(38584)78-3-34</a:t>
                      </a:r>
                      <a:endParaRPr sz="1200" dirty="0"/>
                    </a:p>
                    <a:p>
                      <a:pPr marL="92075">
                        <a:lnSpc>
                          <a:spcPct val="100000"/>
                        </a:lnSpc>
                      </a:pPr>
                      <a:r>
                        <a:rPr sz="1200" spc="-5" dirty="0"/>
                        <a:t>E-mail:</a:t>
                      </a:r>
                      <a:r>
                        <a:rPr sz="1200" spc="-65" dirty="0"/>
                        <a:t> </a:t>
                      </a:r>
                      <a:r>
                        <a:rPr sz="1200" spc="-5" dirty="0">
                          <a:hlinkClick r:id="rId3"/>
                        </a:rPr>
                        <a:t>allassovet@mail.ru</a:t>
                      </a:r>
                      <a:endParaRPr sz="1200" dirty="0">
                        <a:latin typeface="Trebuchet MS"/>
                        <a:cs typeface="Trebuchet MS"/>
                      </a:endParaRPr>
                    </a:p>
                  </a:txBody>
                  <a:tcPr marL="0" marR="0" marT="41275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57123">
                <a:tc>
                  <a:txBody>
                    <a:bodyPr/>
                    <a:lstStyle/>
                    <a:p>
                      <a:pPr marL="17970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200" spc="-5" dirty="0"/>
                        <a:t>Верх-Аллакский</a:t>
                      </a:r>
                      <a:r>
                        <a:rPr sz="1200" spc="-10" dirty="0"/>
                        <a:t> </a:t>
                      </a:r>
                      <a:r>
                        <a:rPr sz="1200" spc="-5" dirty="0"/>
                        <a:t>сельсовет</a:t>
                      </a:r>
                      <a:endParaRPr sz="1200"/>
                    </a:p>
                    <a:p>
                      <a:pPr marL="17970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200" dirty="0"/>
                        <a:t>с.</a:t>
                      </a:r>
                      <a:r>
                        <a:rPr sz="1200" spc="-40" dirty="0"/>
                        <a:t> </a:t>
                      </a:r>
                      <a:r>
                        <a:rPr sz="1200" spc="-5" dirty="0"/>
                        <a:t>Верх-Аллак,</a:t>
                      </a:r>
                      <a:endParaRPr sz="1200"/>
                    </a:p>
                    <a:p>
                      <a:pPr marL="179705" marR="520700">
                        <a:lnSpc>
                          <a:spcPct val="100000"/>
                        </a:lnSpc>
                      </a:pPr>
                      <a:r>
                        <a:rPr sz="1200" spc="-5" dirty="0"/>
                        <a:t>пос.</a:t>
                      </a:r>
                      <a:r>
                        <a:rPr sz="1200" spc="350" dirty="0"/>
                        <a:t> </a:t>
                      </a:r>
                      <a:r>
                        <a:rPr sz="1200" spc="-5" dirty="0"/>
                        <a:t>Михайловка, </a:t>
                      </a:r>
                      <a:r>
                        <a:rPr sz="1200" dirty="0"/>
                        <a:t> </a:t>
                      </a:r>
                      <a:r>
                        <a:rPr sz="1200" spc="-5" dirty="0"/>
                        <a:t>пос.</a:t>
                      </a:r>
                      <a:r>
                        <a:rPr sz="1200" spc="-45" dirty="0"/>
                        <a:t> </a:t>
                      </a:r>
                      <a:r>
                        <a:rPr sz="1200" dirty="0"/>
                        <a:t>3</a:t>
                      </a:r>
                      <a:r>
                        <a:rPr sz="1200" spc="-40" dirty="0"/>
                        <a:t> </a:t>
                      </a:r>
                      <a:r>
                        <a:rPr sz="1200" spc="-5" dirty="0"/>
                        <a:t>Интернационал</a:t>
                      </a:r>
                      <a:endParaRPr sz="1200">
                        <a:latin typeface="Trebuchet MS"/>
                        <a:cs typeface="Trebuchet MS"/>
                      </a:endParaRPr>
                    </a:p>
                  </a:txBody>
                  <a:tcPr marL="0" marR="0" marT="41275" marB="0"/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200" spc="-5" dirty="0"/>
                        <a:t>Березов</a:t>
                      </a:r>
                      <a:r>
                        <a:rPr sz="1200" spc="-30" dirty="0"/>
                        <a:t> </a:t>
                      </a:r>
                      <a:r>
                        <a:rPr sz="1200" spc="-5" dirty="0"/>
                        <a:t>Андрей</a:t>
                      </a:r>
                      <a:endParaRPr sz="1200"/>
                    </a:p>
                    <a:p>
                      <a:pPr marL="9144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200" spc="-5" dirty="0"/>
                        <a:t>Николаевич</a:t>
                      </a:r>
                      <a:endParaRPr sz="1200">
                        <a:latin typeface="Trebuchet MS"/>
                        <a:cs typeface="Trebuchet MS"/>
                      </a:endParaRPr>
                    </a:p>
                  </a:txBody>
                  <a:tcPr marL="0" marR="0" marT="41275" marB="0"/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200" spc="-10" dirty="0"/>
                        <a:t>658718,</a:t>
                      </a:r>
                      <a:r>
                        <a:rPr sz="1200" spc="-15" dirty="0"/>
                        <a:t> </a:t>
                      </a:r>
                      <a:r>
                        <a:rPr sz="1200" spc="-5" dirty="0"/>
                        <a:t>Алтайский</a:t>
                      </a:r>
                      <a:r>
                        <a:rPr sz="1200" spc="25" dirty="0"/>
                        <a:t> </a:t>
                      </a:r>
                      <a:r>
                        <a:rPr sz="1200" spc="-5" dirty="0"/>
                        <a:t>край,</a:t>
                      </a:r>
                      <a:r>
                        <a:rPr sz="1200" spc="-15" dirty="0"/>
                        <a:t> </a:t>
                      </a:r>
                      <a:r>
                        <a:rPr sz="1200" spc="-5" dirty="0"/>
                        <a:t>Каменский</a:t>
                      </a:r>
                      <a:r>
                        <a:rPr sz="1200" spc="15" dirty="0"/>
                        <a:t> </a:t>
                      </a:r>
                      <a:r>
                        <a:rPr sz="1200" spc="-5" dirty="0"/>
                        <a:t>район,</a:t>
                      </a:r>
                      <a:r>
                        <a:rPr sz="1200" spc="-10" dirty="0"/>
                        <a:t> </a:t>
                      </a:r>
                      <a:r>
                        <a:rPr sz="1200" dirty="0"/>
                        <a:t>с.Верх</a:t>
                      </a:r>
                      <a:r>
                        <a:rPr sz="1200" spc="15" dirty="0"/>
                        <a:t> </a:t>
                      </a:r>
                      <a:r>
                        <a:rPr sz="1200" dirty="0"/>
                        <a:t>-</a:t>
                      </a:r>
                      <a:endParaRPr sz="1200"/>
                    </a:p>
                    <a:p>
                      <a:pPr marL="9207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200" spc="-5" dirty="0"/>
                        <a:t>Аллак,ул.Центральная,52.,</a:t>
                      </a:r>
                      <a:endParaRPr sz="1200"/>
                    </a:p>
                    <a:p>
                      <a:pPr marL="92075">
                        <a:lnSpc>
                          <a:spcPct val="100000"/>
                        </a:lnSpc>
                      </a:pPr>
                      <a:r>
                        <a:rPr sz="1200" spc="-5" dirty="0"/>
                        <a:t>Тел.</a:t>
                      </a:r>
                      <a:r>
                        <a:rPr sz="1200" spc="-40" dirty="0"/>
                        <a:t> </a:t>
                      </a:r>
                      <a:r>
                        <a:rPr sz="1200" spc="-10" dirty="0"/>
                        <a:t>8(38584)78-6-25</a:t>
                      </a:r>
                      <a:endParaRPr sz="1200"/>
                    </a:p>
                    <a:p>
                      <a:pPr marL="92075">
                        <a:lnSpc>
                          <a:spcPct val="100000"/>
                        </a:lnSpc>
                      </a:pPr>
                      <a:r>
                        <a:rPr sz="1200" spc="-5" dirty="0"/>
                        <a:t>E-mail:</a:t>
                      </a:r>
                      <a:r>
                        <a:rPr sz="1200" spc="-65" dirty="0"/>
                        <a:t> </a:t>
                      </a:r>
                      <a:r>
                        <a:rPr sz="1200" dirty="0"/>
                        <a:t>:</a:t>
                      </a:r>
                      <a:r>
                        <a:rPr sz="1200" spc="-15" dirty="0"/>
                        <a:t> </a:t>
                      </a:r>
                      <a:r>
                        <a:rPr sz="1200" spc="-5" dirty="0">
                          <a:hlinkClick r:id="rId4"/>
                        </a:rPr>
                        <a:t>verhallakaadmss@yandex.ru</a:t>
                      </a:r>
                      <a:endParaRPr sz="1200">
                        <a:latin typeface="Trebuchet MS"/>
                        <a:cs typeface="Trebuchet MS"/>
                      </a:endParaRPr>
                    </a:p>
                  </a:txBody>
                  <a:tcPr marL="0" marR="0" marT="41275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56995">
                <a:tc>
                  <a:txBody>
                    <a:bodyPr/>
                    <a:lstStyle/>
                    <a:p>
                      <a:pPr marL="179705" marR="41846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1200" spc="-5" dirty="0"/>
                        <a:t>Гоноховский</a:t>
                      </a:r>
                      <a:r>
                        <a:rPr sz="1200" dirty="0"/>
                        <a:t> </a:t>
                      </a:r>
                      <a:r>
                        <a:rPr sz="1200" spc="-5" dirty="0"/>
                        <a:t>сельсовет </a:t>
                      </a:r>
                      <a:r>
                        <a:rPr sz="1200" spc="-345" dirty="0"/>
                        <a:t> </a:t>
                      </a:r>
                      <a:r>
                        <a:rPr sz="1200" spc="-5" dirty="0"/>
                        <a:t>село</a:t>
                      </a:r>
                      <a:r>
                        <a:rPr sz="1200" spc="-10" dirty="0"/>
                        <a:t> </a:t>
                      </a:r>
                      <a:r>
                        <a:rPr sz="1200" dirty="0"/>
                        <a:t>Гонохово,</a:t>
                      </a:r>
                      <a:endParaRPr sz="1200"/>
                    </a:p>
                    <a:p>
                      <a:pPr marL="179705" marR="1140460">
                        <a:lnSpc>
                          <a:spcPct val="100000"/>
                        </a:lnSpc>
                      </a:pPr>
                      <a:r>
                        <a:rPr sz="1200" spc="-5" dirty="0"/>
                        <a:t>село</a:t>
                      </a:r>
                      <a:r>
                        <a:rPr sz="1200" spc="-55" dirty="0"/>
                        <a:t> </a:t>
                      </a:r>
                      <a:r>
                        <a:rPr sz="1200" spc="-5" dirty="0"/>
                        <a:t>Обское, </a:t>
                      </a:r>
                      <a:r>
                        <a:rPr sz="1200" spc="-345" dirty="0"/>
                        <a:t> </a:t>
                      </a:r>
                      <a:r>
                        <a:rPr sz="1200" spc="-5" dirty="0"/>
                        <a:t>пос.</a:t>
                      </a:r>
                      <a:r>
                        <a:rPr sz="1200" spc="-40" dirty="0"/>
                        <a:t> </a:t>
                      </a:r>
                      <a:r>
                        <a:rPr sz="1200" spc="-5" dirty="0"/>
                        <a:t>Мыски</a:t>
                      </a:r>
                      <a:endParaRPr sz="1200">
                        <a:latin typeface="Trebuchet MS"/>
                        <a:cs typeface="Trebuchet MS"/>
                      </a:endParaRPr>
                    </a:p>
                  </a:txBody>
                  <a:tcPr marL="0" marR="0" marT="41910" marB="0"/>
                </a:tc>
                <a:tc>
                  <a:txBody>
                    <a:bodyPr/>
                    <a:lstStyle/>
                    <a:p>
                      <a:pPr marL="91440" marR="50800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lang="ru-RU" sz="1200" dirty="0" smtClean="0"/>
                        <a:t>Изосимова Светлана Петровна</a:t>
                      </a:r>
                      <a:endParaRPr sz="1200" dirty="0">
                        <a:latin typeface="Trebuchet MS"/>
                        <a:cs typeface="Trebuchet MS"/>
                      </a:endParaRPr>
                    </a:p>
                  </a:txBody>
                  <a:tcPr marL="0" marR="0" marT="41910" marB="0"/>
                </a:tc>
                <a:tc>
                  <a:txBody>
                    <a:bodyPr/>
                    <a:lstStyle/>
                    <a:p>
                      <a:pPr marL="92075" marR="77533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1200" spc="-10" dirty="0"/>
                        <a:t>658721,</a:t>
                      </a:r>
                      <a:r>
                        <a:rPr sz="1200" spc="-20" dirty="0"/>
                        <a:t> </a:t>
                      </a:r>
                      <a:r>
                        <a:rPr sz="1200" spc="-5" dirty="0"/>
                        <a:t>Алтайский</a:t>
                      </a:r>
                      <a:r>
                        <a:rPr sz="1200" spc="25" dirty="0"/>
                        <a:t> </a:t>
                      </a:r>
                      <a:r>
                        <a:rPr sz="1200" spc="-5" dirty="0"/>
                        <a:t>край,</a:t>
                      </a:r>
                      <a:r>
                        <a:rPr sz="1200" spc="-15" dirty="0"/>
                        <a:t> </a:t>
                      </a:r>
                      <a:r>
                        <a:rPr sz="1200" spc="-5" dirty="0"/>
                        <a:t>Каменский</a:t>
                      </a:r>
                      <a:r>
                        <a:rPr sz="1200" spc="15" dirty="0"/>
                        <a:t> </a:t>
                      </a:r>
                      <a:r>
                        <a:rPr sz="1200" spc="-5" dirty="0"/>
                        <a:t>район, </a:t>
                      </a:r>
                      <a:r>
                        <a:rPr sz="1200" spc="-350" dirty="0"/>
                        <a:t> </a:t>
                      </a:r>
                      <a:r>
                        <a:rPr sz="1200" dirty="0"/>
                        <a:t>с.Гонохово,</a:t>
                      </a:r>
                      <a:r>
                        <a:rPr sz="1200" spc="340" dirty="0"/>
                        <a:t> </a:t>
                      </a:r>
                      <a:r>
                        <a:rPr sz="1200" spc="-5" dirty="0"/>
                        <a:t>Советская,</a:t>
                      </a:r>
                      <a:r>
                        <a:rPr sz="1200" spc="20" dirty="0"/>
                        <a:t> </a:t>
                      </a:r>
                      <a:r>
                        <a:rPr sz="1200" spc="-10" dirty="0"/>
                        <a:t>73,</a:t>
                      </a:r>
                      <a:endParaRPr sz="1200" dirty="0"/>
                    </a:p>
                    <a:p>
                      <a:pPr marL="92075">
                        <a:lnSpc>
                          <a:spcPct val="100000"/>
                        </a:lnSpc>
                      </a:pPr>
                      <a:r>
                        <a:rPr sz="1200" spc="-5" dirty="0"/>
                        <a:t>тел.</a:t>
                      </a:r>
                      <a:r>
                        <a:rPr sz="1200" spc="-30" dirty="0"/>
                        <a:t> </a:t>
                      </a:r>
                      <a:r>
                        <a:rPr sz="1200" spc="-10" dirty="0"/>
                        <a:t>8(38584)75-3-30</a:t>
                      </a:r>
                      <a:endParaRPr sz="1200" dirty="0"/>
                    </a:p>
                    <a:p>
                      <a:pPr marL="92075">
                        <a:lnSpc>
                          <a:spcPct val="100000"/>
                        </a:lnSpc>
                      </a:pPr>
                      <a:r>
                        <a:rPr sz="1200" spc="-5" dirty="0"/>
                        <a:t>E-mail:</a:t>
                      </a:r>
                      <a:r>
                        <a:rPr sz="1200" spc="-65" dirty="0"/>
                        <a:t> </a:t>
                      </a:r>
                      <a:r>
                        <a:rPr sz="1200" spc="-5" dirty="0">
                          <a:hlinkClick r:id="rId5"/>
                        </a:rPr>
                        <a:t>gonoh2012@yandex.ru</a:t>
                      </a:r>
                      <a:endParaRPr sz="1200" dirty="0">
                        <a:latin typeface="Trebuchet MS"/>
                        <a:cs typeface="Trebuchet MS"/>
                      </a:endParaRPr>
                    </a:p>
                  </a:txBody>
                  <a:tcPr marL="0" marR="0" marT="4191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57135">
                <a:tc>
                  <a:txBody>
                    <a:bodyPr/>
                    <a:lstStyle/>
                    <a:p>
                      <a:pPr marL="17970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1200" spc="-5" dirty="0"/>
                        <a:t>Корниловский</a:t>
                      </a:r>
                      <a:r>
                        <a:rPr sz="1200" dirty="0"/>
                        <a:t> </a:t>
                      </a:r>
                      <a:r>
                        <a:rPr sz="1200" spc="-5" dirty="0"/>
                        <a:t>сельсовет</a:t>
                      </a:r>
                      <a:endParaRPr sz="1200" dirty="0"/>
                    </a:p>
                    <a:p>
                      <a:pPr marL="17970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200" spc="-5" dirty="0"/>
                        <a:t>село</a:t>
                      </a:r>
                      <a:r>
                        <a:rPr sz="1200" spc="-30" dirty="0"/>
                        <a:t> </a:t>
                      </a:r>
                      <a:r>
                        <a:rPr sz="1200" spc="-5" dirty="0"/>
                        <a:t>Корнилово</a:t>
                      </a:r>
                      <a:endParaRPr sz="1200" dirty="0">
                        <a:latin typeface="Trebuchet MS"/>
                        <a:cs typeface="Trebuchet MS"/>
                      </a:endParaRPr>
                    </a:p>
                  </a:txBody>
                  <a:tcPr marL="0" marR="0" marT="41910" marB="0"/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lang="ru-RU" sz="1200" spc="-5" dirty="0" err="1" smtClean="0"/>
                        <a:t>Куксова</a:t>
                      </a:r>
                      <a:r>
                        <a:rPr lang="ru-RU" sz="1200" spc="-5" dirty="0" smtClean="0"/>
                        <a:t> Светлана Вячеславовна</a:t>
                      </a:r>
                      <a:endParaRPr sz="1200" dirty="0">
                        <a:latin typeface="Trebuchet MS"/>
                        <a:cs typeface="Trebuchet MS"/>
                      </a:endParaRPr>
                    </a:p>
                  </a:txBody>
                  <a:tcPr marL="0" marR="0" marT="41910" marB="0"/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1200" spc="-10" dirty="0"/>
                        <a:t>658735,</a:t>
                      </a:r>
                      <a:r>
                        <a:rPr sz="1200" spc="-20" dirty="0"/>
                        <a:t> </a:t>
                      </a:r>
                      <a:r>
                        <a:rPr sz="1200" spc="-5" dirty="0"/>
                        <a:t>Алтайский</a:t>
                      </a:r>
                      <a:r>
                        <a:rPr sz="1200" spc="25" dirty="0"/>
                        <a:t> </a:t>
                      </a:r>
                      <a:r>
                        <a:rPr sz="1200" spc="-5" dirty="0"/>
                        <a:t>край,</a:t>
                      </a:r>
                      <a:r>
                        <a:rPr sz="1200" spc="-15" dirty="0"/>
                        <a:t> </a:t>
                      </a:r>
                      <a:r>
                        <a:rPr sz="1200" spc="-5" dirty="0"/>
                        <a:t>Каменский</a:t>
                      </a:r>
                      <a:r>
                        <a:rPr sz="1200" spc="15" dirty="0"/>
                        <a:t> </a:t>
                      </a:r>
                      <a:r>
                        <a:rPr sz="1200" spc="-5" dirty="0"/>
                        <a:t>район,</a:t>
                      </a:r>
                      <a:r>
                        <a:rPr sz="1200" spc="-10" dirty="0"/>
                        <a:t> </a:t>
                      </a:r>
                      <a:r>
                        <a:rPr sz="1200" spc="-5" dirty="0"/>
                        <a:t>с.</a:t>
                      </a:r>
                      <a:endParaRPr sz="1200"/>
                    </a:p>
                    <a:p>
                      <a:pPr marL="9207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200" spc="-5" dirty="0"/>
                        <a:t>Корнилово,</a:t>
                      </a:r>
                      <a:r>
                        <a:rPr sz="1200" spc="325" dirty="0"/>
                        <a:t> </a:t>
                      </a:r>
                      <a:r>
                        <a:rPr sz="1200" spc="-5" dirty="0"/>
                        <a:t>ул.Каменская,88.,</a:t>
                      </a:r>
                      <a:endParaRPr sz="1200"/>
                    </a:p>
                    <a:p>
                      <a:pPr marL="92075">
                        <a:lnSpc>
                          <a:spcPct val="100000"/>
                        </a:lnSpc>
                      </a:pPr>
                      <a:r>
                        <a:rPr sz="1200" spc="-5" dirty="0"/>
                        <a:t>тел.</a:t>
                      </a:r>
                      <a:r>
                        <a:rPr sz="1200" spc="-25" dirty="0"/>
                        <a:t> </a:t>
                      </a:r>
                      <a:r>
                        <a:rPr sz="1200" spc="-10" dirty="0"/>
                        <a:t>8(38584)77-3-43</a:t>
                      </a:r>
                      <a:endParaRPr sz="1200"/>
                    </a:p>
                    <a:p>
                      <a:pPr marL="92075">
                        <a:lnSpc>
                          <a:spcPct val="100000"/>
                        </a:lnSpc>
                      </a:pPr>
                      <a:r>
                        <a:rPr sz="1200" spc="-5" dirty="0"/>
                        <a:t>E-mail:</a:t>
                      </a:r>
                      <a:r>
                        <a:rPr sz="1200" spc="-65" dirty="0"/>
                        <a:t> </a:t>
                      </a:r>
                      <a:r>
                        <a:rPr sz="1200" spc="-5" dirty="0">
                          <a:hlinkClick r:id="rId6"/>
                        </a:rPr>
                        <a:t>kornilovo_adm@mail.ru</a:t>
                      </a:r>
                      <a:endParaRPr sz="1200">
                        <a:latin typeface="Trebuchet MS"/>
                        <a:cs typeface="Trebuchet MS"/>
                      </a:endParaRPr>
                    </a:p>
                  </a:txBody>
                  <a:tcPr marL="0" marR="0" marT="4191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11060">
                <a:tc>
                  <a:txBody>
                    <a:bodyPr/>
                    <a:lstStyle/>
                    <a:p>
                      <a:pPr marL="179705" marR="23876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1200" spc="-5" dirty="0"/>
                        <a:t>Новоярковский</a:t>
                      </a:r>
                      <a:r>
                        <a:rPr sz="1200" spc="10" dirty="0"/>
                        <a:t> </a:t>
                      </a:r>
                      <a:r>
                        <a:rPr sz="1200" spc="-5" dirty="0"/>
                        <a:t>сельсовет </a:t>
                      </a:r>
                      <a:r>
                        <a:rPr sz="1200" spc="-350" dirty="0"/>
                        <a:t> </a:t>
                      </a:r>
                      <a:r>
                        <a:rPr sz="1200" spc="-5" dirty="0"/>
                        <a:t>село Новоярки</a:t>
                      </a:r>
                      <a:endParaRPr sz="1200">
                        <a:latin typeface="Trebuchet MS"/>
                        <a:cs typeface="Trebuchet MS"/>
                      </a:endParaRPr>
                    </a:p>
                  </a:txBody>
                  <a:tcPr marL="0" marR="0" marT="41910" marB="0"/>
                </a:tc>
                <a:tc>
                  <a:txBody>
                    <a:bodyPr/>
                    <a:lstStyle/>
                    <a:p>
                      <a:pPr marR="40640" algn="l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lang="ru-RU" sz="1200" spc="-5" dirty="0" err="1" smtClean="0"/>
                        <a:t>Терешина</a:t>
                      </a:r>
                      <a:r>
                        <a:rPr lang="ru-RU" sz="1200" spc="-5" dirty="0" smtClean="0"/>
                        <a:t> Анжела</a:t>
                      </a:r>
                    </a:p>
                    <a:p>
                      <a:pPr marR="40640" algn="l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lang="ru-RU" sz="1200" spc="-5" dirty="0" smtClean="0"/>
                        <a:t>Александровна</a:t>
                      </a:r>
                      <a:endParaRPr sz="1200" dirty="0">
                        <a:latin typeface="Trebuchet MS"/>
                        <a:cs typeface="Trebuchet MS"/>
                      </a:endParaRPr>
                    </a:p>
                  </a:txBody>
                  <a:tcPr marL="0" marR="0" marT="41910" marB="0"/>
                </a:tc>
                <a:tc>
                  <a:txBody>
                    <a:bodyPr/>
                    <a:lstStyle/>
                    <a:p>
                      <a:pPr marL="92075" marR="598805" algn="just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1200" spc="-10" dirty="0"/>
                        <a:t>658732, </a:t>
                      </a:r>
                      <a:r>
                        <a:rPr sz="1200" spc="-5" dirty="0"/>
                        <a:t>Алтайский край, Каменский район, с. </a:t>
                      </a:r>
                      <a:r>
                        <a:rPr sz="1200" spc="-350" dirty="0"/>
                        <a:t> </a:t>
                      </a:r>
                      <a:r>
                        <a:rPr sz="1200" spc="-5" dirty="0"/>
                        <a:t>Новоярки,</a:t>
                      </a:r>
                      <a:r>
                        <a:rPr sz="1200" dirty="0"/>
                        <a:t> </a:t>
                      </a:r>
                      <a:r>
                        <a:rPr sz="1200" spc="-5" dirty="0"/>
                        <a:t>Советская,3, тел. </a:t>
                      </a:r>
                      <a:r>
                        <a:rPr sz="1200" spc="-10" dirty="0"/>
                        <a:t>8(38584) 79-3-69 </a:t>
                      </a:r>
                      <a:r>
                        <a:rPr sz="1200" spc="-350" dirty="0"/>
                        <a:t> </a:t>
                      </a:r>
                      <a:r>
                        <a:rPr sz="1200" spc="-5" dirty="0"/>
                        <a:t>E-mail:</a:t>
                      </a:r>
                      <a:r>
                        <a:rPr sz="1200" spc="-55" dirty="0"/>
                        <a:t> </a:t>
                      </a:r>
                      <a:r>
                        <a:rPr sz="1200" spc="-5" dirty="0">
                          <a:hlinkClick r:id="rId7"/>
                        </a:rPr>
                        <a:t>elena.petrova.1967@list.ru</a:t>
                      </a:r>
                      <a:endParaRPr sz="1200" dirty="0">
                        <a:latin typeface="Trebuchet MS"/>
                        <a:cs typeface="Trebuchet MS"/>
                      </a:endParaRPr>
                    </a:p>
                  </a:txBody>
                  <a:tcPr marL="0" marR="0" marT="4191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5" name="object 5"/>
          <p:cNvSpPr txBox="1"/>
          <p:nvPr/>
        </p:nvSpPr>
        <p:spPr>
          <a:xfrm>
            <a:off x="8754491" y="6465677"/>
            <a:ext cx="165735" cy="202565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5"/>
              </a:spcBef>
            </a:pPr>
            <a:fld id="{81D60167-4931-47E6-BA6A-407CBD079E47}" type="slidenum">
              <a:rPr sz="1200" b="1" dirty="0">
                <a:solidFill>
                  <a:srgbClr val="FFFFFF"/>
                </a:solidFill>
                <a:latin typeface="Trebuchet MS"/>
                <a:cs typeface="Trebuchet MS"/>
              </a:rPr>
              <a:t>6</a:t>
            </a:fld>
            <a:endParaRPr sz="120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18540" y="647826"/>
            <a:ext cx="7648575" cy="7435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indent="274320" algn="ctr">
              <a:lnSpc>
                <a:spcPct val="100000"/>
              </a:lnSpc>
              <a:spcBef>
                <a:spcPts val="105"/>
              </a:spcBef>
            </a:pPr>
            <a:r>
              <a:rPr sz="1400" spc="-5" dirty="0">
                <a:latin typeface="Trebuchet MS"/>
                <a:cs typeface="Trebuchet MS"/>
              </a:rPr>
              <a:t>На</a:t>
            </a:r>
            <a:r>
              <a:rPr sz="1400" spc="10" dirty="0">
                <a:latin typeface="Trebuchet MS"/>
                <a:cs typeface="Trebuchet MS"/>
              </a:rPr>
              <a:t> </a:t>
            </a:r>
            <a:r>
              <a:rPr sz="1400" spc="-5" dirty="0">
                <a:latin typeface="Trebuchet MS"/>
                <a:cs typeface="Trebuchet MS"/>
              </a:rPr>
              <a:t>территории</a:t>
            </a:r>
            <a:r>
              <a:rPr sz="1400" spc="-15" dirty="0">
                <a:latin typeface="Trebuchet MS"/>
                <a:cs typeface="Trebuchet MS"/>
              </a:rPr>
              <a:t> </a:t>
            </a:r>
            <a:r>
              <a:rPr sz="1400" spc="-5" dirty="0">
                <a:latin typeface="Trebuchet MS"/>
                <a:cs typeface="Trebuchet MS"/>
              </a:rPr>
              <a:t>Каменского</a:t>
            </a:r>
            <a:r>
              <a:rPr sz="1400" spc="-20" dirty="0">
                <a:latin typeface="Trebuchet MS"/>
                <a:cs typeface="Trebuchet MS"/>
              </a:rPr>
              <a:t> </a:t>
            </a:r>
            <a:r>
              <a:rPr sz="1400" spc="-5" dirty="0">
                <a:latin typeface="Trebuchet MS"/>
                <a:cs typeface="Trebuchet MS"/>
              </a:rPr>
              <a:t>района</a:t>
            </a:r>
            <a:r>
              <a:rPr sz="1400" spc="-10" dirty="0">
                <a:latin typeface="Trebuchet MS"/>
                <a:cs typeface="Trebuchet MS"/>
              </a:rPr>
              <a:t> </a:t>
            </a:r>
            <a:r>
              <a:rPr sz="1400" spc="-5" dirty="0">
                <a:latin typeface="Trebuchet MS"/>
                <a:cs typeface="Trebuchet MS"/>
              </a:rPr>
              <a:t>расположено</a:t>
            </a:r>
            <a:r>
              <a:rPr sz="1400" spc="-15" dirty="0">
                <a:latin typeface="Trebuchet MS"/>
                <a:cs typeface="Trebuchet MS"/>
              </a:rPr>
              <a:t> </a:t>
            </a:r>
            <a:r>
              <a:rPr sz="1400" spc="-5" dirty="0">
                <a:latin typeface="Trebuchet MS"/>
                <a:cs typeface="Trebuchet MS"/>
              </a:rPr>
              <a:t>34</a:t>
            </a:r>
            <a:r>
              <a:rPr sz="1400" spc="25" dirty="0">
                <a:latin typeface="Trebuchet MS"/>
                <a:cs typeface="Trebuchet MS"/>
              </a:rPr>
              <a:t> </a:t>
            </a:r>
            <a:r>
              <a:rPr sz="1400" spc="-5" dirty="0">
                <a:latin typeface="Trebuchet MS"/>
                <a:cs typeface="Trebuchet MS"/>
              </a:rPr>
              <a:t>населенных</a:t>
            </a:r>
            <a:r>
              <a:rPr sz="1400" spc="20" dirty="0">
                <a:latin typeface="Trebuchet MS"/>
                <a:cs typeface="Trebuchet MS"/>
              </a:rPr>
              <a:t> </a:t>
            </a:r>
            <a:r>
              <a:rPr sz="1400" spc="-5" dirty="0">
                <a:latin typeface="Trebuchet MS"/>
                <a:cs typeface="Trebuchet MS"/>
              </a:rPr>
              <a:t>пункта</a:t>
            </a:r>
            <a:r>
              <a:rPr sz="1400" spc="10" dirty="0">
                <a:latin typeface="Trebuchet MS"/>
                <a:cs typeface="Trebuchet MS"/>
              </a:rPr>
              <a:t> </a:t>
            </a:r>
            <a:r>
              <a:rPr sz="1400" dirty="0">
                <a:latin typeface="Trebuchet MS"/>
                <a:cs typeface="Trebuchet MS"/>
              </a:rPr>
              <a:t>в</a:t>
            </a:r>
            <a:r>
              <a:rPr sz="1400" spc="10" dirty="0">
                <a:latin typeface="Trebuchet MS"/>
                <a:cs typeface="Trebuchet MS"/>
              </a:rPr>
              <a:t> </a:t>
            </a:r>
            <a:r>
              <a:rPr sz="1400" spc="-5" dirty="0">
                <a:latin typeface="Trebuchet MS"/>
                <a:cs typeface="Trebuchet MS"/>
              </a:rPr>
              <a:t>составе</a:t>
            </a:r>
            <a:r>
              <a:rPr sz="1400" spc="10" dirty="0">
                <a:latin typeface="Trebuchet MS"/>
                <a:cs typeface="Trebuchet MS"/>
              </a:rPr>
              <a:t> </a:t>
            </a:r>
            <a:r>
              <a:rPr sz="1400" spc="-5" dirty="0">
                <a:latin typeface="Trebuchet MS"/>
                <a:cs typeface="Trebuchet MS"/>
              </a:rPr>
              <a:t>одного </a:t>
            </a:r>
            <a:r>
              <a:rPr sz="1400" spc="-409" dirty="0">
                <a:latin typeface="Trebuchet MS"/>
                <a:cs typeface="Trebuchet MS"/>
              </a:rPr>
              <a:t> </a:t>
            </a:r>
            <a:r>
              <a:rPr sz="1400" spc="-5" dirty="0">
                <a:latin typeface="Trebuchet MS"/>
                <a:cs typeface="Trebuchet MS"/>
              </a:rPr>
              <a:t>городского</a:t>
            </a:r>
            <a:r>
              <a:rPr sz="1400" spc="-30" dirty="0">
                <a:latin typeface="Trebuchet MS"/>
                <a:cs typeface="Trebuchet MS"/>
              </a:rPr>
              <a:t> </a:t>
            </a:r>
            <a:r>
              <a:rPr sz="1400" dirty="0">
                <a:latin typeface="Trebuchet MS"/>
                <a:cs typeface="Trebuchet MS"/>
              </a:rPr>
              <a:t>и </a:t>
            </a:r>
            <a:r>
              <a:rPr sz="1400" spc="-5" dirty="0">
                <a:latin typeface="Trebuchet MS"/>
                <a:cs typeface="Trebuchet MS"/>
              </a:rPr>
              <a:t>13</a:t>
            </a:r>
            <a:r>
              <a:rPr sz="1400" dirty="0">
                <a:latin typeface="Trebuchet MS"/>
                <a:cs typeface="Trebuchet MS"/>
              </a:rPr>
              <a:t> </a:t>
            </a:r>
            <a:r>
              <a:rPr sz="1400" spc="-5" dirty="0">
                <a:latin typeface="Trebuchet MS"/>
                <a:cs typeface="Trebuchet MS"/>
              </a:rPr>
              <a:t>сельских</a:t>
            </a:r>
            <a:r>
              <a:rPr sz="1400" spc="5" dirty="0">
                <a:latin typeface="Trebuchet MS"/>
                <a:cs typeface="Trebuchet MS"/>
              </a:rPr>
              <a:t> </a:t>
            </a:r>
            <a:r>
              <a:rPr sz="1400" dirty="0">
                <a:latin typeface="Trebuchet MS"/>
                <a:cs typeface="Trebuchet MS"/>
              </a:rPr>
              <a:t>поселений.</a:t>
            </a:r>
          </a:p>
          <a:p>
            <a:pPr marL="1668780">
              <a:lnSpc>
                <a:spcPct val="100000"/>
              </a:lnSpc>
              <a:spcBef>
                <a:spcPts val="605"/>
              </a:spcBef>
            </a:pPr>
            <a:r>
              <a:rPr sz="1400" b="1" dirty="0">
                <a:latin typeface="Trebuchet MS"/>
                <a:cs typeface="Trebuchet MS"/>
              </a:rPr>
              <a:t>Перечень</a:t>
            </a:r>
            <a:r>
              <a:rPr sz="1400" b="1" spc="-55" dirty="0">
                <a:latin typeface="Trebuchet MS"/>
                <a:cs typeface="Trebuchet MS"/>
              </a:rPr>
              <a:t> </a:t>
            </a:r>
            <a:r>
              <a:rPr sz="1400" b="1" dirty="0">
                <a:latin typeface="Trebuchet MS"/>
                <a:cs typeface="Trebuchet MS"/>
              </a:rPr>
              <a:t>органов</a:t>
            </a:r>
            <a:r>
              <a:rPr sz="1400" b="1" spc="5" dirty="0">
                <a:latin typeface="Trebuchet MS"/>
                <a:cs typeface="Trebuchet MS"/>
              </a:rPr>
              <a:t> </a:t>
            </a:r>
            <a:r>
              <a:rPr sz="1400" b="1" spc="-5" dirty="0">
                <a:latin typeface="Trebuchet MS"/>
                <a:cs typeface="Trebuchet MS"/>
              </a:rPr>
              <a:t>местного самоуправления</a:t>
            </a:r>
            <a:endParaRPr sz="1400" dirty="0">
              <a:latin typeface="Trebuchet MS"/>
              <a:cs typeface="Trebuchet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6320718"/>
              </p:ext>
            </p:extLst>
          </p:nvPr>
        </p:nvGraphicFramePr>
        <p:xfrm>
          <a:off x="101154" y="0"/>
          <a:ext cx="9034144" cy="6849516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24485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885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970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73557">
                <a:tc>
                  <a:txBody>
                    <a:bodyPr/>
                    <a:lstStyle/>
                    <a:p>
                      <a:pPr marL="682625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200" spc="-10" dirty="0"/>
                        <a:t>Наименование</a:t>
                      </a:r>
                      <a:endParaRPr sz="1200">
                        <a:latin typeface="Trebuchet MS"/>
                        <a:cs typeface="Trebuchet MS"/>
                      </a:endParaRPr>
                    </a:p>
                  </a:txBody>
                  <a:tcPr marL="0" marR="0" marT="3048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200" spc="-5" dirty="0"/>
                        <a:t>Глава</a:t>
                      </a:r>
                      <a:endParaRPr sz="1200" dirty="0">
                        <a:latin typeface="Trebuchet MS"/>
                        <a:cs typeface="Trebuchet MS"/>
                      </a:endParaRPr>
                    </a:p>
                  </a:txBody>
                  <a:tcPr marL="0" marR="0" marT="30480" marB="0"/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200" spc="-5" dirty="0"/>
                        <a:t>Контактные</a:t>
                      </a:r>
                      <a:r>
                        <a:rPr sz="1200" spc="-45" dirty="0"/>
                        <a:t> </a:t>
                      </a:r>
                      <a:r>
                        <a:rPr sz="1200" spc="-5" dirty="0"/>
                        <a:t>данные</a:t>
                      </a:r>
                      <a:endParaRPr sz="1200">
                        <a:latin typeface="Trebuchet MS"/>
                        <a:cs typeface="Trebuchet MS"/>
                      </a:endParaRPr>
                    </a:p>
                  </a:txBody>
                  <a:tcPr marL="0" marR="0" marT="3048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93750">
                <a:tc>
                  <a:txBody>
                    <a:bodyPr/>
                    <a:lstStyle/>
                    <a:p>
                      <a:pPr marL="179705" marR="422909">
                        <a:lnSpc>
                          <a:spcPts val="1380"/>
                        </a:lnSpc>
                        <a:spcBef>
                          <a:spcPts val="359"/>
                        </a:spcBef>
                      </a:pPr>
                      <a:r>
                        <a:rPr sz="1200" spc="-5" dirty="0"/>
                        <a:t>Плотниковский</a:t>
                      </a:r>
                      <a:r>
                        <a:rPr sz="1200" spc="10" dirty="0"/>
                        <a:t> </a:t>
                      </a:r>
                      <a:r>
                        <a:rPr sz="1200" spc="-5" dirty="0"/>
                        <a:t>сельсовет </a:t>
                      </a:r>
                      <a:r>
                        <a:rPr sz="1200" spc="-345" dirty="0"/>
                        <a:t> </a:t>
                      </a:r>
                      <a:r>
                        <a:rPr sz="1200" spc="-5" dirty="0"/>
                        <a:t>село Луговое,</a:t>
                      </a:r>
                      <a:endParaRPr sz="1200"/>
                    </a:p>
                    <a:p>
                      <a:pPr marL="179705" marR="1004569">
                        <a:lnSpc>
                          <a:spcPts val="1380"/>
                        </a:lnSpc>
                        <a:spcBef>
                          <a:spcPts val="10"/>
                        </a:spcBef>
                      </a:pPr>
                      <a:r>
                        <a:rPr sz="1200" spc="-5" dirty="0"/>
                        <a:t>пос. Калиновка, </a:t>
                      </a:r>
                      <a:r>
                        <a:rPr sz="1200" dirty="0"/>
                        <a:t> </a:t>
                      </a:r>
                      <a:r>
                        <a:rPr sz="1200" spc="-5" dirty="0"/>
                        <a:t>село</a:t>
                      </a:r>
                      <a:r>
                        <a:rPr sz="1200" spc="-55" dirty="0"/>
                        <a:t> </a:t>
                      </a:r>
                      <a:r>
                        <a:rPr sz="1200" spc="-5" dirty="0"/>
                        <a:t>Плотниково.</a:t>
                      </a:r>
                      <a:endParaRPr sz="1200">
                        <a:latin typeface="Trebuchet MS"/>
                        <a:cs typeface="Trebuchet MS"/>
                      </a:endParaRPr>
                    </a:p>
                  </a:txBody>
                  <a:tcPr marL="0" marR="0" marT="45719" marB="0"/>
                </a:tc>
                <a:tc>
                  <a:txBody>
                    <a:bodyPr/>
                    <a:lstStyle/>
                    <a:p>
                      <a:pPr marL="91440" marR="703580">
                        <a:lnSpc>
                          <a:spcPts val="1380"/>
                        </a:lnSpc>
                        <a:spcBef>
                          <a:spcPts val="359"/>
                        </a:spcBef>
                      </a:pPr>
                      <a:r>
                        <a:rPr lang="ru-RU" sz="1200" spc="-5" dirty="0" smtClean="0"/>
                        <a:t>Скоробогатова Людмила Анатольевна</a:t>
                      </a:r>
                      <a:endParaRPr sz="1200" dirty="0">
                        <a:latin typeface="Trebuchet MS"/>
                        <a:cs typeface="Trebuchet MS"/>
                      </a:endParaRPr>
                    </a:p>
                  </a:txBody>
                  <a:tcPr marL="0" marR="0" marT="45719" marB="0"/>
                </a:tc>
                <a:tc>
                  <a:txBody>
                    <a:bodyPr/>
                    <a:lstStyle/>
                    <a:p>
                      <a:pPr marL="92075" marR="1308735">
                        <a:lnSpc>
                          <a:spcPts val="1380"/>
                        </a:lnSpc>
                        <a:spcBef>
                          <a:spcPts val="359"/>
                        </a:spcBef>
                      </a:pPr>
                      <a:r>
                        <a:rPr sz="1200" spc="-10" dirty="0"/>
                        <a:t>658724,</a:t>
                      </a:r>
                      <a:r>
                        <a:rPr sz="1200" spc="-20" dirty="0"/>
                        <a:t> </a:t>
                      </a:r>
                      <a:r>
                        <a:rPr sz="1200" spc="-5" dirty="0"/>
                        <a:t>Алтайский</a:t>
                      </a:r>
                      <a:r>
                        <a:rPr sz="1200" spc="25" dirty="0"/>
                        <a:t> </a:t>
                      </a:r>
                      <a:r>
                        <a:rPr sz="1200" spc="-5" dirty="0"/>
                        <a:t>край,</a:t>
                      </a:r>
                      <a:r>
                        <a:rPr sz="1200" spc="-15" dirty="0"/>
                        <a:t> </a:t>
                      </a:r>
                      <a:r>
                        <a:rPr sz="1200" spc="-5" dirty="0"/>
                        <a:t>Каменский</a:t>
                      </a:r>
                      <a:r>
                        <a:rPr sz="1200" spc="15" dirty="0"/>
                        <a:t> </a:t>
                      </a:r>
                      <a:r>
                        <a:rPr sz="1200" spc="-5" dirty="0"/>
                        <a:t>район, </a:t>
                      </a:r>
                      <a:r>
                        <a:rPr sz="1200" spc="-350" dirty="0"/>
                        <a:t> </a:t>
                      </a:r>
                      <a:r>
                        <a:rPr sz="1200" spc="-5" dirty="0"/>
                        <a:t>с.</a:t>
                      </a:r>
                      <a:r>
                        <a:rPr sz="1200" spc="-15" dirty="0"/>
                        <a:t> </a:t>
                      </a:r>
                      <a:r>
                        <a:rPr sz="1200" dirty="0"/>
                        <a:t>Луговое,</a:t>
                      </a:r>
                      <a:r>
                        <a:rPr sz="1200" spc="30" dirty="0"/>
                        <a:t> </a:t>
                      </a:r>
                      <a:r>
                        <a:rPr sz="1200" spc="-5" dirty="0"/>
                        <a:t>ул. Советская,</a:t>
                      </a:r>
                      <a:r>
                        <a:rPr sz="1200" spc="5" dirty="0"/>
                        <a:t> </a:t>
                      </a:r>
                      <a:r>
                        <a:rPr sz="1200" spc="-10" dirty="0"/>
                        <a:t>23,</a:t>
                      </a:r>
                      <a:endParaRPr sz="1200"/>
                    </a:p>
                    <a:p>
                      <a:pPr marL="92075">
                        <a:lnSpc>
                          <a:spcPts val="1330"/>
                        </a:lnSpc>
                      </a:pPr>
                      <a:r>
                        <a:rPr sz="1200" spc="-5" dirty="0"/>
                        <a:t>тел.</a:t>
                      </a:r>
                      <a:r>
                        <a:rPr sz="1200" spc="-25" dirty="0"/>
                        <a:t> </a:t>
                      </a:r>
                      <a:r>
                        <a:rPr sz="1200" spc="-5" dirty="0"/>
                        <a:t>8(385</a:t>
                      </a:r>
                      <a:r>
                        <a:rPr sz="1200" spc="-25" dirty="0"/>
                        <a:t> </a:t>
                      </a:r>
                      <a:r>
                        <a:rPr sz="1200" spc="-10" dirty="0"/>
                        <a:t>84)</a:t>
                      </a:r>
                      <a:r>
                        <a:rPr sz="1200" spc="-25" dirty="0"/>
                        <a:t> </a:t>
                      </a:r>
                      <a:r>
                        <a:rPr sz="1200" spc="-5" dirty="0"/>
                        <a:t>73-5-39</a:t>
                      </a:r>
                      <a:r>
                        <a:rPr sz="1200" spc="-35" dirty="0"/>
                        <a:t> </a:t>
                      </a:r>
                      <a:r>
                        <a:rPr sz="1200" dirty="0"/>
                        <a:t>,</a:t>
                      </a:r>
                      <a:endParaRPr sz="1200"/>
                    </a:p>
                    <a:p>
                      <a:pPr marL="92075">
                        <a:lnSpc>
                          <a:spcPts val="1410"/>
                        </a:lnSpc>
                      </a:pPr>
                      <a:r>
                        <a:rPr sz="1200" spc="-5" dirty="0"/>
                        <a:t>E-mail:</a:t>
                      </a:r>
                      <a:r>
                        <a:rPr sz="1200" spc="-15" dirty="0"/>
                        <a:t> </a:t>
                      </a:r>
                      <a:r>
                        <a:rPr sz="1200" spc="-15" dirty="0">
                          <a:hlinkClick r:id="rId2"/>
                        </a:rPr>
                        <a:t>plotnikov.sss@mail.ruplotnikov.ss@yandex.ru</a:t>
                      </a:r>
                      <a:endParaRPr sz="1200">
                        <a:latin typeface="Trebuchet MS"/>
                        <a:cs typeface="Trebuchet MS"/>
                      </a:endParaRPr>
                    </a:p>
                  </a:txBody>
                  <a:tcPr marL="0" marR="0" marT="45719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93750">
                <a:tc>
                  <a:txBody>
                    <a:bodyPr/>
                    <a:lstStyle/>
                    <a:p>
                      <a:pPr marL="179705" marR="407670">
                        <a:lnSpc>
                          <a:spcPts val="1380"/>
                        </a:lnSpc>
                        <a:spcBef>
                          <a:spcPts val="360"/>
                        </a:spcBef>
                      </a:pPr>
                      <a:r>
                        <a:rPr sz="1200" spc="-5" dirty="0"/>
                        <a:t>Попереченский</a:t>
                      </a:r>
                      <a:r>
                        <a:rPr sz="1200" dirty="0"/>
                        <a:t> </a:t>
                      </a:r>
                      <a:r>
                        <a:rPr sz="1200" spc="-5" dirty="0"/>
                        <a:t>сельсовет </a:t>
                      </a:r>
                      <a:r>
                        <a:rPr sz="1200" spc="-350" dirty="0"/>
                        <a:t> </a:t>
                      </a:r>
                      <a:r>
                        <a:rPr sz="1200" dirty="0"/>
                        <a:t>cело</a:t>
                      </a:r>
                      <a:r>
                        <a:rPr sz="1200" spc="-5" dirty="0"/>
                        <a:t> Поперечное,</a:t>
                      </a:r>
                      <a:endParaRPr sz="1200"/>
                    </a:p>
                    <a:p>
                      <a:pPr marL="179705">
                        <a:lnSpc>
                          <a:spcPts val="1355"/>
                        </a:lnSpc>
                      </a:pPr>
                      <a:r>
                        <a:rPr sz="1200" spc="-5" dirty="0"/>
                        <a:t>пос.</a:t>
                      </a:r>
                      <a:r>
                        <a:rPr sz="1200" spc="-50" dirty="0"/>
                        <a:t> </a:t>
                      </a:r>
                      <a:r>
                        <a:rPr sz="1200" spc="-5" dirty="0"/>
                        <a:t>Раздольный</a:t>
                      </a:r>
                      <a:endParaRPr sz="1200">
                        <a:latin typeface="Trebuchet MS"/>
                        <a:cs typeface="Trebuchet MS"/>
                      </a:endParaRPr>
                    </a:p>
                  </a:txBody>
                  <a:tcPr marL="0" marR="0" marB="0"/>
                </a:tc>
                <a:tc>
                  <a:txBody>
                    <a:bodyPr/>
                    <a:lstStyle/>
                    <a:p>
                      <a:pPr marL="91440" marR="543560">
                        <a:lnSpc>
                          <a:spcPts val="1380"/>
                        </a:lnSpc>
                        <a:spcBef>
                          <a:spcPts val="360"/>
                        </a:spcBef>
                      </a:pPr>
                      <a:r>
                        <a:rPr lang="ru-RU" sz="1200" spc="-5" dirty="0" smtClean="0">
                          <a:latin typeface="+mn-lt"/>
                          <a:cs typeface="+mn-cs"/>
                        </a:rPr>
                        <a:t>Бобровников</a:t>
                      </a:r>
                      <a:r>
                        <a:rPr lang="ru-RU" sz="1200" spc="-5" baseline="0" dirty="0" smtClean="0">
                          <a:latin typeface="+mn-lt"/>
                          <a:cs typeface="+mn-cs"/>
                        </a:rPr>
                        <a:t> Евгений Иванович</a:t>
                      </a:r>
                      <a:endParaRPr sz="1200" dirty="0">
                        <a:latin typeface="Trebuchet MS"/>
                        <a:cs typeface="Trebuchet MS"/>
                      </a:endParaRPr>
                    </a:p>
                  </a:txBody>
                  <a:tcPr marL="0" marR="0" marB="0"/>
                </a:tc>
                <a:tc>
                  <a:txBody>
                    <a:bodyPr/>
                    <a:lstStyle/>
                    <a:p>
                      <a:pPr marL="92075" marR="1133475">
                        <a:lnSpc>
                          <a:spcPts val="1380"/>
                        </a:lnSpc>
                        <a:spcBef>
                          <a:spcPts val="360"/>
                        </a:spcBef>
                      </a:pPr>
                      <a:r>
                        <a:rPr sz="1200" spc="-10" dirty="0"/>
                        <a:t>658734,</a:t>
                      </a:r>
                      <a:r>
                        <a:rPr sz="1200" spc="-20" dirty="0"/>
                        <a:t> </a:t>
                      </a:r>
                      <a:r>
                        <a:rPr sz="1200" spc="-5" dirty="0"/>
                        <a:t>Алтайский</a:t>
                      </a:r>
                      <a:r>
                        <a:rPr sz="1200" spc="25" dirty="0"/>
                        <a:t> </a:t>
                      </a:r>
                      <a:r>
                        <a:rPr sz="1200" spc="-5" dirty="0"/>
                        <a:t>край,</a:t>
                      </a:r>
                      <a:r>
                        <a:rPr sz="1200" spc="-15" dirty="0"/>
                        <a:t> </a:t>
                      </a:r>
                      <a:r>
                        <a:rPr sz="1200" spc="-5" dirty="0"/>
                        <a:t>Каменский</a:t>
                      </a:r>
                      <a:r>
                        <a:rPr sz="1200" spc="15" dirty="0"/>
                        <a:t> </a:t>
                      </a:r>
                      <a:r>
                        <a:rPr sz="1200" spc="-5" dirty="0"/>
                        <a:t>район,</a:t>
                      </a:r>
                      <a:r>
                        <a:rPr sz="1200" spc="-10" dirty="0"/>
                        <a:t> </a:t>
                      </a:r>
                      <a:r>
                        <a:rPr sz="1200" spc="-5" dirty="0"/>
                        <a:t>с. </a:t>
                      </a:r>
                      <a:r>
                        <a:rPr sz="1200" spc="-350" dirty="0"/>
                        <a:t> </a:t>
                      </a:r>
                      <a:r>
                        <a:rPr sz="1200" spc="-5" dirty="0"/>
                        <a:t>Поперечное,</a:t>
                      </a:r>
                      <a:r>
                        <a:rPr sz="1200" spc="350" dirty="0"/>
                        <a:t> </a:t>
                      </a:r>
                      <a:r>
                        <a:rPr sz="1200" spc="-5" dirty="0"/>
                        <a:t>ул. Советская,</a:t>
                      </a:r>
                      <a:r>
                        <a:rPr sz="1200" spc="40" dirty="0"/>
                        <a:t> </a:t>
                      </a:r>
                      <a:r>
                        <a:rPr sz="1200" spc="-10" dirty="0"/>
                        <a:t>17,</a:t>
                      </a:r>
                      <a:endParaRPr sz="1200"/>
                    </a:p>
                    <a:p>
                      <a:pPr marL="92075">
                        <a:lnSpc>
                          <a:spcPts val="1325"/>
                        </a:lnSpc>
                      </a:pPr>
                      <a:r>
                        <a:rPr sz="1200" spc="-5" dirty="0"/>
                        <a:t>тел.</a:t>
                      </a:r>
                      <a:r>
                        <a:rPr sz="1200" spc="-25" dirty="0"/>
                        <a:t> </a:t>
                      </a:r>
                      <a:r>
                        <a:rPr sz="1200" spc="-10" dirty="0"/>
                        <a:t>8(38584)70-4-50,</a:t>
                      </a:r>
                      <a:endParaRPr sz="1200"/>
                    </a:p>
                    <a:p>
                      <a:pPr marL="92075">
                        <a:lnSpc>
                          <a:spcPts val="1410"/>
                        </a:lnSpc>
                      </a:pPr>
                      <a:r>
                        <a:rPr sz="1200" spc="-5" dirty="0"/>
                        <a:t>E-mail:</a:t>
                      </a:r>
                      <a:r>
                        <a:rPr sz="1200" spc="-65" dirty="0"/>
                        <a:t> </a:t>
                      </a:r>
                      <a:r>
                        <a:rPr sz="1200" spc="-5" dirty="0">
                          <a:hlinkClick r:id="rId3"/>
                        </a:rPr>
                        <a:t>popere4noe@mail.ru</a:t>
                      </a:r>
                      <a:endParaRPr sz="1200">
                        <a:latin typeface="Trebuchet MS"/>
                        <a:cs typeface="Trebuchet MS"/>
                      </a:endParaRPr>
                    </a:p>
                  </a:txBody>
                  <a:tcPr marL="0" marR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22705">
                <a:tc>
                  <a:txBody>
                    <a:bodyPr/>
                    <a:lstStyle/>
                    <a:p>
                      <a:pPr marL="179705" marR="553085">
                        <a:lnSpc>
                          <a:spcPts val="1380"/>
                        </a:lnSpc>
                        <a:spcBef>
                          <a:spcPts val="365"/>
                        </a:spcBef>
                      </a:pPr>
                      <a:r>
                        <a:rPr sz="1200" spc="-5" dirty="0"/>
                        <a:t>Пригородный сельсовет </a:t>
                      </a:r>
                      <a:r>
                        <a:rPr sz="1200" spc="-350" dirty="0"/>
                        <a:t> </a:t>
                      </a:r>
                      <a:r>
                        <a:rPr sz="1200" spc="-5" dirty="0"/>
                        <a:t>пос.</a:t>
                      </a:r>
                      <a:r>
                        <a:rPr sz="1200" spc="-25" dirty="0"/>
                        <a:t> </a:t>
                      </a:r>
                      <a:r>
                        <a:rPr sz="1200" spc="-5" dirty="0"/>
                        <a:t>Октябрьский,</a:t>
                      </a:r>
                      <a:endParaRPr sz="1200"/>
                    </a:p>
                    <a:p>
                      <a:pPr marL="179705" marR="751840">
                        <a:lnSpc>
                          <a:spcPts val="1380"/>
                        </a:lnSpc>
                        <a:spcBef>
                          <a:spcPts val="10"/>
                        </a:spcBef>
                      </a:pPr>
                      <a:r>
                        <a:rPr sz="1200" spc="-5" dirty="0"/>
                        <a:t>ст. Новая Дубрава, </a:t>
                      </a:r>
                      <a:r>
                        <a:rPr sz="1200" dirty="0"/>
                        <a:t> </a:t>
                      </a:r>
                      <a:r>
                        <a:rPr sz="1200" spc="-5" dirty="0"/>
                        <a:t>пос.</a:t>
                      </a:r>
                      <a:r>
                        <a:rPr sz="1200" spc="-40" dirty="0"/>
                        <a:t> </a:t>
                      </a:r>
                      <a:r>
                        <a:rPr sz="1200" spc="-5" dirty="0"/>
                        <a:t>Новодубровский</a:t>
                      </a:r>
                      <a:endParaRPr sz="1200">
                        <a:latin typeface="Trebuchet MS"/>
                        <a:cs typeface="Trebuchet MS"/>
                      </a:endParaRPr>
                    </a:p>
                  </a:txBody>
                  <a:tcPr marL="0" marR="0" marT="46355" marB="0"/>
                </a:tc>
                <a:tc>
                  <a:txBody>
                    <a:bodyPr/>
                    <a:lstStyle/>
                    <a:p>
                      <a:pPr marL="91440" marR="885190">
                        <a:lnSpc>
                          <a:spcPts val="1380"/>
                        </a:lnSpc>
                        <a:spcBef>
                          <a:spcPts val="365"/>
                        </a:spcBef>
                      </a:pPr>
                      <a:r>
                        <a:rPr sz="1200" spc="-5" dirty="0"/>
                        <a:t>Кайзер</a:t>
                      </a:r>
                      <a:r>
                        <a:rPr sz="1200" spc="-75" dirty="0"/>
                        <a:t> </a:t>
                      </a:r>
                      <a:r>
                        <a:rPr sz="1200" spc="-5" dirty="0"/>
                        <a:t>Евгения </a:t>
                      </a:r>
                      <a:r>
                        <a:rPr sz="1200" spc="-345" dirty="0"/>
                        <a:t> </a:t>
                      </a:r>
                      <a:r>
                        <a:rPr sz="1200" spc="-5" dirty="0"/>
                        <a:t>Николаевна</a:t>
                      </a:r>
                      <a:endParaRPr sz="1200">
                        <a:latin typeface="Trebuchet MS"/>
                        <a:cs typeface="Trebuchet MS"/>
                      </a:endParaRPr>
                    </a:p>
                  </a:txBody>
                  <a:tcPr marL="0" marR="0" marT="46355" marB="0"/>
                </a:tc>
                <a:tc>
                  <a:txBody>
                    <a:bodyPr/>
                    <a:lstStyle/>
                    <a:p>
                      <a:pPr marL="92075" marR="218440">
                        <a:lnSpc>
                          <a:spcPts val="1380"/>
                        </a:lnSpc>
                        <a:spcBef>
                          <a:spcPts val="365"/>
                        </a:spcBef>
                      </a:pPr>
                      <a:r>
                        <a:rPr sz="1200" spc="-10" dirty="0"/>
                        <a:t>658730</a:t>
                      </a:r>
                      <a:r>
                        <a:rPr sz="1200" spc="-5" dirty="0"/>
                        <a:t> Алтайский</a:t>
                      </a:r>
                      <a:r>
                        <a:rPr sz="1200" spc="25" dirty="0"/>
                        <a:t> </a:t>
                      </a:r>
                      <a:r>
                        <a:rPr sz="1200" spc="-5" dirty="0"/>
                        <a:t>край,</a:t>
                      </a:r>
                      <a:r>
                        <a:rPr sz="1200" spc="10" dirty="0"/>
                        <a:t> </a:t>
                      </a:r>
                      <a:r>
                        <a:rPr sz="1200" spc="-5" dirty="0"/>
                        <a:t>Каменский</a:t>
                      </a:r>
                      <a:r>
                        <a:rPr sz="1200" spc="10" dirty="0"/>
                        <a:t> </a:t>
                      </a:r>
                      <a:r>
                        <a:rPr sz="1200" spc="-5" dirty="0"/>
                        <a:t>район,</a:t>
                      </a:r>
                      <a:r>
                        <a:rPr sz="1200" spc="10" dirty="0"/>
                        <a:t> </a:t>
                      </a:r>
                      <a:r>
                        <a:rPr sz="1200" spc="-5" dirty="0"/>
                        <a:t>п.Октябрьский, </a:t>
                      </a:r>
                      <a:r>
                        <a:rPr sz="1200" spc="-345" dirty="0"/>
                        <a:t> </a:t>
                      </a:r>
                      <a:r>
                        <a:rPr sz="1200" spc="-5" dirty="0"/>
                        <a:t>ул.Новая,3,</a:t>
                      </a:r>
                      <a:endParaRPr sz="1200"/>
                    </a:p>
                    <a:p>
                      <a:pPr marL="92075">
                        <a:lnSpc>
                          <a:spcPts val="1325"/>
                        </a:lnSpc>
                      </a:pPr>
                      <a:r>
                        <a:rPr sz="1200" spc="-5" dirty="0"/>
                        <a:t>тел.</a:t>
                      </a:r>
                      <a:r>
                        <a:rPr sz="1200" spc="-20" dirty="0"/>
                        <a:t> </a:t>
                      </a:r>
                      <a:r>
                        <a:rPr sz="1200" spc="-10" dirty="0"/>
                        <a:t>8(38584)</a:t>
                      </a:r>
                      <a:r>
                        <a:rPr sz="1200" spc="-15" dirty="0"/>
                        <a:t> </a:t>
                      </a:r>
                      <a:r>
                        <a:rPr sz="1200" spc="-10" dirty="0"/>
                        <a:t>73-3-40,</a:t>
                      </a:r>
                      <a:endParaRPr sz="1200"/>
                    </a:p>
                    <a:p>
                      <a:pPr marL="92075">
                        <a:lnSpc>
                          <a:spcPts val="1410"/>
                        </a:lnSpc>
                      </a:pPr>
                      <a:r>
                        <a:rPr sz="1200" spc="-5" dirty="0"/>
                        <a:t>Email:</a:t>
                      </a:r>
                      <a:r>
                        <a:rPr sz="1200" spc="-60" dirty="0"/>
                        <a:t> </a:t>
                      </a:r>
                      <a:r>
                        <a:rPr sz="1200" spc="-5" dirty="0">
                          <a:hlinkClick r:id="rId4"/>
                        </a:rPr>
                        <a:t>prigorodnyss@mail.ru</a:t>
                      </a:r>
                      <a:endParaRPr sz="1200">
                        <a:latin typeface="Trebuchet MS"/>
                        <a:cs typeface="Trebuchet MS"/>
                      </a:endParaRPr>
                    </a:p>
                  </a:txBody>
                  <a:tcPr marL="0" marR="0" marT="46355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93750">
                <a:tc>
                  <a:txBody>
                    <a:bodyPr/>
                    <a:lstStyle/>
                    <a:p>
                      <a:pPr marL="179705" marR="724535">
                        <a:lnSpc>
                          <a:spcPts val="1380"/>
                        </a:lnSpc>
                        <a:spcBef>
                          <a:spcPts val="360"/>
                        </a:spcBef>
                      </a:pPr>
                      <a:r>
                        <a:rPr sz="1200" spc="-5" dirty="0"/>
                        <a:t>Рыбинский сельсовет </a:t>
                      </a:r>
                      <a:r>
                        <a:rPr sz="1200" spc="-350" dirty="0"/>
                        <a:t> </a:t>
                      </a:r>
                      <a:r>
                        <a:rPr sz="1200" spc="-5" dirty="0"/>
                        <a:t>с.</a:t>
                      </a:r>
                      <a:r>
                        <a:rPr sz="1200" spc="-15" dirty="0"/>
                        <a:t> </a:t>
                      </a:r>
                      <a:r>
                        <a:rPr sz="1200" dirty="0"/>
                        <a:t>Рыбное,</a:t>
                      </a:r>
                      <a:endParaRPr sz="1200"/>
                    </a:p>
                    <a:p>
                      <a:pPr marL="179705">
                        <a:lnSpc>
                          <a:spcPts val="1355"/>
                        </a:lnSpc>
                      </a:pPr>
                      <a:r>
                        <a:rPr sz="1200" spc="-5" dirty="0"/>
                        <a:t>пос.</a:t>
                      </a:r>
                      <a:r>
                        <a:rPr sz="1200" spc="-45" dirty="0"/>
                        <a:t> </a:t>
                      </a:r>
                      <a:r>
                        <a:rPr sz="1200" spc="-5" dirty="0"/>
                        <a:t>Самарский</a:t>
                      </a:r>
                      <a:endParaRPr sz="1200">
                        <a:latin typeface="Trebuchet MS"/>
                        <a:cs typeface="Trebuchet MS"/>
                      </a:endParaRPr>
                    </a:p>
                  </a:txBody>
                  <a:tcPr marL="0" marR="0" marB="0"/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200" spc="-5" dirty="0"/>
                        <a:t>Мерц</a:t>
                      </a:r>
                      <a:r>
                        <a:rPr sz="1200" spc="-35" dirty="0"/>
                        <a:t> </a:t>
                      </a:r>
                      <a:r>
                        <a:rPr sz="1200" spc="-5" dirty="0"/>
                        <a:t>Ольга</a:t>
                      </a:r>
                      <a:r>
                        <a:rPr sz="1200" spc="-10" dirty="0"/>
                        <a:t> </a:t>
                      </a:r>
                      <a:r>
                        <a:rPr sz="1200" spc="-5" dirty="0"/>
                        <a:t>Дмитриевна</a:t>
                      </a:r>
                      <a:endParaRPr sz="1200">
                        <a:latin typeface="Trebuchet MS"/>
                        <a:cs typeface="Trebuchet MS"/>
                      </a:endParaRPr>
                    </a:p>
                  </a:txBody>
                  <a:tcPr marL="0" marR="0" marT="33655" marB="0"/>
                </a:tc>
                <a:tc>
                  <a:txBody>
                    <a:bodyPr/>
                    <a:lstStyle/>
                    <a:p>
                      <a:pPr marL="92075" marR="241300">
                        <a:lnSpc>
                          <a:spcPts val="1380"/>
                        </a:lnSpc>
                        <a:spcBef>
                          <a:spcPts val="360"/>
                        </a:spcBef>
                      </a:pPr>
                      <a:r>
                        <a:rPr sz="1200" spc="-10" dirty="0"/>
                        <a:t>658720,</a:t>
                      </a:r>
                      <a:r>
                        <a:rPr sz="1200" spc="-15" dirty="0"/>
                        <a:t> </a:t>
                      </a:r>
                      <a:r>
                        <a:rPr sz="1200" spc="-5" dirty="0"/>
                        <a:t>Алтайский</a:t>
                      </a:r>
                      <a:r>
                        <a:rPr sz="1200" spc="25" dirty="0"/>
                        <a:t> </a:t>
                      </a:r>
                      <a:r>
                        <a:rPr sz="1200" spc="-5" dirty="0"/>
                        <a:t>край,</a:t>
                      </a:r>
                      <a:r>
                        <a:rPr sz="1200" spc="-10" dirty="0"/>
                        <a:t> </a:t>
                      </a:r>
                      <a:r>
                        <a:rPr sz="1200" spc="-5" dirty="0"/>
                        <a:t>Каменский</a:t>
                      </a:r>
                      <a:r>
                        <a:rPr sz="1200" spc="15" dirty="0"/>
                        <a:t> </a:t>
                      </a:r>
                      <a:r>
                        <a:rPr sz="1200" spc="-5" dirty="0"/>
                        <a:t>район, с.</a:t>
                      </a:r>
                      <a:r>
                        <a:rPr sz="1200" spc="5" dirty="0"/>
                        <a:t> </a:t>
                      </a:r>
                      <a:r>
                        <a:rPr sz="1200" dirty="0"/>
                        <a:t>Рыбное,</a:t>
                      </a:r>
                      <a:r>
                        <a:rPr sz="1200" spc="-5" dirty="0"/>
                        <a:t> ул. </a:t>
                      </a:r>
                      <a:r>
                        <a:rPr sz="1200" spc="-345" dirty="0"/>
                        <a:t> </a:t>
                      </a:r>
                      <a:r>
                        <a:rPr sz="1200" spc="-5" dirty="0"/>
                        <a:t>Гагарина,</a:t>
                      </a:r>
                      <a:r>
                        <a:rPr sz="1200" spc="-20" dirty="0"/>
                        <a:t> </a:t>
                      </a:r>
                      <a:r>
                        <a:rPr sz="1200" spc="-5" dirty="0"/>
                        <a:t>8,</a:t>
                      </a:r>
                      <a:endParaRPr sz="1200"/>
                    </a:p>
                    <a:p>
                      <a:pPr marL="92075">
                        <a:lnSpc>
                          <a:spcPts val="1325"/>
                        </a:lnSpc>
                      </a:pPr>
                      <a:r>
                        <a:rPr sz="1200" spc="-5" dirty="0"/>
                        <a:t>тел.</a:t>
                      </a:r>
                      <a:r>
                        <a:rPr sz="1200" spc="-25" dirty="0"/>
                        <a:t> </a:t>
                      </a:r>
                      <a:r>
                        <a:rPr sz="1200" spc="-10" dirty="0"/>
                        <a:t>8(38584)74-6-41,</a:t>
                      </a:r>
                      <a:endParaRPr sz="1200"/>
                    </a:p>
                    <a:p>
                      <a:pPr marL="92075">
                        <a:lnSpc>
                          <a:spcPts val="1410"/>
                        </a:lnSpc>
                      </a:pPr>
                      <a:r>
                        <a:rPr sz="1200" spc="-5" dirty="0"/>
                        <a:t>E-mail:</a:t>
                      </a:r>
                      <a:r>
                        <a:rPr sz="1200" spc="-55" dirty="0"/>
                        <a:t> </a:t>
                      </a:r>
                      <a:r>
                        <a:rPr sz="1200" spc="-15" dirty="0"/>
                        <a:t>adm2014@rambler.rг</a:t>
                      </a:r>
                      <a:endParaRPr sz="1200">
                        <a:latin typeface="Trebuchet MS"/>
                        <a:cs typeface="Trebuchet MS"/>
                      </a:endParaRPr>
                    </a:p>
                  </a:txBody>
                  <a:tcPr marL="0" marR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44905">
                <a:tc>
                  <a:txBody>
                    <a:bodyPr/>
                    <a:lstStyle/>
                    <a:p>
                      <a:pPr marL="179705" marR="598170">
                        <a:lnSpc>
                          <a:spcPts val="1380"/>
                        </a:lnSpc>
                        <a:spcBef>
                          <a:spcPts val="365"/>
                        </a:spcBef>
                      </a:pPr>
                      <a:r>
                        <a:rPr sz="1200" spc="-5" dirty="0"/>
                        <a:t>Столбовский</a:t>
                      </a:r>
                      <a:r>
                        <a:rPr sz="1200" spc="10" dirty="0"/>
                        <a:t> </a:t>
                      </a:r>
                      <a:r>
                        <a:rPr sz="1200" spc="-5" dirty="0"/>
                        <a:t>сельсовет </a:t>
                      </a:r>
                      <a:r>
                        <a:rPr sz="1200" spc="-350" dirty="0"/>
                        <a:t> </a:t>
                      </a:r>
                      <a:r>
                        <a:rPr sz="1200" spc="-5" dirty="0"/>
                        <a:t>село Столбово,</a:t>
                      </a:r>
                      <a:endParaRPr sz="1200"/>
                    </a:p>
                    <a:p>
                      <a:pPr marL="179705" marR="1079500">
                        <a:lnSpc>
                          <a:spcPts val="1380"/>
                        </a:lnSpc>
                        <a:spcBef>
                          <a:spcPts val="10"/>
                        </a:spcBef>
                      </a:pPr>
                      <a:r>
                        <a:rPr sz="1200" spc="-5" dirty="0"/>
                        <a:t>село Дресвянка, </a:t>
                      </a:r>
                      <a:r>
                        <a:rPr sz="1200" spc="-355" dirty="0"/>
                        <a:t> </a:t>
                      </a:r>
                      <a:r>
                        <a:rPr sz="1200" spc="-5" dirty="0"/>
                        <a:t>село Ключи, </a:t>
                      </a:r>
                      <a:r>
                        <a:rPr sz="1200" dirty="0"/>
                        <a:t> </a:t>
                      </a:r>
                      <a:r>
                        <a:rPr sz="1200" spc="-5" dirty="0"/>
                        <a:t>село Малетино, </a:t>
                      </a:r>
                      <a:r>
                        <a:rPr sz="1200" dirty="0"/>
                        <a:t> </a:t>
                      </a:r>
                      <a:r>
                        <a:rPr sz="1200" spc="-5" dirty="0"/>
                        <a:t>село</a:t>
                      </a:r>
                      <a:r>
                        <a:rPr sz="1200" spc="-15" dirty="0"/>
                        <a:t> </a:t>
                      </a:r>
                      <a:r>
                        <a:rPr sz="1200" spc="-5" dirty="0"/>
                        <a:t>Соколово</a:t>
                      </a:r>
                      <a:endParaRPr sz="1200">
                        <a:latin typeface="Trebuchet MS"/>
                        <a:cs typeface="Trebuchet MS"/>
                      </a:endParaRPr>
                    </a:p>
                  </a:txBody>
                  <a:tcPr marL="0" marR="0" marT="46355" marB="0"/>
                </a:tc>
                <a:tc>
                  <a:txBody>
                    <a:bodyPr/>
                    <a:lstStyle/>
                    <a:p>
                      <a:pPr marL="91440" marR="777875">
                        <a:lnSpc>
                          <a:spcPts val="1380"/>
                        </a:lnSpc>
                        <a:spcBef>
                          <a:spcPts val="365"/>
                        </a:spcBef>
                      </a:pPr>
                      <a:r>
                        <a:rPr sz="1200" spc="-5" dirty="0"/>
                        <a:t>Килина</a:t>
                      </a:r>
                      <a:r>
                        <a:rPr sz="1200" spc="-55" dirty="0"/>
                        <a:t> </a:t>
                      </a:r>
                      <a:r>
                        <a:rPr sz="1200" spc="-5" dirty="0"/>
                        <a:t>Светлана </a:t>
                      </a:r>
                      <a:r>
                        <a:rPr sz="1200" spc="-345" dirty="0"/>
                        <a:t> </a:t>
                      </a:r>
                      <a:r>
                        <a:rPr sz="1200" spc="-5" dirty="0"/>
                        <a:t>Васильевна</a:t>
                      </a:r>
                      <a:endParaRPr sz="1200">
                        <a:latin typeface="Trebuchet MS"/>
                        <a:cs typeface="Trebuchet MS"/>
                      </a:endParaRPr>
                    </a:p>
                  </a:txBody>
                  <a:tcPr marL="0" marR="0" marT="46355" marB="0"/>
                </a:tc>
                <a:tc>
                  <a:txBody>
                    <a:bodyPr/>
                    <a:lstStyle/>
                    <a:p>
                      <a:pPr marL="92075" marR="1308735">
                        <a:lnSpc>
                          <a:spcPts val="1380"/>
                        </a:lnSpc>
                        <a:spcBef>
                          <a:spcPts val="365"/>
                        </a:spcBef>
                      </a:pPr>
                      <a:r>
                        <a:rPr sz="1200" spc="-10" dirty="0"/>
                        <a:t>658717,</a:t>
                      </a:r>
                      <a:r>
                        <a:rPr sz="1200" spc="-20" dirty="0"/>
                        <a:t> </a:t>
                      </a:r>
                      <a:r>
                        <a:rPr sz="1200" spc="-5" dirty="0"/>
                        <a:t>Алтайский</a:t>
                      </a:r>
                      <a:r>
                        <a:rPr sz="1200" spc="25" dirty="0"/>
                        <a:t> </a:t>
                      </a:r>
                      <a:r>
                        <a:rPr sz="1200" spc="-5" dirty="0"/>
                        <a:t>край,</a:t>
                      </a:r>
                      <a:r>
                        <a:rPr sz="1200" spc="-15" dirty="0"/>
                        <a:t> </a:t>
                      </a:r>
                      <a:r>
                        <a:rPr sz="1200" spc="-5" dirty="0"/>
                        <a:t>Каменский</a:t>
                      </a:r>
                      <a:r>
                        <a:rPr sz="1200" spc="15" dirty="0"/>
                        <a:t> </a:t>
                      </a:r>
                      <a:r>
                        <a:rPr sz="1200" spc="-5" dirty="0"/>
                        <a:t>район, </a:t>
                      </a:r>
                      <a:r>
                        <a:rPr sz="1200" spc="-350" dirty="0"/>
                        <a:t> </a:t>
                      </a:r>
                      <a:r>
                        <a:rPr sz="1200" spc="-5" dirty="0"/>
                        <a:t>с.Столбово,</a:t>
                      </a:r>
                      <a:r>
                        <a:rPr sz="1200" spc="20" dirty="0"/>
                        <a:t> </a:t>
                      </a:r>
                      <a:r>
                        <a:rPr sz="1200" spc="-5" dirty="0"/>
                        <a:t>ул.Мичурина,41,</a:t>
                      </a:r>
                      <a:endParaRPr sz="1200"/>
                    </a:p>
                    <a:p>
                      <a:pPr marL="92075">
                        <a:lnSpc>
                          <a:spcPts val="1325"/>
                        </a:lnSpc>
                      </a:pPr>
                      <a:r>
                        <a:rPr sz="1200" spc="-5" dirty="0"/>
                        <a:t>тел.</a:t>
                      </a:r>
                      <a:r>
                        <a:rPr sz="1200" spc="-25" dirty="0"/>
                        <a:t> </a:t>
                      </a:r>
                      <a:r>
                        <a:rPr sz="1200" spc="-10" dirty="0"/>
                        <a:t>8(38584)76-5-43,</a:t>
                      </a:r>
                      <a:endParaRPr sz="1200"/>
                    </a:p>
                    <a:p>
                      <a:pPr marL="92075">
                        <a:lnSpc>
                          <a:spcPts val="1410"/>
                        </a:lnSpc>
                      </a:pPr>
                      <a:r>
                        <a:rPr sz="1200" spc="-5" dirty="0"/>
                        <a:t>E-mail:</a:t>
                      </a:r>
                      <a:r>
                        <a:rPr sz="1200" spc="-60" dirty="0"/>
                        <a:t> </a:t>
                      </a:r>
                      <a:r>
                        <a:rPr sz="1200" spc="-5" dirty="0">
                          <a:hlinkClick r:id="rId5"/>
                        </a:rPr>
                        <a:t>admstolbovo@mail.ru</a:t>
                      </a:r>
                      <a:endParaRPr sz="1200">
                        <a:latin typeface="Trebuchet MS"/>
                        <a:cs typeface="Trebuchet MS"/>
                      </a:endParaRPr>
                    </a:p>
                  </a:txBody>
                  <a:tcPr marL="0" marR="0" marT="46355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93750">
                <a:tc>
                  <a:txBody>
                    <a:bodyPr/>
                    <a:lstStyle/>
                    <a:p>
                      <a:pPr marL="179705" marR="384175">
                        <a:lnSpc>
                          <a:spcPts val="1380"/>
                        </a:lnSpc>
                        <a:spcBef>
                          <a:spcPts val="365"/>
                        </a:spcBef>
                      </a:pPr>
                      <a:r>
                        <a:rPr sz="1200" spc="-5" dirty="0"/>
                        <a:t>Телеутский</a:t>
                      </a:r>
                      <a:r>
                        <a:rPr sz="1200" spc="5" dirty="0"/>
                        <a:t> </a:t>
                      </a:r>
                      <a:r>
                        <a:rPr sz="1200" spc="-5" dirty="0"/>
                        <a:t>сельсовет </a:t>
                      </a:r>
                      <a:r>
                        <a:rPr sz="1200" dirty="0"/>
                        <a:t> </a:t>
                      </a:r>
                      <a:r>
                        <a:rPr sz="1200" spc="-5" dirty="0"/>
                        <a:t>село Ветрено-Телеутское,</a:t>
                      </a:r>
                      <a:endParaRPr sz="1200"/>
                    </a:p>
                    <a:p>
                      <a:pPr marL="179705">
                        <a:lnSpc>
                          <a:spcPts val="1355"/>
                        </a:lnSpc>
                      </a:pPr>
                      <a:r>
                        <a:rPr sz="1200" spc="-5" dirty="0"/>
                        <a:t>село Подветренно-Телеутское</a:t>
                      </a:r>
                      <a:endParaRPr sz="1200">
                        <a:latin typeface="Trebuchet MS"/>
                        <a:cs typeface="Trebuchet MS"/>
                      </a:endParaRPr>
                    </a:p>
                  </a:txBody>
                  <a:tcPr marL="0" marR="0" marT="46355" marB="0"/>
                </a:tc>
                <a:tc>
                  <a:txBody>
                    <a:bodyPr/>
                    <a:lstStyle/>
                    <a:p>
                      <a:pPr marL="91440" marR="707390">
                        <a:lnSpc>
                          <a:spcPts val="1380"/>
                        </a:lnSpc>
                        <a:spcBef>
                          <a:spcPts val="365"/>
                        </a:spcBef>
                      </a:pPr>
                      <a:r>
                        <a:rPr lang="ru-RU" sz="1200" spc="-5" dirty="0" err="1" smtClean="0"/>
                        <a:t>Башта</a:t>
                      </a:r>
                      <a:r>
                        <a:rPr lang="ru-RU" sz="1200" spc="-5" baseline="0" dirty="0" smtClean="0"/>
                        <a:t> Елена Владиславовна</a:t>
                      </a:r>
                      <a:endParaRPr sz="1200" dirty="0">
                        <a:latin typeface="Trebuchet MS"/>
                        <a:cs typeface="Trebuchet MS"/>
                      </a:endParaRPr>
                    </a:p>
                  </a:txBody>
                  <a:tcPr marL="0" marR="0" marT="46355" marB="0"/>
                </a:tc>
                <a:tc>
                  <a:txBody>
                    <a:bodyPr/>
                    <a:lstStyle/>
                    <a:p>
                      <a:pPr marL="92075" marR="412750">
                        <a:lnSpc>
                          <a:spcPts val="1380"/>
                        </a:lnSpc>
                        <a:spcBef>
                          <a:spcPts val="365"/>
                        </a:spcBef>
                      </a:pPr>
                      <a:r>
                        <a:rPr sz="1200" spc="-10" dirty="0"/>
                        <a:t>658736, </a:t>
                      </a:r>
                      <a:r>
                        <a:rPr sz="1200" spc="-5" dirty="0"/>
                        <a:t>Алтайский</a:t>
                      </a:r>
                      <a:r>
                        <a:rPr sz="1200" spc="35" dirty="0"/>
                        <a:t> </a:t>
                      </a:r>
                      <a:r>
                        <a:rPr sz="1200" spc="-5" dirty="0"/>
                        <a:t>край,</a:t>
                      </a:r>
                      <a:r>
                        <a:rPr sz="1200" spc="-10" dirty="0"/>
                        <a:t> </a:t>
                      </a:r>
                      <a:r>
                        <a:rPr sz="1200" spc="-5" dirty="0"/>
                        <a:t>Каменский</a:t>
                      </a:r>
                      <a:r>
                        <a:rPr sz="1200" spc="25" dirty="0"/>
                        <a:t> </a:t>
                      </a:r>
                      <a:r>
                        <a:rPr sz="1200" spc="-5" dirty="0"/>
                        <a:t>район,</a:t>
                      </a:r>
                      <a:r>
                        <a:rPr sz="1200" spc="10" dirty="0"/>
                        <a:t> </a:t>
                      </a:r>
                      <a:r>
                        <a:rPr sz="1200" spc="-5" dirty="0"/>
                        <a:t>с.Ветренно- </a:t>
                      </a:r>
                      <a:r>
                        <a:rPr sz="1200" spc="-345" dirty="0"/>
                        <a:t> </a:t>
                      </a:r>
                      <a:r>
                        <a:rPr sz="1200" spc="-5" dirty="0"/>
                        <a:t>Телеутское,</a:t>
                      </a:r>
                      <a:endParaRPr sz="1200"/>
                    </a:p>
                    <a:p>
                      <a:pPr marL="92075" marR="1635125">
                        <a:lnSpc>
                          <a:spcPts val="1380"/>
                        </a:lnSpc>
                        <a:spcBef>
                          <a:spcPts val="15"/>
                        </a:spcBef>
                      </a:pPr>
                      <a:r>
                        <a:rPr sz="1200" spc="-5" dirty="0"/>
                        <a:t>Центральная,</a:t>
                      </a:r>
                      <a:r>
                        <a:rPr sz="1200" spc="-20" dirty="0"/>
                        <a:t> </a:t>
                      </a:r>
                      <a:r>
                        <a:rPr sz="1200" spc="-10" dirty="0"/>
                        <a:t>47, </a:t>
                      </a:r>
                      <a:r>
                        <a:rPr sz="1200" spc="-5" dirty="0"/>
                        <a:t>тел.</a:t>
                      </a:r>
                      <a:r>
                        <a:rPr sz="1200" spc="10" dirty="0"/>
                        <a:t> </a:t>
                      </a:r>
                      <a:r>
                        <a:rPr sz="1200" spc="-10" dirty="0"/>
                        <a:t>8(38584)75-3-45, </a:t>
                      </a:r>
                      <a:r>
                        <a:rPr sz="1200" spc="-350" dirty="0"/>
                        <a:t> </a:t>
                      </a:r>
                      <a:r>
                        <a:rPr sz="1200" spc="-5" dirty="0"/>
                        <a:t>E-mail:</a:t>
                      </a:r>
                      <a:r>
                        <a:rPr sz="1200" spc="-55" dirty="0"/>
                        <a:t> </a:t>
                      </a:r>
                      <a:r>
                        <a:rPr sz="1200" spc="-5" dirty="0">
                          <a:hlinkClick r:id="rId6"/>
                        </a:rPr>
                        <a:t>bereziukov@yandex.ru</a:t>
                      </a:r>
                      <a:endParaRPr sz="1200">
                        <a:latin typeface="Trebuchet MS"/>
                        <a:cs typeface="Trebuchet MS"/>
                      </a:endParaRPr>
                    </a:p>
                  </a:txBody>
                  <a:tcPr marL="0" marR="0" marT="46355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93711">
                <a:tc>
                  <a:txBody>
                    <a:bodyPr/>
                    <a:lstStyle/>
                    <a:p>
                      <a:pPr marL="179705" marR="603250">
                        <a:lnSpc>
                          <a:spcPct val="96300"/>
                        </a:lnSpc>
                        <a:spcBef>
                          <a:spcPts val="325"/>
                        </a:spcBef>
                      </a:pPr>
                      <a:r>
                        <a:rPr sz="1200" spc="-5" dirty="0"/>
                        <a:t>Толстовский сельсовет </a:t>
                      </a:r>
                      <a:r>
                        <a:rPr sz="1200" spc="-350" dirty="0"/>
                        <a:t> </a:t>
                      </a:r>
                      <a:r>
                        <a:rPr sz="1200" spc="-5" dirty="0"/>
                        <a:t>поселок Толстовский, </a:t>
                      </a:r>
                      <a:r>
                        <a:rPr sz="1200" dirty="0"/>
                        <a:t> </a:t>
                      </a:r>
                      <a:r>
                        <a:rPr sz="1200" spc="-5" dirty="0"/>
                        <a:t>поселок</a:t>
                      </a:r>
                      <a:r>
                        <a:rPr sz="1200" spc="-25" dirty="0"/>
                        <a:t> </a:t>
                      </a:r>
                      <a:r>
                        <a:rPr sz="1200" spc="-5" dirty="0"/>
                        <a:t>Тамбовский</a:t>
                      </a:r>
                      <a:endParaRPr sz="1200">
                        <a:latin typeface="Trebuchet MS"/>
                        <a:cs typeface="Trebuchet MS"/>
                      </a:endParaRPr>
                    </a:p>
                  </a:txBody>
                  <a:tcPr marL="0" marR="0" marT="41275" marB="0"/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ts val="1410"/>
                        </a:lnSpc>
                        <a:spcBef>
                          <a:spcPts val="270"/>
                        </a:spcBef>
                      </a:pPr>
                      <a:r>
                        <a:rPr lang="ru-RU" sz="1200" b="0" dirty="0" err="1" smtClean="0">
                          <a:latin typeface="+mn-lt"/>
                          <a:cs typeface="Trebuchet MS"/>
                        </a:rPr>
                        <a:t>Валынкина</a:t>
                      </a:r>
                      <a:r>
                        <a:rPr lang="ru-RU" sz="1200" b="0" baseline="0" dirty="0" smtClean="0">
                          <a:latin typeface="+mn-lt"/>
                          <a:cs typeface="Trebuchet MS"/>
                        </a:rPr>
                        <a:t> </a:t>
                      </a:r>
                      <a:r>
                        <a:rPr lang="ru-RU" sz="1200" b="0" baseline="0" dirty="0" err="1" smtClean="0">
                          <a:latin typeface="+mn-lt"/>
                          <a:cs typeface="Trebuchet MS"/>
                        </a:rPr>
                        <a:t>Антанина</a:t>
                      </a:r>
                      <a:r>
                        <a:rPr lang="ru-RU" sz="1200" b="0" baseline="0" dirty="0" smtClean="0">
                          <a:latin typeface="+mn-lt"/>
                          <a:cs typeface="Trebuchet MS"/>
                        </a:rPr>
                        <a:t> Алексеевна</a:t>
                      </a:r>
                      <a:endParaRPr sz="1200" b="0" dirty="0">
                        <a:latin typeface="+mn-lt"/>
                        <a:cs typeface="Trebuchet MS"/>
                      </a:endParaRPr>
                    </a:p>
                  </a:txBody>
                  <a:tcPr marL="0" marR="0" marT="34290" marB="0"/>
                </a:tc>
                <a:tc>
                  <a:txBody>
                    <a:bodyPr/>
                    <a:lstStyle/>
                    <a:p>
                      <a:pPr marL="92075" marR="553085">
                        <a:lnSpc>
                          <a:spcPct val="96300"/>
                        </a:lnSpc>
                        <a:spcBef>
                          <a:spcPts val="325"/>
                        </a:spcBef>
                      </a:pPr>
                      <a:r>
                        <a:rPr sz="1200" spc="-10" dirty="0"/>
                        <a:t>658731,</a:t>
                      </a:r>
                      <a:r>
                        <a:rPr sz="1200" spc="-15" dirty="0"/>
                        <a:t> </a:t>
                      </a:r>
                      <a:r>
                        <a:rPr sz="1200" spc="-5" dirty="0"/>
                        <a:t>Алтайский</a:t>
                      </a:r>
                      <a:r>
                        <a:rPr sz="1200" spc="25" dirty="0"/>
                        <a:t> </a:t>
                      </a:r>
                      <a:r>
                        <a:rPr sz="1200" spc="-5" dirty="0"/>
                        <a:t>край,</a:t>
                      </a:r>
                      <a:r>
                        <a:rPr sz="1200" spc="-15" dirty="0"/>
                        <a:t> </a:t>
                      </a:r>
                      <a:r>
                        <a:rPr sz="1200" spc="-5" dirty="0"/>
                        <a:t>Каменский</a:t>
                      </a:r>
                      <a:r>
                        <a:rPr sz="1200" spc="15" dirty="0"/>
                        <a:t> </a:t>
                      </a:r>
                      <a:r>
                        <a:rPr sz="1200" spc="-5" dirty="0"/>
                        <a:t>район,</a:t>
                      </a:r>
                      <a:r>
                        <a:rPr sz="1200" spc="-10" dirty="0"/>
                        <a:t> </a:t>
                      </a:r>
                      <a:r>
                        <a:rPr sz="1200" spc="-5" dirty="0"/>
                        <a:t>пос. </a:t>
                      </a:r>
                      <a:r>
                        <a:rPr sz="1200" dirty="0"/>
                        <a:t> </a:t>
                      </a:r>
                      <a:r>
                        <a:rPr sz="1200" spc="-5" dirty="0"/>
                        <a:t>Толстовский,ул.Центральная,49,тел.</a:t>
                      </a:r>
                      <a:r>
                        <a:rPr sz="1200" spc="10" dirty="0"/>
                        <a:t> </a:t>
                      </a:r>
                      <a:r>
                        <a:rPr sz="1200" spc="-10" dirty="0"/>
                        <a:t>8(38584)74-3-27, </a:t>
                      </a:r>
                      <a:r>
                        <a:rPr sz="1200" spc="-345" dirty="0"/>
                        <a:t> </a:t>
                      </a:r>
                      <a:r>
                        <a:rPr sz="1200" spc="-5" dirty="0"/>
                        <a:t>E-mail:</a:t>
                      </a:r>
                      <a:r>
                        <a:rPr sz="1200" spc="-40" dirty="0"/>
                        <a:t> </a:t>
                      </a:r>
                      <a:r>
                        <a:rPr sz="1200" spc="-5" dirty="0">
                          <a:hlinkClick r:id="rId7"/>
                        </a:rPr>
                        <a:t>tolstovskadm2015@yandex.ru</a:t>
                      </a:r>
                      <a:endParaRPr sz="1200">
                        <a:latin typeface="Trebuchet MS"/>
                        <a:cs typeface="Trebuchet MS"/>
                      </a:endParaRPr>
                    </a:p>
                  </a:txBody>
                  <a:tcPr marL="0" marR="0" marT="41275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39638">
                <a:tc>
                  <a:txBody>
                    <a:bodyPr/>
                    <a:lstStyle/>
                    <a:p>
                      <a:pPr marL="179705" marR="435609">
                        <a:lnSpc>
                          <a:spcPct val="96300"/>
                        </a:lnSpc>
                        <a:spcBef>
                          <a:spcPts val="325"/>
                        </a:spcBef>
                      </a:pPr>
                      <a:r>
                        <a:rPr sz="1200" spc="-5" dirty="0"/>
                        <a:t>Филипповский сельсовет </a:t>
                      </a:r>
                      <a:r>
                        <a:rPr sz="1200" spc="-350" dirty="0"/>
                        <a:t> </a:t>
                      </a:r>
                      <a:r>
                        <a:rPr sz="1200" spc="-5" dirty="0"/>
                        <a:t>поселок Филипповский, </a:t>
                      </a:r>
                      <a:r>
                        <a:rPr sz="1200" dirty="0"/>
                        <a:t> </a:t>
                      </a:r>
                      <a:r>
                        <a:rPr sz="1200" spc="-5" dirty="0"/>
                        <a:t>поселок</a:t>
                      </a:r>
                      <a:r>
                        <a:rPr sz="1200" spc="-30" dirty="0"/>
                        <a:t> </a:t>
                      </a:r>
                      <a:r>
                        <a:rPr sz="1200" spc="-5" dirty="0"/>
                        <a:t>Зеленая Дубрава</a:t>
                      </a:r>
                      <a:endParaRPr sz="1200">
                        <a:latin typeface="Trebuchet MS"/>
                        <a:cs typeface="Trebuchet MS"/>
                      </a:endParaRPr>
                    </a:p>
                  </a:txBody>
                  <a:tcPr marL="0" marR="0" marT="41275" marB="0"/>
                </a:tc>
                <a:tc>
                  <a:txBody>
                    <a:bodyPr/>
                    <a:lstStyle/>
                    <a:p>
                      <a:pPr marL="91440" marR="706120">
                        <a:lnSpc>
                          <a:spcPts val="1380"/>
                        </a:lnSpc>
                        <a:spcBef>
                          <a:spcPts val="370"/>
                        </a:spcBef>
                      </a:pPr>
                      <a:r>
                        <a:rPr sz="1200" spc="-5" dirty="0"/>
                        <a:t>Белоусов Алексей </a:t>
                      </a:r>
                      <a:r>
                        <a:rPr sz="1200" spc="-355" dirty="0"/>
                        <a:t> </a:t>
                      </a:r>
                      <a:r>
                        <a:rPr sz="1200" spc="-5" dirty="0"/>
                        <a:t>Николаевич</a:t>
                      </a:r>
                      <a:endParaRPr sz="1200">
                        <a:latin typeface="Trebuchet MS"/>
                        <a:cs typeface="Trebuchet MS"/>
                      </a:endParaRPr>
                    </a:p>
                  </a:txBody>
                  <a:tcPr marL="0" marR="0" marT="46990" marB="0"/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ts val="1410"/>
                        </a:lnSpc>
                        <a:spcBef>
                          <a:spcPts val="270"/>
                        </a:spcBef>
                      </a:pPr>
                      <a:r>
                        <a:rPr sz="1200" spc="-10" dirty="0"/>
                        <a:t>658733,</a:t>
                      </a:r>
                      <a:r>
                        <a:rPr sz="1200" spc="-15" dirty="0"/>
                        <a:t> </a:t>
                      </a:r>
                      <a:r>
                        <a:rPr sz="1200" spc="-5" dirty="0"/>
                        <a:t>Алтайский</a:t>
                      </a:r>
                      <a:r>
                        <a:rPr sz="1200" spc="25" dirty="0"/>
                        <a:t> </a:t>
                      </a:r>
                      <a:r>
                        <a:rPr sz="1200" spc="-5" dirty="0"/>
                        <a:t>край,</a:t>
                      </a:r>
                      <a:r>
                        <a:rPr sz="1200" spc="-10" dirty="0"/>
                        <a:t> </a:t>
                      </a:r>
                      <a:r>
                        <a:rPr sz="1200" spc="-5" dirty="0"/>
                        <a:t>Каменский</a:t>
                      </a:r>
                      <a:r>
                        <a:rPr sz="1200" spc="15" dirty="0"/>
                        <a:t> </a:t>
                      </a:r>
                      <a:r>
                        <a:rPr sz="1200" spc="-5" dirty="0"/>
                        <a:t>район,</a:t>
                      </a:r>
                      <a:r>
                        <a:rPr sz="1200" spc="-10" dirty="0"/>
                        <a:t> </a:t>
                      </a:r>
                      <a:r>
                        <a:rPr sz="1200" spc="-5" dirty="0"/>
                        <a:t>пос.</a:t>
                      </a:r>
                      <a:endParaRPr sz="1200" dirty="0"/>
                    </a:p>
                    <a:p>
                      <a:pPr marL="92075" marR="596900">
                        <a:lnSpc>
                          <a:spcPts val="1390"/>
                        </a:lnSpc>
                        <a:spcBef>
                          <a:spcPts val="60"/>
                        </a:spcBef>
                      </a:pPr>
                      <a:r>
                        <a:rPr sz="1200" spc="-5" dirty="0"/>
                        <a:t>Филипповский,</a:t>
                      </a:r>
                      <a:r>
                        <a:rPr sz="1200" dirty="0"/>
                        <a:t> </a:t>
                      </a:r>
                      <a:r>
                        <a:rPr sz="1200" spc="-5" dirty="0"/>
                        <a:t>Центральная,4Б,</a:t>
                      </a:r>
                      <a:r>
                        <a:rPr sz="1200" spc="10" dirty="0"/>
                        <a:t> </a:t>
                      </a:r>
                      <a:r>
                        <a:rPr sz="1200" spc="-5" dirty="0"/>
                        <a:t>тел.</a:t>
                      </a:r>
                      <a:r>
                        <a:rPr sz="1200" spc="20" dirty="0"/>
                        <a:t> </a:t>
                      </a:r>
                      <a:r>
                        <a:rPr sz="1200" spc="-10" dirty="0"/>
                        <a:t>8(38584)71-3-43 </a:t>
                      </a:r>
                      <a:r>
                        <a:rPr sz="1200" spc="-350" dirty="0"/>
                        <a:t> </a:t>
                      </a:r>
                      <a:r>
                        <a:rPr sz="1200" spc="-5" dirty="0"/>
                        <a:t>Адрес</a:t>
                      </a:r>
                      <a:r>
                        <a:rPr sz="1200" spc="-15" dirty="0"/>
                        <a:t> </a:t>
                      </a:r>
                      <a:r>
                        <a:rPr sz="1200" spc="-5" dirty="0"/>
                        <a:t>электронной</a:t>
                      </a:r>
                      <a:r>
                        <a:rPr sz="1200" spc="20" dirty="0"/>
                        <a:t> </a:t>
                      </a:r>
                      <a:r>
                        <a:rPr sz="1200" spc="-5" dirty="0"/>
                        <a:t>почты:</a:t>
                      </a:r>
                      <a:r>
                        <a:rPr sz="1200" dirty="0"/>
                        <a:t> </a:t>
                      </a:r>
                      <a:r>
                        <a:rPr sz="1200" spc="-5" dirty="0">
                          <a:hlinkClick r:id="rId8"/>
                        </a:rPr>
                        <a:t>admfilippovsk@mail.ru</a:t>
                      </a:r>
                      <a:endParaRPr sz="1200" dirty="0">
                        <a:latin typeface="Trebuchet MS"/>
                        <a:cs typeface="Trebuchet MS"/>
                      </a:endParaRPr>
                    </a:p>
                  </a:txBody>
                  <a:tcPr marL="0" marR="0" marT="3429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76028" y="2845105"/>
            <a:ext cx="7866380" cy="173573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75260" marR="397510" indent="19685" algn="just">
              <a:lnSpc>
                <a:spcPct val="100000"/>
              </a:lnSpc>
              <a:spcBef>
                <a:spcPts val="95"/>
              </a:spcBef>
            </a:pPr>
            <a:r>
              <a:rPr sz="1600" spc="-10" dirty="0">
                <a:latin typeface="Times New Roman"/>
                <a:cs typeface="Times New Roman"/>
              </a:rPr>
              <a:t>Административным</a:t>
            </a:r>
            <a:r>
              <a:rPr sz="1600" spc="55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центром</a:t>
            </a:r>
            <a:r>
              <a:rPr sz="1600" spc="25" dirty="0">
                <a:latin typeface="Times New Roman"/>
                <a:cs typeface="Times New Roman"/>
              </a:rPr>
              <a:t> </a:t>
            </a:r>
            <a:r>
              <a:rPr sz="1600" spc="-15" dirty="0">
                <a:latin typeface="Times New Roman"/>
                <a:cs typeface="Times New Roman"/>
              </a:rPr>
              <a:t>Каменского</a:t>
            </a:r>
            <a:r>
              <a:rPr sz="1600" spc="35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района</a:t>
            </a:r>
            <a:r>
              <a:rPr sz="1600" spc="25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является</a:t>
            </a:r>
            <a:r>
              <a:rPr sz="1600" spc="15" dirty="0">
                <a:latin typeface="Times New Roman"/>
                <a:cs typeface="Times New Roman"/>
              </a:rPr>
              <a:t> </a:t>
            </a:r>
            <a:r>
              <a:rPr sz="1600" spc="-20" dirty="0" err="1">
                <a:latin typeface="Times New Roman"/>
                <a:cs typeface="Times New Roman"/>
              </a:rPr>
              <a:t>городское</a:t>
            </a:r>
            <a:r>
              <a:rPr sz="1600" spc="45" dirty="0">
                <a:latin typeface="Times New Roman"/>
                <a:cs typeface="Times New Roman"/>
              </a:rPr>
              <a:t> </a:t>
            </a:r>
            <a:r>
              <a:rPr sz="1600" dirty="0" err="1" smtClean="0">
                <a:latin typeface="Times New Roman"/>
                <a:cs typeface="Times New Roman"/>
              </a:rPr>
              <a:t>поселение</a:t>
            </a:r>
            <a:r>
              <a:rPr sz="1600" spc="25" dirty="0" smtClean="0">
                <a:latin typeface="Times New Roman"/>
                <a:cs typeface="Times New Roman"/>
              </a:rPr>
              <a:t> </a:t>
            </a:r>
            <a:r>
              <a:rPr sz="1600" spc="-20" dirty="0" err="1" smtClean="0">
                <a:latin typeface="Times New Roman"/>
                <a:cs typeface="Times New Roman"/>
              </a:rPr>
              <a:t>город</a:t>
            </a:r>
            <a:r>
              <a:rPr sz="1600" spc="50" dirty="0" smtClean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Камень-на</a:t>
            </a:r>
            <a:r>
              <a:rPr sz="1600" spc="35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–Оби. </a:t>
            </a:r>
            <a:r>
              <a:rPr sz="1600" spc="-310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Наиболее</a:t>
            </a:r>
            <a:r>
              <a:rPr sz="1600" spc="10" dirty="0">
                <a:latin typeface="Times New Roman"/>
                <a:cs typeface="Times New Roman"/>
              </a:rPr>
              <a:t> </a:t>
            </a:r>
            <a:r>
              <a:rPr sz="1600" spc="-15" dirty="0">
                <a:latin typeface="Times New Roman"/>
                <a:cs typeface="Times New Roman"/>
              </a:rPr>
              <a:t>крупные</a:t>
            </a:r>
            <a:r>
              <a:rPr sz="1600" spc="45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муниципальные</a:t>
            </a:r>
            <a:r>
              <a:rPr sz="1600" spc="5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образования:</a:t>
            </a:r>
            <a:r>
              <a:rPr sz="1600" spc="30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Корниловский,</a:t>
            </a:r>
            <a:r>
              <a:rPr sz="1600" spc="50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Столбовский,</a:t>
            </a:r>
            <a:r>
              <a:rPr sz="1600" spc="10" dirty="0">
                <a:latin typeface="Times New Roman"/>
                <a:cs typeface="Times New Roman"/>
              </a:rPr>
              <a:t> </a:t>
            </a:r>
            <a:r>
              <a:rPr sz="1600" spc="-25" dirty="0">
                <a:latin typeface="Times New Roman"/>
                <a:cs typeface="Times New Roman"/>
              </a:rPr>
              <a:t>Гоноховский</a:t>
            </a:r>
            <a:r>
              <a:rPr sz="1600" spc="55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и</a:t>
            </a:r>
            <a:endParaRPr sz="1600" dirty="0">
              <a:latin typeface="Times New Roman"/>
              <a:cs typeface="Times New Roman"/>
            </a:endParaRPr>
          </a:p>
          <a:p>
            <a:pPr marL="12700" algn="just">
              <a:lnSpc>
                <a:spcPct val="100000"/>
              </a:lnSpc>
            </a:pPr>
            <a:r>
              <a:rPr sz="1600" spc="-15" dirty="0">
                <a:latin typeface="Times New Roman"/>
                <a:cs typeface="Times New Roman"/>
              </a:rPr>
              <a:t>Новоярковский</a:t>
            </a:r>
            <a:r>
              <a:rPr sz="1600" spc="2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сельсоветы.</a:t>
            </a:r>
            <a:endParaRPr sz="1600" dirty="0">
              <a:latin typeface="Times New Roman"/>
              <a:cs typeface="Times New Roman"/>
            </a:endParaRPr>
          </a:p>
          <a:p>
            <a:pPr marL="12700" marR="5080" indent="162560" algn="just">
              <a:lnSpc>
                <a:spcPct val="100000"/>
              </a:lnSpc>
            </a:pPr>
            <a:r>
              <a:rPr sz="1600" spc="-5" dirty="0" err="1">
                <a:latin typeface="Times New Roman"/>
                <a:cs typeface="Times New Roman"/>
              </a:rPr>
              <a:t>По</a:t>
            </a:r>
            <a:r>
              <a:rPr sz="1600" spc="10" dirty="0">
                <a:latin typeface="Times New Roman"/>
                <a:cs typeface="Times New Roman"/>
              </a:rPr>
              <a:t> </a:t>
            </a:r>
            <a:r>
              <a:rPr lang="ru-RU" sz="1600" spc="-5" dirty="0" smtClean="0">
                <a:latin typeface="Times New Roman"/>
                <a:cs typeface="Times New Roman"/>
              </a:rPr>
              <a:t>оценке</a:t>
            </a:r>
            <a:r>
              <a:rPr sz="1600" spc="45" dirty="0" smtClean="0">
                <a:latin typeface="Times New Roman"/>
                <a:cs typeface="Times New Roman"/>
              </a:rPr>
              <a:t> </a:t>
            </a:r>
            <a:r>
              <a:rPr sz="1600" spc="-5" dirty="0" err="1">
                <a:latin typeface="Times New Roman"/>
                <a:cs typeface="Times New Roman"/>
              </a:rPr>
              <a:t>на</a:t>
            </a:r>
            <a:r>
              <a:rPr sz="1600" spc="5" dirty="0">
                <a:latin typeface="Times New Roman"/>
                <a:cs typeface="Times New Roman"/>
              </a:rPr>
              <a:t> </a:t>
            </a:r>
            <a:r>
              <a:rPr lang="ru-RU" sz="1600" spc="-15" dirty="0" smtClean="0">
                <a:latin typeface="Times New Roman"/>
                <a:cs typeface="Times New Roman"/>
              </a:rPr>
              <a:t>01.01.2025</a:t>
            </a:r>
            <a:r>
              <a:rPr lang="ru-RU" sz="1600" spc="35" dirty="0">
                <a:latin typeface="Times New Roman"/>
                <a:cs typeface="Times New Roman"/>
              </a:rPr>
              <a:t> </a:t>
            </a:r>
            <a:r>
              <a:rPr lang="ru-RU" sz="1600" spc="35" dirty="0" smtClean="0">
                <a:latin typeface="Times New Roman"/>
                <a:cs typeface="Times New Roman"/>
              </a:rPr>
              <a:t>года </a:t>
            </a:r>
            <a:r>
              <a:rPr sz="1600" dirty="0" err="1" smtClean="0">
                <a:latin typeface="Times New Roman"/>
                <a:cs typeface="Times New Roman"/>
              </a:rPr>
              <a:t>численость</a:t>
            </a:r>
            <a:r>
              <a:rPr sz="1600" spc="5" dirty="0" smtClean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постоянного</a:t>
            </a:r>
            <a:r>
              <a:rPr sz="1600" spc="3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населения</a:t>
            </a:r>
            <a:r>
              <a:rPr sz="1600" spc="20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муниципального</a:t>
            </a:r>
            <a:r>
              <a:rPr sz="1600" spc="55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района </a:t>
            </a:r>
            <a:r>
              <a:rPr sz="1600" spc="-310" dirty="0">
                <a:latin typeface="Times New Roman"/>
                <a:cs typeface="Times New Roman"/>
              </a:rPr>
              <a:t> </a:t>
            </a:r>
            <a:r>
              <a:rPr sz="1600" dirty="0" err="1">
                <a:latin typeface="Times New Roman"/>
                <a:cs typeface="Times New Roman"/>
              </a:rPr>
              <a:t>составляет</a:t>
            </a:r>
            <a:r>
              <a:rPr sz="1600" spc="-30" dirty="0">
                <a:latin typeface="Times New Roman"/>
                <a:cs typeface="Times New Roman"/>
              </a:rPr>
              <a:t> </a:t>
            </a:r>
            <a:r>
              <a:rPr lang="ru-RU" sz="1600" spc="-5" dirty="0" smtClean="0">
                <a:latin typeface="Times New Roman"/>
                <a:cs typeface="Times New Roman"/>
              </a:rPr>
              <a:t>39 531</a:t>
            </a:r>
            <a:r>
              <a:rPr sz="1600" dirty="0" smtClean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человека,</a:t>
            </a:r>
            <a:r>
              <a:rPr sz="1600" spc="3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из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-5" dirty="0" err="1">
                <a:latin typeface="Times New Roman"/>
                <a:cs typeface="Times New Roman"/>
              </a:rPr>
              <a:t>них</a:t>
            </a:r>
            <a:r>
              <a:rPr sz="1600" spc="5" dirty="0">
                <a:latin typeface="Times New Roman"/>
                <a:cs typeface="Times New Roman"/>
              </a:rPr>
              <a:t> </a:t>
            </a:r>
            <a:r>
              <a:rPr lang="ru-RU" sz="1600" spc="-5" dirty="0" smtClean="0">
                <a:latin typeface="Times New Roman"/>
                <a:cs typeface="Times New Roman"/>
              </a:rPr>
              <a:t>31 624</a:t>
            </a:r>
            <a:r>
              <a:rPr sz="1600" spc="5" dirty="0" smtClean="0">
                <a:latin typeface="Times New Roman"/>
                <a:cs typeface="Times New Roman"/>
              </a:rPr>
              <a:t> </a:t>
            </a:r>
            <a:r>
              <a:rPr sz="1600" spc="-20" dirty="0">
                <a:latin typeface="Times New Roman"/>
                <a:cs typeface="Times New Roman"/>
              </a:rPr>
              <a:t>город.</a:t>
            </a:r>
            <a:endParaRPr sz="1600" dirty="0">
              <a:latin typeface="Times New Roman"/>
              <a:cs typeface="Times New Roman"/>
            </a:endParaRPr>
          </a:p>
          <a:p>
            <a:pPr marL="175260" algn="just">
              <a:lnSpc>
                <a:spcPct val="100000"/>
              </a:lnSpc>
            </a:pPr>
            <a:r>
              <a:rPr sz="1600" spc="-5" dirty="0">
                <a:latin typeface="Times New Roman"/>
                <a:cs typeface="Times New Roman"/>
              </a:rPr>
              <a:t>В</a:t>
            </a:r>
            <a:r>
              <a:rPr sz="1600" spc="5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многонациональном</a:t>
            </a:r>
            <a:r>
              <a:rPr sz="1600" spc="6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составе</a:t>
            </a:r>
            <a:r>
              <a:rPr sz="1600" spc="15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населения</a:t>
            </a:r>
            <a:r>
              <a:rPr sz="1600" spc="25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преобладают</a:t>
            </a:r>
            <a:r>
              <a:rPr sz="1600" spc="20" dirty="0">
                <a:latin typeface="Times New Roman"/>
                <a:cs typeface="Times New Roman"/>
              </a:rPr>
              <a:t> </a:t>
            </a:r>
            <a:r>
              <a:rPr sz="1600" spc="-15" dirty="0" err="1">
                <a:latin typeface="Times New Roman"/>
                <a:cs typeface="Times New Roman"/>
              </a:rPr>
              <a:t>русские</a:t>
            </a:r>
            <a:r>
              <a:rPr sz="1600" spc="-15" dirty="0" smtClean="0">
                <a:latin typeface="Times New Roman"/>
                <a:cs typeface="Times New Roman"/>
              </a:rPr>
              <a:t>.</a:t>
            </a:r>
            <a:endParaRPr sz="1600" dirty="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806818" y="6160583"/>
            <a:ext cx="60325" cy="1327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25"/>
              </a:lnSpc>
            </a:pPr>
            <a:r>
              <a:rPr sz="900" dirty="0">
                <a:solidFill>
                  <a:srgbClr val="FD8537"/>
                </a:solidFill>
                <a:latin typeface="Trebuchet MS"/>
                <a:cs typeface="Trebuchet MS"/>
              </a:rPr>
              <a:t>8</a:t>
            </a:r>
            <a:endParaRPr sz="900">
              <a:latin typeface="Trebuchet MS"/>
              <a:cs typeface="Trebuchet MS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721760" y="187090"/>
            <a:ext cx="7574915" cy="6492875"/>
            <a:chOff x="597534" y="248538"/>
            <a:chExt cx="7574915" cy="6492875"/>
          </a:xfrm>
        </p:grpSpPr>
        <p:pic>
          <p:nvPicPr>
            <p:cNvPr id="5" name="object 5"/>
            <p:cNvPicPr/>
            <p:nvPr/>
          </p:nvPicPr>
          <p:blipFill>
            <a:blip r:embed="rId2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065085" y="248538"/>
              <a:ext cx="5986081" cy="39649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97534" y="4797505"/>
              <a:ext cx="2462276" cy="194386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131820" y="4797124"/>
              <a:ext cx="2652141" cy="1944243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868162" y="4821016"/>
              <a:ext cx="2304288" cy="1918589"/>
            </a:xfrm>
            <a:prstGeom prst="rect">
              <a:avLst/>
            </a:prstGeom>
          </p:spPr>
        </p:pic>
      </p:grpSp>
      <p:graphicFrame>
        <p:nvGraphicFramePr>
          <p:cNvPr id="9" name="object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4013072"/>
              </p:ext>
            </p:extLst>
          </p:nvPr>
        </p:nvGraphicFramePr>
        <p:xfrm>
          <a:off x="618049" y="840804"/>
          <a:ext cx="8009587" cy="1870121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35593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993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21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5445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32136">
                  <a:extLst>
                    <a:ext uri="{9D8B030D-6E8A-4147-A177-3AD203B41FA5}">
                      <a16:colId xmlns:a16="http://schemas.microsoft.com/office/drawing/2014/main" val="1897943392"/>
                    </a:ext>
                  </a:extLst>
                </a:gridCol>
                <a:gridCol w="932138">
                  <a:extLst>
                    <a:ext uri="{9D8B030D-6E8A-4147-A177-3AD203B41FA5}">
                      <a16:colId xmlns:a16="http://schemas.microsoft.com/office/drawing/2014/main" val="251284992"/>
                    </a:ext>
                  </a:extLst>
                </a:gridCol>
              </a:tblGrid>
              <a:tr h="420764">
                <a:tc rowSpan="2">
                  <a:txBody>
                    <a:bodyPr/>
                    <a:lstStyle/>
                    <a:p>
                      <a:pPr marL="1047115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1600" spc="-15" dirty="0"/>
                        <a:t>Показатели</a:t>
                      </a: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6985" marB="0"/>
                </a:tc>
                <a:tc gridSpan="5">
                  <a:txBody>
                    <a:bodyPr/>
                    <a:lstStyle/>
                    <a:p>
                      <a:pPr marL="768985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1600" spc="-10" dirty="0"/>
                        <a:t>По </a:t>
                      </a:r>
                      <a:r>
                        <a:rPr sz="1600" spc="-15" dirty="0"/>
                        <a:t>состоянию</a:t>
                      </a:r>
                      <a:r>
                        <a:rPr sz="1600" spc="25" dirty="0"/>
                        <a:t> </a:t>
                      </a:r>
                      <a:r>
                        <a:rPr sz="1600" spc="-5" dirty="0"/>
                        <a:t>на</a:t>
                      </a:r>
                      <a:r>
                        <a:rPr sz="1600" dirty="0"/>
                        <a:t> </a:t>
                      </a:r>
                      <a:r>
                        <a:rPr sz="1600" spc="-5" dirty="0"/>
                        <a:t>1</a:t>
                      </a:r>
                      <a:r>
                        <a:rPr sz="1600" spc="-10" dirty="0"/>
                        <a:t> </a:t>
                      </a:r>
                      <a:r>
                        <a:rPr sz="1600" spc="-5" dirty="0"/>
                        <a:t>января</a:t>
                      </a:r>
                      <a:endParaRPr sz="16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985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7347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69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FD853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1600" dirty="0"/>
                        <a:t>2020</a:t>
                      </a:r>
                      <a:endParaRPr sz="16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98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1600" dirty="0"/>
                        <a:t>2021</a:t>
                      </a:r>
                      <a:endParaRPr sz="16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98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lang="ru-RU" sz="1600" dirty="0" smtClean="0">
                          <a:latin typeface="Times New Roman"/>
                          <a:cs typeface="Times New Roman"/>
                        </a:rPr>
                        <a:t>2022</a:t>
                      </a:r>
                      <a:endParaRPr sz="16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98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lang="ru-RU" sz="1600" dirty="0" smtClean="0">
                          <a:latin typeface="Times New Roman"/>
                          <a:cs typeface="Times New Roman"/>
                        </a:rPr>
                        <a:t>2023</a:t>
                      </a:r>
                      <a:endParaRPr sz="16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98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lang="ru-RU" sz="1600" dirty="0" smtClean="0">
                          <a:latin typeface="Times New Roman"/>
                          <a:cs typeface="Times New Roman"/>
                        </a:rPr>
                        <a:t>2024</a:t>
                      </a:r>
                      <a:endParaRPr sz="16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985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0670">
                <a:tc>
                  <a:txBody>
                    <a:bodyPr/>
                    <a:lstStyle/>
                    <a:p>
                      <a:pPr marL="68580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1600" spc="-10" dirty="0"/>
                        <a:t>Число</a:t>
                      </a:r>
                      <a:r>
                        <a:rPr sz="1600" spc="-15" dirty="0"/>
                        <a:t> родившихся</a:t>
                      </a: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7620" marB="0"/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1600" dirty="0"/>
                        <a:t>381</a:t>
                      </a:r>
                      <a:endParaRPr sz="16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7620" marB="0"/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1600" dirty="0"/>
                        <a:t>340</a:t>
                      </a:r>
                      <a:endParaRPr sz="16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762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Calibri"/>
                          <a:cs typeface="Times New Roman"/>
                        </a:rPr>
                        <a:t>356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Calibri"/>
                          <a:cs typeface="Times New Roman"/>
                        </a:rPr>
                        <a:t>331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latin typeface="Times New Roman"/>
                          <a:ea typeface="Calibri"/>
                          <a:cs typeface="Times New Roman"/>
                        </a:rPr>
                        <a:t>279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0670">
                <a:tc>
                  <a:txBody>
                    <a:bodyPr/>
                    <a:lstStyle/>
                    <a:p>
                      <a:pPr marL="68580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1600" spc="-10" dirty="0"/>
                        <a:t>Число</a:t>
                      </a:r>
                      <a:r>
                        <a:rPr sz="1600" spc="-20" dirty="0"/>
                        <a:t> </a:t>
                      </a:r>
                      <a:r>
                        <a:rPr sz="1600" spc="-10" dirty="0"/>
                        <a:t>умерших</a:t>
                      </a: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7620" marB="0"/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1600" dirty="0"/>
                        <a:t>819</a:t>
                      </a:r>
                      <a:endParaRPr sz="16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762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1600" dirty="0"/>
                        <a:t>1042</a:t>
                      </a:r>
                      <a:endParaRPr sz="16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762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Calibri"/>
                          <a:cs typeface="Times New Roman"/>
                        </a:rPr>
                        <a:t>792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Calibri"/>
                          <a:cs typeface="Times New Roman"/>
                        </a:rPr>
                        <a:t>645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latin typeface="Times New Roman"/>
                          <a:ea typeface="Calibri"/>
                          <a:cs typeface="Times New Roman"/>
                        </a:rPr>
                        <a:t>697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0670">
                <a:tc>
                  <a:txBody>
                    <a:bodyPr/>
                    <a:lstStyle/>
                    <a:p>
                      <a:pPr marL="68580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1600" spc="-10" dirty="0"/>
                        <a:t>Общая </a:t>
                      </a:r>
                      <a:r>
                        <a:rPr sz="1600" spc="-5" dirty="0"/>
                        <a:t>численность</a:t>
                      </a:r>
                      <a:r>
                        <a:rPr sz="1600" spc="45" dirty="0"/>
                        <a:t> </a:t>
                      </a:r>
                      <a:r>
                        <a:rPr sz="1600" spc="-5" dirty="0"/>
                        <a:t>населения</a:t>
                      </a:r>
                      <a:endParaRPr sz="16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7620" marB="0"/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1600" dirty="0"/>
                        <a:t>50478</a:t>
                      </a:r>
                      <a:endParaRPr sz="16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7620" marB="0"/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1600" dirty="0"/>
                        <a:t>49962</a:t>
                      </a:r>
                      <a:endParaRPr sz="16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762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Calibri"/>
                          <a:cs typeface="Times New Roman"/>
                        </a:rPr>
                        <a:t>49224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latin typeface="Times New Roman"/>
                          <a:ea typeface="Calibri"/>
                          <a:cs typeface="Times New Roman"/>
                        </a:rPr>
                        <a:t>39949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latin typeface="Times New Roman"/>
                          <a:ea typeface="Calibri"/>
                          <a:cs typeface="Times New Roman"/>
                        </a:rPr>
                        <a:t>39531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0" name="object 10"/>
          <p:cNvSpPr txBox="1"/>
          <p:nvPr/>
        </p:nvSpPr>
        <p:spPr>
          <a:xfrm>
            <a:off x="8754491" y="6465677"/>
            <a:ext cx="165735" cy="202565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5"/>
              </a:spcBef>
            </a:pPr>
            <a:fld id="{81D60167-4931-47E6-BA6A-407CBD079E47}" type="slidenum">
              <a:rPr sz="1200" b="1" dirty="0">
                <a:solidFill>
                  <a:srgbClr val="FFFFFF"/>
                </a:solidFill>
                <a:latin typeface="Trebuchet MS"/>
                <a:cs typeface="Trebuchet MS"/>
              </a:rPr>
              <a:t>8</a:t>
            </a:fld>
            <a:endParaRPr sz="1200">
              <a:latin typeface="Trebuchet MS"/>
              <a:cs typeface="Trebuchet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741201" y="188354"/>
            <a:ext cx="5888075" cy="383540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914400" y="808184"/>
            <a:ext cx="7543800" cy="12439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275590" algn="just">
              <a:lnSpc>
                <a:spcPct val="100000"/>
              </a:lnSpc>
              <a:spcBef>
                <a:spcPts val="100"/>
              </a:spcBef>
            </a:pPr>
            <a:r>
              <a:rPr sz="1600" spc="-5" dirty="0">
                <a:latin typeface="Trebuchet MS"/>
                <a:cs typeface="Trebuchet MS"/>
              </a:rPr>
              <a:t>Наиболее</a:t>
            </a:r>
            <a:r>
              <a:rPr sz="1600" dirty="0">
                <a:latin typeface="Trebuchet MS"/>
                <a:cs typeface="Trebuchet MS"/>
              </a:rPr>
              <a:t> </a:t>
            </a:r>
            <a:r>
              <a:rPr sz="1600" spc="-5" dirty="0">
                <a:latin typeface="Trebuchet MS"/>
                <a:cs typeface="Trebuchet MS"/>
              </a:rPr>
              <a:t>крупными</a:t>
            </a:r>
            <a:r>
              <a:rPr sz="1600" dirty="0">
                <a:latin typeface="Trebuchet MS"/>
                <a:cs typeface="Trebuchet MS"/>
              </a:rPr>
              <a:t> </a:t>
            </a:r>
            <a:r>
              <a:rPr sz="1600" spc="-5" dirty="0">
                <a:latin typeface="Trebuchet MS"/>
                <a:cs typeface="Trebuchet MS"/>
              </a:rPr>
              <a:t>промышленными</a:t>
            </a:r>
            <a:r>
              <a:rPr sz="1600" dirty="0">
                <a:latin typeface="Trebuchet MS"/>
                <a:cs typeface="Trebuchet MS"/>
              </a:rPr>
              <a:t> </a:t>
            </a:r>
            <a:r>
              <a:rPr sz="1600" spc="-5" dirty="0">
                <a:latin typeface="Trebuchet MS"/>
                <a:cs typeface="Trebuchet MS"/>
              </a:rPr>
              <a:t>предприятиями</a:t>
            </a:r>
            <a:r>
              <a:rPr sz="1600" dirty="0">
                <a:latin typeface="Trebuchet MS"/>
                <a:cs typeface="Trebuchet MS"/>
              </a:rPr>
              <a:t> на</a:t>
            </a:r>
            <a:r>
              <a:rPr sz="1600" spc="5" dirty="0">
                <a:latin typeface="Trebuchet MS"/>
                <a:cs typeface="Trebuchet MS"/>
              </a:rPr>
              <a:t> </a:t>
            </a:r>
            <a:r>
              <a:rPr sz="1600" spc="-5" dirty="0">
                <a:latin typeface="Trebuchet MS"/>
                <a:cs typeface="Trebuchet MS"/>
              </a:rPr>
              <a:t>территории</a:t>
            </a:r>
            <a:r>
              <a:rPr sz="1600" dirty="0">
                <a:latin typeface="Trebuchet MS"/>
                <a:cs typeface="Trebuchet MS"/>
              </a:rPr>
              <a:t> </a:t>
            </a:r>
            <a:r>
              <a:rPr sz="1600" spc="-5" dirty="0">
                <a:latin typeface="Trebuchet MS"/>
                <a:cs typeface="Trebuchet MS"/>
              </a:rPr>
              <a:t>Каменского</a:t>
            </a:r>
            <a:r>
              <a:rPr sz="1600" dirty="0">
                <a:latin typeface="Trebuchet MS"/>
                <a:cs typeface="Trebuchet MS"/>
              </a:rPr>
              <a:t> </a:t>
            </a:r>
            <a:r>
              <a:rPr sz="1600" spc="-5" dirty="0">
                <a:latin typeface="Trebuchet MS"/>
                <a:cs typeface="Trebuchet MS"/>
              </a:rPr>
              <a:t>района </a:t>
            </a:r>
            <a:r>
              <a:rPr sz="1600" dirty="0">
                <a:latin typeface="Trebuchet MS"/>
                <a:cs typeface="Trebuchet MS"/>
              </a:rPr>
              <a:t> </a:t>
            </a:r>
            <a:r>
              <a:rPr sz="1600" spc="-5" dirty="0">
                <a:latin typeface="Trebuchet MS"/>
                <a:cs typeface="Trebuchet MS"/>
              </a:rPr>
              <a:t>являются:</a:t>
            </a:r>
            <a:r>
              <a:rPr sz="1600" dirty="0">
                <a:latin typeface="Trebuchet MS"/>
                <a:cs typeface="Trebuchet MS"/>
              </a:rPr>
              <a:t> ООО</a:t>
            </a:r>
            <a:r>
              <a:rPr sz="1600" spc="5" dirty="0">
                <a:latin typeface="Trebuchet MS"/>
                <a:cs typeface="Trebuchet MS"/>
              </a:rPr>
              <a:t> </a:t>
            </a:r>
            <a:r>
              <a:rPr sz="1600" spc="-5" dirty="0">
                <a:latin typeface="Trebuchet MS"/>
                <a:cs typeface="Trebuchet MS"/>
              </a:rPr>
              <a:t>«Каменский</a:t>
            </a:r>
            <a:r>
              <a:rPr sz="1600" dirty="0">
                <a:latin typeface="Trebuchet MS"/>
                <a:cs typeface="Trebuchet MS"/>
              </a:rPr>
              <a:t> </a:t>
            </a:r>
            <a:r>
              <a:rPr sz="1600" spc="-5" dirty="0">
                <a:latin typeface="Trebuchet MS"/>
                <a:cs typeface="Trebuchet MS"/>
              </a:rPr>
              <a:t>ЛДК»,</a:t>
            </a:r>
            <a:r>
              <a:rPr sz="1600" dirty="0">
                <a:latin typeface="Trebuchet MS"/>
                <a:cs typeface="Trebuchet MS"/>
              </a:rPr>
              <a:t> ООО</a:t>
            </a:r>
            <a:r>
              <a:rPr sz="1600" spc="5" dirty="0">
                <a:latin typeface="Trebuchet MS"/>
                <a:cs typeface="Trebuchet MS"/>
              </a:rPr>
              <a:t> </a:t>
            </a:r>
            <a:r>
              <a:rPr sz="1600" spc="-5" dirty="0">
                <a:latin typeface="Trebuchet MS"/>
                <a:cs typeface="Trebuchet MS"/>
              </a:rPr>
              <a:t>«Каменская</a:t>
            </a:r>
            <a:r>
              <a:rPr sz="1600" dirty="0">
                <a:latin typeface="Trebuchet MS"/>
                <a:cs typeface="Trebuchet MS"/>
              </a:rPr>
              <a:t> </a:t>
            </a:r>
            <a:r>
              <a:rPr sz="1600" spc="-5" dirty="0">
                <a:latin typeface="Trebuchet MS"/>
                <a:cs typeface="Trebuchet MS"/>
              </a:rPr>
              <a:t>птицефабрика»,</a:t>
            </a:r>
            <a:r>
              <a:rPr sz="1600" dirty="0">
                <a:latin typeface="Trebuchet MS"/>
                <a:cs typeface="Trebuchet MS"/>
              </a:rPr>
              <a:t> </a:t>
            </a:r>
            <a:r>
              <a:rPr sz="1600" spc="-10" dirty="0">
                <a:latin typeface="Trebuchet MS"/>
                <a:cs typeface="Trebuchet MS"/>
              </a:rPr>
              <a:t>ЗАО</a:t>
            </a:r>
            <a:r>
              <a:rPr sz="1600" spc="-5" dirty="0">
                <a:latin typeface="Trebuchet MS"/>
                <a:cs typeface="Trebuchet MS"/>
              </a:rPr>
              <a:t> «Каменский </a:t>
            </a:r>
            <a:r>
              <a:rPr sz="1600" dirty="0">
                <a:latin typeface="Trebuchet MS"/>
                <a:cs typeface="Trebuchet MS"/>
              </a:rPr>
              <a:t> </a:t>
            </a:r>
            <a:r>
              <a:rPr sz="1600" spc="-5" dirty="0">
                <a:latin typeface="Trebuchet MS"/>
                <a:cs typeface="Trebuchet MS"/>
              </a:rPr>
              <a:t>маслосыркомбинат», </a:t>
            </a:r>
            <a:r>
              <a:rPr sz="1600" dirty="0">
                <a:latin typeface="Trebuchet MS"/>
                <a:cs typeface="Trebuchet MS"/>
              </a:rPr>
              <a:t>ОАО </a:t>
            </a:r>
            <a:r>
              <a:rPr sz="1600" spc="-5" dirty="0">
                <a:latin typeface="Trebuchet MS"/>
                <a:cs typeface="Trebuchet MS"/>
              </a:rPr>
              <a:t>«Каменский </a:t>
            </a:r>
            <a:r>
              <a:rPr sz="1600" dirty="0">
                <a:latin typeface="Trebuchet MS"/>
                <a:cs typeface="Trebuchet MS"/>
              </a:rPr>
              <a:t>рыбозавод», ООО </a:t>
            </a:r>
            <a:r>
              <a:rPr sz="1600" spc="-5" dirty="0">
                <a:latin typeface="Trebuchet MS"/>
                <a:cs typeface="Trebuchet MS"/>
              </a:rPr>
              <a:t>«Каменский элеватор», </a:t>
            </a:r>
            <a:r>
              <a:rPr sz="1600" dirty="0">
                <a:latin typeface="Trebuchet MS"/>
                <a:cs typeface="Trebuchet MS"/>
              </a:rPr>
              <a:t>ОАО "Восход </a:t>
            </a:r>
            <a:r>
              <a:rPr sz="1600" spc="5" dirty="0">
                <a:latin typeface="Trebuchet MS"/>
                <a:cs typeface="Trebuchet MS"/>
              </a:rPr>
              <a:t> </a:t>
            </a:r>
            <a:r>
              <a:rPr sz="1600" spc="-5" dirty="0">
                <a:latin typeface="Trebuchet MS"/>
                <a:cs typeface="Trebuchet MS"/>
              </a:rPr>
              <a:t>Каменский</a:t>
            </a:r>
            <a:r>
              <a:rPr sz="1600" dirty="0">
                <a:latin typeface="Trebuchet MS"/>
                <a:cs typeface="Trebuchet MS"/>
              </a:rPr>
              <a:t> </a:t>
            </a:r>
            <a:r>
              <a:rPr sz="1600" spc="-5" dirty="0">
                <a:latin typeface="Trebuchet MS"/>
                <a:cs typeface="Trebuchet MS"/>
              </a:rPr>
              <a:t>мясокомбинат",</a:t>
            </a:r>
            <a:r>
              <a:rPr sz="1600" spc="15" dirty="0">
                <a:latin typeface="Trebuchet MS"/>
                <a:cs typeface="Trebuchet MS"/>
              </a:rPr>
              <a:t> </a:t>
            </a:r>
            <a:r>
              <a:rPr sz="1600" spc="-5" dirty="0">
                <a:latin typeface="Trebuchet MS"/>
                <a:cs typeface="Trebuchet MS"/>
              </a:rPr>
              <a:t>АСК</a:t>
            </a:r>
            <a:r>
              <a:rPr sz="1600" spc="10" dirty="0">
                <a:latin typeface="Trebuchet MS"/>
                <a:cs typeface="Trebuchet MS"/>
              </a:rPr>
              <a:t> </a:t>
            </a:r>
            <a:r>
              <a:rPr sz="1600" spc="-5" dirty="0">
                <a:latin typeface="Trebuchet MS"/>
                <a:cs typeface="Trebuchet MS"/>
              </a:rPr>
              <a:t>«Союз»</a:t>
            </a:r>
            <a:r>
              <a:rPr sz="1600" spc="15" dirty="0">
                <a:latin typeface="Trebuchet MS"/>
                <a:cs typeface="Trebuchet MS"/>
              </a:rPr>
              <a:t> </a:t>
            </a:r>
            <a:r>
              <a:rPr sz="1600" dirty="0">
                <a:latin typeface="Trebuchet MS"/>
                <a:cs typeface="Trebuchet MS"/>
              </a:rPr>
              <a:t>и</a:t>
            </a:r>
            <a:r>
              <a:rPr sz="1600" spc="5" dirty="0">
                <a:latin typeface="Trebuchet MS"/>
                <a:cs typeface="Trebuchet MS"/>
              </a:rPr>
              <a:t> </a:t>
            </a:r>
            <a:r>
              <a:rPr sz="1600" dirty="0" err="1">
                <a:latin typeface="Trebuchet MS"/>
                <a:cs typeface="Trebuchet MS"/>
              </a:rPr>
              <a:t>др</a:t>
            </a:r>
            <a:r>
              <a:rPr sz="1600" dirty="0" smtClean="0">
                <a:latin typeface="Trebuchet MS"/>
                <a:cs typeface="Trebuchet MS"/>
              </a:rPr>
              <a:t>.</a:t>
            </a:r>
            <a:endParaRPr sz="1600" dirty="0">
              <a:latin typeface="Trebuchet MS"/>
              <a:cs typeface="Trebuchet M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754491" y="6465677"/>
            <a:ext cx="165735" cy="202565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5"/>
              </a:spcBef>
            </a:pPr>
            <a:fld id="{81D60167-4931-47E6-BA6A-407CBD079E47}" type="slidenum">
              <a:rPr sz="1200" b="1" dirty="0">
                <a:solidFill>
                  <a:srgbClr val="FFFFFF"/>
                </a:solidFill>
                <a:latin typeface="Trebuchet MS"/>
                <a:cs typeface="Trebuchet MS"/>
              </a:rPr>
              <a:t>9</a:t>
            </a:fld>
            <a:endParaRPr sz="1200">
              <a:latin typeface="Trebuchet MS"/>
              <a:cs typeface="Trebuchet M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19200" y="2050667"/>
            <a:ext cx="18512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109,6  %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18541" y="2419964"/>
            <a:ext cx="2505660" cy="8566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Индекс промышленного производства</a:t>
            </a:r>
          </a:p>
          <a:p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552074" y="2066055"/>
            <a:ext cx="345638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5 082,2 </a:t>
            </a:r>
            <a:r>
              <a:rPr lang="ru-RU" sz="16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млн.рублей</a:t>
            </a:r>
            <a:endParaRPr lang="ru-RU" sz="1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552074" y="2419964"/>
            <a:ext cx="2903715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Объем отгруженных </a:t>
            </a:r>
          </a:p>
          <a:p>
            <a:pPr defTabSz="457200"/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товаров</a:t>
            </a:r>
          </a:p>
          <a:p>
            <a:pPr defTabSz="457200"/>
            <a:endParaRPr lang="ru-RU" sz="14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455789" y="2050632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7208 человек</a:t>
            </a:r>
            <a:endParaRPr lang="ru-RU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455789" y="2419964"/>
            <a:ext cx="23469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Среднесписочная численность работников</a:t>
            </a:r>
            <a:endParaRPr lang="ru-RU" sz="1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Заголовок 1"/>
          <p:cNvSpPr txBox="1">
            <a:spLocks/>
          </p:cNvSpPr>
          <p:nvPr/>
        </p:nvSpPr>
        <p:spPr>
          <a:xfrm>
            <a:off x="4791478" y="3060493"/>
            <a:ext cx="4337282" cy="495476"/>
          </a:xfrm>
          <a:prstGeom prst="rect">
            <a:avLst/>
          </a:prstGeom>
        </p:spPr>
        <p:txBody>
          <a:bodyPr vert="horz" lIns="91421" tIns="45711" rIns="91421" bIns="45711" rtlCol="0" anchor="ctr">
            <a:noAutofit/>
          </a:bodyPr>
          <a:lstStyle/>
          <a:p>
            <a:pPr algn="ctr" defTabSz="457200">
              <a:spcBef>
                <a:spcPct val="0"/>
              </a:spcBef>
            </a:pP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Основная номенклатура выпускаемой в районе промышленной продукции:</a:t>
            </a:r>
          </a:p>
        </p:txBody>
      </p:sp>
      <p:sp>
        <p:nvSpPr>
          <p:cNvPr id="20" name="Содержимое 6"/>
          <p:cNvSpPr txBox="1">
            <a:spLocks/>
          </p:cNvSpPr>
          <p:nvPr/>
        </p:nvSpPr>
        <p:spPr>
          <a:xfrm>
            <a:off x="4997010" y="3788456"/>
            <a:ext cx="4131750" cy="2763968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2024 году по производству в натуральном выражении отмечена положительная тенденция по следующим видам продукции: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Древесина топливная – 107,2%,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Изделия </a:t>
            </a:r>
            <a:r>
              <a:rPr lang="ru-RU" sz="1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кулинарныке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мясные– в 1,8 р.,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Масло сливочное– 112,7%,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Сыры, творог – в 2,9 р.,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Щепа технологическая– 111,1%,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Мебель– 100%.</a:t>
            </a:r>
            <a:endParaRPr lang="ru-RU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1" name="Диаграмма 20"/>
          <p:cNvGraphicFramePr/>
          <p:nvPr>
            <p:extLst>
              <p:ext uri="{D42A27DB-BD31-4B8C-83A1-F6EECF244321}">
                <p14:modId xmlns:p14="http://schemas.microsoft.com/office/powerpoint/2010/main" val="3010952635"/>
              </p:ext>
            </p:extLst>
          </p:nvPr>
        </p:nvGraphicFramePr>
        <p:xfrm>
          <a:off x="0" y="3788455"/>
          <a:ext cx="4952773" cy="31162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2" name="Прямоугольник 21"/>
          <p:cNvSpPr/>
          <p:nvPr/>
        </p:nvSpPr>
        <p:spPr>
          <a:xfrm>
            <a:off x="0" y="2960572"/>
            <a:ext cx="48965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/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Объем отгруженных товаров собственного производства, выполненных работ  и услуг собственными силами по крупным </a:t>
            </a:r>
          </a:p>
          <a:p>
            <a:pPr algn="ctr" defTabSz="457200"/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и средним организациям </a:t>
            </a:r>
            <a:endParaRPr lang="ru-RU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348</TotalTime>
  <Words>4281</Words>
  <Application>Microsoft Office PowerPoint</Application>
  <PresentationFormat>Экран (4:3)</PresentationFormat>
  <Paragraphs>762</Paragraphs>
  <Slides>37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46" baseType="lpstr">
      <vt:lpstr>Arial</vt:lpstr>
      <vt:lpstr>Arial Unicode MS</vt:lpstr>
      <vt:lpstr>Calibri</vt:lpstr>
      <vt:lpstr>Calibri Light</vt:lpstr>
      <vt:lpstr>Lucida Sans Unicode</vt:lpstr>
      <vt:lpstr>Times New Roman</vt:lpstr>
      <vt:lpstr>Trebuchet MS</vt:lpstr>
      <vt:lpstr>Wingdings</vt:lpstr>
      <vt:lpstr>Тема Office</vt:lpstr>
      <vt:lpstr>ИНВЕСТИЦИОННЫЙ ПАСПОРТ МУНИЦИПАЛЬНОГО ОБРАЗОВАНИЯ</vt:lpstr>
      <vt:lpstr>Уважаемые инвесторы и партнеры!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  Потребительский рынок и предпринимательство </vt:lpstr>
      <vt:lpstr>Структура налоговых и неналоговых доходов районного бюджета</vt:lpstr>
      <vt:lpstr>Структура расходов районного бюджета за 2024 г.( %)</vt:lpstr>
      <vt:lpstr>Образование</vt:lpstr>
      <vt:lpstr>Презентация PowerPoint</vt:lpstr>
      <vt:lpstr>Физическая культура и спорт </vt:lpstr>
      <vt:lpstr>Презентация PowerPoint</vt:lpstr>
      <vt:lpstr>Презентация PowerPoint</vt:lpstr>
      <vt:lpstr>Прием обращений инвесторов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Инвестиционное законодательство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Uz</dc:creator>
  <cp:lastModifiedBy>Uz</cp:lastModifiedBy>
  <cp:revision>42</cp:revision>
  <dcterms:created xsi:type="dcterms:W3CDTF">2024-10-25T06:21:32Z</dcterms:created>
  <dcterms:modified xsi:type="dcterms:W3CDTF">2025-04-28T09:47:32Z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2022-05-24T00:00:00Z</vt:filetime>
  </property>
  <property fmtid="{D5CDD505-2E9C-101B-9397-08002B2CF9AE}" pid="3" name="Creator">
    <vt:lpwstr>Microsoft® Office PowerPoint® 2007</vt:lpwstr>
  </property>
  <property fmtid="{D5CDD505-2E9C-101B-9397-08002B2CF9AE}" pid="4" name="LastSaved">
    <vt:filetime>2024-10-25T00:00:00Z</vt:filetime>
  </property>
</Properties>
</file>