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5"/>
  </p:notesMasterIdLst>
  <p:sldIdLst>
    <p:sldId id="267" r:id="rId2"/>
    <p:sldId id="268" r:id="rId3"/>
    <p:sldId id="269" r:id="rId4"/>
    <p:sldId id="371" r:id="rId5"/>
    <p:sldId id="375" r:id="rId6"/>
    <p:sldId id="383" r:id="rId7"/>
    <p:sldId id="384" r:id="rId8"/>
    <p:sldId id="385" r:id="rId9"/>
    <p:sldId id="373" r:id="rId10"/>
    <p:sldId id="394" r:id="rId11"/>
    <p:sldId id="413" r:id="rId12"/>
    <p:sldId id="409" r:id="rId13"/>
    <p:sldId id="412" r:id="rId14"/>
    <p:sldId id="401" r:id="rId15"/>
    <p:sldId id="377" r:id="rId16"/>
    <p:sldId id="402" r:id="rId17"/>
    <p:sldId id="403" r:id="rId18"/>
    <p:sldId id="404" r:id="rId19"/>
    <p:sldId id="414" r:id="rId20"/>
    <p:sldId id="406" r:id="rId21"/>
    <p:sldId id="390" r:id="rId22"/>
    <p:sldId id="387" r:id="rId23"/>
    <p:sldId id="381" r:id="rId2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268"/>
            <p14:sldId id="269"/>
            <p14:sldId id="371"/>
            <p14:sldId id="375"/>
            <p14:sldId id="383"/>
            <p14:sldId id="384"/>
            <p14:sldId id="385"/>
            <p14:sldId id="373"/>
            <p14:sldId id="394"/>
            <p14:sldId id="413"/>
            <p14:sldId id="409"/>
            <p14:sldId id="412"/>
            <p14:sldId id="401"/>
            <p14:sldId id="377"/>
            <p14:sldId id="402"/>
            <p14:sldId id="403"/>
            <p14:sldId id="404"/>
            <p14:sldId id="414"/>
            <p14:sldId id="406"/>
            <p14:sldId id="390"/>
            <p14:sldId id="387"/>
            <p14:sldId id="381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D1"/>
    <a:srgbClr val="4756A0"/>
    <a:srgbClr val="B1C1E4"/>
    <a:srgbClr val="B9B9B9"/>
    <a:srgbClr val="F1F1F1"/>
    <a:srgbClr val="A6A6A6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54"/>
    <p:restoredTop sz="94719"/>
  </p:normalViewPr>
  <p:slideViewPr>
    <p:cSldViewPr snapToGrid="0">
      <p:cViewPr>
        <p:scale>
          <a:sx n="118" d="100"/>
          <a:sy n="118" d="100"/>
        </p:scale>
        <p:origin x="-1110" y="19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>
              <a:softEdge rad="0"/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4CC-7149-9EE5-F5E81176CC68}"/>
              </c:ext>
            </c:extLst>
          </c:dPt>
          <c:dPt>
            <c:idx val="1"/>
            <c:invertIfNegative val="0"/>
            <c:bubble3D val="0"/>
            <c:spPr>
              <a:solidFill>
                <a:srgbClr val="B1C1E4"/>
              </a:solidFill>
              <a:ln>
                <a:noFill/>
              </a:ln>
              <a:effectLst>
                <a:softEdge rad="0"/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74CC-7149-9EE5-F5E81176CC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малый и микро бизнес</c:v>
                </c:pt>
                <c:pt idx="1">
                  <c:v>крупный и средний бизнес</c:v>
                </c:pt>
              </c:strCache>
            </c:strRef>
          </c:cat>
          <c:val>
            <c:numRef>
              <c:f>Лист1!$B$2:$B$3</c:f>
              <c:numCache>
                <c:formatCode>#,##0\ [$₽-419]</c:formatCode>
                <c:ptCount val="2"/>
                <c:pt idx="0">
                  <c:v>20500</c:v>
                </c:pt>
                <c:pt idx="1">
                  <c:v>39128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4CC-7149-9EE5-F5E81176CC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232649088"/>
        <c:axId val="233635840"/>
      </c:barChart>
      <c:catAx>
        <c:axId val="232649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33635840"/>
        <c:crosses val="autoZero"/>
        <c:auto val="1"/>
        <c:lblAlgn val="ctr"/>
        <c:lblOffset val="100"/>
        <c:noMultiLvlLbl val="0"/>
      </c:catAx>
      <c:valAx>
        <c:axId val="23363584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32649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D2E-2D4B-B55A-631E22352E3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6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сельское, лесное хозяйство, охота </c:v>
                </c:pt>
                <c:pt idx="1">
                  <c:v>гос. управление, соцобеспечение, безопасность</c:v>
                </c:pt>
                <c:pt idx="2">
                  <c:v>обеспечение электрической энергией, газом и паром</c:v>
                </c:pt>
                <c:pt idx="3">
                  <c:v>обрабатывающее производство</c:v>
                </c:pt>
              </c:strCache>
            </c:strRef>
          </c:cat>
          <c:val>
            <c:numRef>
              <c:f>Лист1!$B$2:$B$5</c:f>
              <c:numCache>
                <c:formatCode>#,##0\ [$₽-419]</c:formatCode>
                <c:ptCount val="4"/>
                <c:pt idx="0">
                  <c:v>44085</c:v>
                </c:pt>
                <c:pt idx="1">
                  <c:v>43870</c:v>
                </c:pt>
                <c:pt idx="2">
                  <c:v>44260</c:v>
                </c:pt>
                <c:pt idx="3">
                  <c:v>33802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247604352"/>
        <c:axId val="247624064"/>
      </c:barChart>
      <c:catAx>
        <c:axId val="247604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47624064"/>
        <c:crosses val="autoZero"/>
        <c:auto val="1"/>
        <c:lblAlgn val="ctr"/>
        <c:lblOffset val="100"/>
        <c:noMultiLvlLbl val="0"/>
      </c:catAx>
      <c:valAx>
        <c:axId val="247624064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247604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26.11.2024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2384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B2FEE848-E41B-A1B8-4AC0-0D7577460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ED2D8F3F-87A9-9214-6BBF-7ADA34AB94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F20DAD4F-891F-3AFF-D81F-EDE67BB05D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95530A5D-6A41-8892-BB6A-9B2EEEE272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426526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D9EFA0D-6428-3827-D96C-1BB124B05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916B94C-70F6-B99C-CB43-DE5BC9AA4D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F8BAAF5-7963-8DEE-5344-3AA996BB522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8C3EC21-D4F7-DE0F-7A01-52679D2165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0482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79A78B7-45C9-6973-AA8F-F0E752135A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37853A-B8AF-55A1-7B01-3E1F40E2AC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86B8B35C-4133-E1D6-9F51-498BF5B2B6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4F0A3BA0-D286-A1E5-3AB7-E4C28AD8A6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2184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26.11.2024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26.11.2024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26.11.2024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26.11.2024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26.11.2024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26.11.2024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26.11.2024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svg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svg"/><Relationship Id="rId5" Type="http://schemas.openxmlformats.org/officeDocument/2006/relationships/image" Target="../media/image46.png"/><Relationship Id="rId10" Type="http://schemas.openxmlformats.org/officeDocument/2006/relationships/image" Target="../media/image108.svg"/><Relationship Id="rId4" Type="http://schemas.openxmlformats.org/officeDocument/2006/relationships/image" Target="../media/image102.sv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2.svg"/><Relationship Id="rId5" Type="http://schemas.openxmlformats.org/officeDocument/2006/relationships/image" Target="../media/image50.png"/><Relationship Id="rId4" Type="http://schemas.openxmlformats.org/officeDocument/2006/relationships/image" Target="../media/image110.sv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svg"/><Relationship Id="rId3" Type="http://schemas.openxmlformats.org/officeDocument/2006/relationships/image" Target="../media/image53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5" Type="http://schemas.openxmlformats.org/officeDocument/2006/relationships/image" Target="../media/image7.png"/><Relationship Id="rId4" Type="http://schemas.openxmlformats.org/officeDocument/2006/relationships/image" Target="../media/image12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slide" Target="slide15.xml"/><Relationship Id="rId18" Type="http://schemas.openxmlformats.org/officeDocument/2006/relationships/slide" Target="slide22.xml"/><Relationship Id="rId3" Type="http://schemas.openxmlformats.org/officeDocument/2006/relationships/slide" Target="slide4.xml"/><Relationship Id="rId21" Type="http://schemas.openxmlformats.org/officeDocument/2006/relationships/image" Target="../media/image4.png"/><Relationship Id="rId7" Type="http://schemas.openxmlformats.org/officeDocument/2006/relationships/slide" Target="slide8.xml"/><Relationship Id="rId12" Type="http://schemas.openxmlformats.org/officeDocument/2006/relationships/slide" Target="slide14.xml"/><Relationship Id="rId17" Type="http://schemas.openxmlformats.org/officeDocument/2006/relationships/slide" Target="slide21.xml"/><Relationship Id="rId2" Type="http://schemas.openxmlformats.org/officeDocument/2006/relationships/slide" Target="slide3.xml"/><Relationship Id="rId16" Type="http://schemas.openxmlformats.org/officeDocument/2006/relationships/slide" Target="slide20.xml"/><Relationship Id="rId20" Type="http://schemas.openxmlformats.org/officeDocument/2006/relationships/slide" Target="slide17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5" Type="http://schemas.openxmlformats.org/officeDocument/2006/relationships/slide" Target="slide18.xml"/><Relationship Id="rId10" Type="http://schemas.openxmlformats.org/officeDocument/2006/relationships/slide" Target="slide12.xml"/><Relationship Id="rId19" Type="http://schemas.openxmlformats.org/officeDocument/2006/relationships/slide" Target="slide23.xml"/><Relationship Id="rId4" Type="http://schemas.openxmlformats.org/officeDocument/2006/relationships/slide" Target="slide5.xml"/><Relationship Id="rId9" Type="http://schemas.openxmlformats.org/officeDocument/2006/relationships/slide" Target="slide11.xml"/><Relationship Id="rId14" Type="http://schemas.openxmlformats.org/officeDocument/2006/relationships/slide" Target="slide1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65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Relationship Id="rId9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emf"/><Relationship Id="rId3" Type="http://schemas.openxmlformats.org/officeDocument/2006/relationships/hyperlink" Target="https://&#1084;&#1086;&#1081;&#1073;&#1080;&#1079;&#1085;&#1077;&#1089;22.&#1088;&#1092;/" TargetMode="External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conom22.ru/" TargetMode="External"/><Relationship Id="rId5" Type="http://schemas.openxmlformats.org/officeDocument/2006/relationships/hyperlink" Target="http://invest.alregn.ru/" TargetMode="External"/><Relationship Id="rId10" Type="http://schemas.openxmlformats.org/officeDocument/2006/relationships/image" Target="../media/image71.png"/><Relationship Id="rId4" Type="http://schemas.openxmlformats.org/officeDocument/2006/relationships/hyperlink" Target="https://invest.alregn.ru/" TargetMode="External"/><Relationship Id="rId9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6.svg"/><Relationship Id="rId3" Type="http://schemas.openxmlformats.org/officeDocument/2006/relationships/image" Target="../media/image72.png"/><Relationship Id="rId21" Type="http://schemas.openxmlformats.org/officeDocument/2006/relationships/image" Target="../media/image74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2.svg"/><Relationship Id="rId11" Type="http://schemas.openxmlformats.org/officeDocument/2006/relationships/image" Target="../media/image26.png"/><Relationship Id="rId15" Type="http://schemas.openxmlformats.org/officeDocument/2006/relationships/image" Target="../media/image73.png"/><Relationship Id="rId10" Type="http://schemas.openxmlformats.org/officeDocument/2006/relationships/image" Target="../media/image26.svg"/><Relationship Id="rId19" Type="http://schemas.openxmlformats.org/officeDocument/2006/relationships/image" Target="../media/image64.pn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75.png"/><Relationship Id="rId7" Type="http://schemas.openxmlformats.org/officeDocument/2006/relationships/image" Target="../media/image15.png"/><Relationship Id="rId12" Type="http://schemas.openxmlformats.org/officeDocument/2006/relationships/image" Target="../media/image207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3.svg"/><Relationship Id="rId11" Type="http://schemas.openxmlformats.org/officeDocument/2006/relationships/image" Target="../media/image78.png"/><Relationship Id="rId5" Type="http://schemas.openxmlformats.org/officeDocument/2006/relationships/image" Target="../media/image76.png"/><Relationship Id="rId10" Type="http://schemas.openxmlformats.org/officeDocument/2006/relationships/image" Target="../media/image205.svg"/><Relationship Id="rId4" Type="http://schemas.openxmlformats.org/officeDocument/2006/relationships/image" Target="../media/image201.sv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.svg"/><Relationship Id="rId3" Type="http://schemas.openxmlformats.org/officeDocument/2006/relationships/image" Target="../media/image5.svg"/><Relationship Id="rId12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5" Type="http://schemas.openxmlformats.org/officeDocument/2006/relationships/image" Target="../media/image17.svg"/><Relationship Id="rId10" Type="http://schemas.openxmlformats.org/officeDocument/2006/relationships/image" Target="../media/image8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13" Type="http://schemas.openxmlformats.org/officeDocument/2006/relationships/image" Target="../media/image15.png"/><Relationship Id="rId3" Type="http://schemas.openxmlformats.org/officeDocument/2006/relationships/image" Target="../media/image12.png"/><Relationship Id="rId21" Type="http://schemas.openxmlformats.org/officeDocument/2006/relationships/image" Target="../media/image17.png"/><Relationship Id="rId7" Type="http://schemas.openxmlformats.org/officeDocument/2006/relationships/image" Target="../media/image13.png"/><Relationship Id="rId12" Type="http://schemas.openxmlformats.org/officeDocument/2006/relationships/image" Target="../media/image28.svg"/><Relationship Id="rId2" Type="http://schemas.openxmlformats.org/officeDocument/2006/relationships/image" Target="../media/image11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svg"/><Relationship Id="rId19" Type="http://schemas.openxmlformats.org/officeDocument/2006/relationships/image" Target="../media/image35.svg"/><Relationship Id="rId9" Type="http://schemas.openxmlformats.org/officeDocument/2006/relationships/image" Target="../media/image14.png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1.xm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19.png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18" Type="http://schemas.openxmlformats.org/officeDocument/2006/relationships/image" Target="../media/image57.svg"/><Relationship Id="rId3" Type="http://schemas.openxmlformats.org/officeDocument/2006/relationships/image" Target="../media/image21.png"/><Relationship Id="rId21" Type="http://schemas.openxmlformats.org/officeDocument/2006/relationships/image" Target="../media/image28.png"/><Relationship Id="rId7" Type="http://schemas.openxmlformats.org/officeDocument/2006/relationships/image" Target="../media/image23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png"/><Relationship Id="rId10" Type="http://schemas.openxmlformats.org/officeDocument/2006/relationships/image" Target="../media/image49.svg"/><Relationship Id="rId19" Type="http://schemas.openxmlformats.org/officeDocument/2006/relationships/image" Target="../media/image27.png"/><Relationship Id="rId4" Type="http://schemas.openxmlformats.org/officeDocument/2006/relationships/image" Target="../media/image43.svg"/><Relationship Id="rId14" Type="http://schemas.openxmlformats.org/officeDocument/2006/relationships/image" Target="../media/image53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5" Type="http://schemas.openxmlformats.org/officeDocument/2006/relationships/image" Target="../media/image30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13" Type="http://schemas.openxmlformats.org/officeDocument/2006/relationships/image" Target="../media/image40.png"/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Relationship Id="rId9" Type="http://schemas.openxmlformats.org/officeDocument/2006/relationships/image" Target="../media/image39.png"/><Relationship Id="rId14" Type="http://schemas.openxmlformats.org/officeDocument/2006/relationships/image" Target="../media/image4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2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Алтайский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70608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7538" y="1256553"/>
            <a:ext cx="6989885" cy="2871819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 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467" y="220743"/>
            <a:ext cx="609075" cy="6027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60000"/>
                <a:lumOff val="4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613351" y="1327638"/>
            <a:ext cx="2094192" cy="280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6" y="1401546"/>
            <a:ext cx="8432958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925233" y="1438560"/>
            <a:ext cx="3393975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2848708" y="3871295"/>
            <a:ext cx="3981114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5526247" y="1442352"/>
            <a:ext cx="3258627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" name="Рисунок 25">
            <a:extLst>
              <a:ext uri="{FF2B5EF4-FFF2-40B4-BE49-F238E27FC236}">
                <a16:creationId xmlns="" xmlns:a16="http://schemas.microsoft.com/office/drawing/2014/main" id="{AC8C9908-DDBB-95F1-4E8D-02ADC5F4B4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608" y="1438560"/>
            <a:ext cx="1866477" cy="2238575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28" name="Рисунок 27">
            <a:extLst>
              <a:ext uri="{FF2B5EF4-FFF2-40B4-BE49-F238E27FC236}">
                <a16:creationId xmlns="" xmlns:a16="http://schemas.microsoft.com/office/drawing/2014/main" id="{13DD2700-A571-94E3-0A7B-00460B7B1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33" y="1438561"/>
            <a:ext cx="2011398" cy="2238574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pic>
        <p:nvPicPr>
          <p:cNvPr id="30" name="Рисунок 29">
            <a:extLst>
              <a:ext uri="{FF2B5EF4-FFF2-40B4-BE49-F238E27FC236}">
                <a16:creationId xmlns="" xmlns:a16="http://schemas.microsoft.com/office/drawing/2014/main" id="{4236D0B3-AA91-ED0A-8E6B-57CCBF4D9F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708" y="3867503"/>
            <a:ext cx="2189284" cy="2264591"/>
          </a:xfrm>
          <a:custGeom>
            <a:avLst/>
            <a:gdLst>
              <a:gd name="connsiteX0" fmla="*/ 191757 w 1799523"/>
              <a:gd name="connsiteY0" fmla="*/ 0 h 2260800"/>
              <a:gd name="connsiteX1" fmla="*/ 1799523 w 1799523"/>
              <a:gd name="connsiteY1" fmla="*/ 0 h 2260800"/>
              <a:gd name="connsiteX2" fmla="*/ 1799523 w 1799523"/>
              <a:gd name="connsiteY2" fmla="*/ 2260800 h 2260800"/>
              <a:gd name="connsiteX3" fmla="*/ 191757 w 1799523"/>
              <a:gd name="connsiteY3" fmla="*/ 2260800 h 2260800"/>
              <a:gd name="connsiteX4" fmla="*/ 0 w 1799523"/>
              <a:gd name="connsiteY4" fmla="*/ 2069043 h 2260800"/>
              <a:gd name="connsiteX5" fmla="*/ 0 w 1799523"/>
              <a:gd name="connsiteY5" fmla="*/ 191757 h 2260800"/>
              <a:gd name="connsiteX6" fmla="*/ 191757 w 1799523"/>
              <a:gd name="connsiteY6" fmla="*/ 0 h 226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3" h="2260800">
                <a:moveTo>
                  <a:pt x="191757" y="0"/>
                </a:moveTo>
                <a:lnTo>
                  <a:pt x="1799523" y="0"/>
                </a:lnTo>
                <a:lnTo>
                  <a:pt x="1799523" y="2260800"/>
                </a:lnTo>
                <a:lnTo>
                  <a:pt x="191757" y="2260800"/>
                </a:lnTo>
                <a:cubicBezTo>
                  <a:pt x="85853" y="2260800"/>
                  <a:pt x="0" y="2174947"/>
                  <a:pt x="0" y="2069043"/>
                </a:cubicBezTo>
                <a:lnTo>
                  <a:pt x="0" y="191757"/>
                </a:lnTo>
                <a:cubicBezTo>
                  <a:pt x="0" y="85853"/>
                  <a:pt x="85853" y="0"/>
                  <a:pt x="191757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FC00114-96E8-8DCE-5F77-070CD6F3BE93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98176" y="2875085"/>
            <a:ext cx="13753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 лет населенному пункту Каменского района деревне Духовой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25145" y="3013585"/>
            <a:ext cx="12597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лет </a:t>
            </a:r>
          </a:p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Каменскому мясокомбинату «Восход»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64580" y="5560622"/>
            <a:ext cx="15386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лет </a:t>
            </a:r>
          </a:p>
          <a:p>
            <a:r>
              <a:rPr lang="ru-RU" sz="10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Каменскому району</a:t>
            </a:r>
            <a:endParaRPr lang="ru-RU" sz="10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ACB3B4E-A3F1-9268-7E15-834DA4EE0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B005C025-2623-9580-35BF-52C29B12C5F2}"/>
              </a:ext>
            </a:extLst>
          </p:cNvPr>
          <p:cNvSpPr/>
          <p:nvPr/>
        </p:nvSpPr>
        <p:spPr>
          <a:xfrm>
            <a:off x="640991" y="1407121"/>
            <a:ext cx="2934749" cy="1116000"/>
          </a:xfrm>
          <a:prstGeom prst="roundRect">
            <a:avLst>
              <a:gd name="adj" fmla="val 2374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ВЫВОД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2DD9035D-0DB5-F710-38AF-4E84C7321C56}"/>
              </a:ext>
            </a:extLst>
          </p:cNvPr>
          <p:cNvSpPr/>
          <p:nvPr/>
        </p:nvSpPr>
        <p:spPr>
          <a:xfrm>
            <a:off x="640991" y="267015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ТРУДНОСТИ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 реализации инвестиционных проектов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C5CC6982-BC12-C140-E606-CC07C9F36009}"/>
              </a:ext>
            </a:extLst>
          </p:cNvPr>
          <p:cNvSpPr/>
          <p:nvPr/>
        </p:nvSpPr>
        <p:spPr>
          <a:xfrm>
            <a:off x="640991" y="3933181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ГЛАВНАЯ ПРИЧИНА </a:t>
            </a:r>
            <a:endParaRPr lang="ru-RU" sz="105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 которой компании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       </a:t>
            </a:r>
            <a:r>
              <a:rPr kumimoji="0" lang="ru-RU" sz="105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реализуют инвестиционные проекты</a:t>
            </a:r>
            <a:endParaRPr kumimoji="0" lang="x-none" sz="500" b="1" i="0" u="none" strike="noStrike" kern="1200" cap="none" normalizeH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6BA6056E-D12F-33EB-59AB-07A8E8713A78}"/>
              </a:ext>
            </a:extLst>
          </p:cNvPr>
          <p:cNvSpPr/>
          <p:nvPr/>
        </p:nvSpPr>
        <p:spPr>
          <a:xfrm>
            <a:off x="640991" y="5196212"/>
            <a:ext cx="2934749" cy="1116000"/>
          </a:xfrm>
          <a:prstGeom prst="roundRect">
            <a:avLst>
              <a:gd name="adj" fmla="val 226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ПРОЧИЕ ВЫВОДЫ</a:t>
            </a:r>
            <a:endParaRPr kumimoji="0" lang="x-none" sz="105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33987FB9-B927-7B2C-FDA8-949F13EB4C31}"/>
              </a:ext>
            </a:extLst>
          </p:cNvPr>
          <p:cNvSpPr/>
          <p:nvPr/>
        </p:nvSpPr>
        <p:spPr>
          <a:xfrm>
            <a:off x="3731306" y="519621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Текущих мер государственной поддержки недостаточно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дорожно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транспортную инфраструктуру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еобходимо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развивать бизнес-инфраструктуру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(Т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ехнопарки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бизнес-инкубаторы, ОЭЗ)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CA08B46-D94D-0287-1861-FDC8D42E6E4F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217EEF0-7F35-C6AD-682A-7E716DC33D87}"/>
              </a:ext>
            </a:extLst>
          </p:cNvPr>
          <p:cNvSpPr/>
          <p:nvPr/>
        </p:nvSpPr>
        <p:spPr>
          <a:xfrm>
            <a:off x="627016" y="163628"/>
            <a:ext cx="1719674" cy="2368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позиция предпринимателей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50">
            <a:extLst>
              <a:ext uri="{FF2B5EF4-FFF2-40B4-BE49-F238E27FC236}">
                <a16:creationId xmlns="" xmlns:a16="http://schemas.microsoft.com/office/drawing/2014/main" id="{C0ACEFC3-9A08-37C3-AB09-1366646D4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D25CE0A5-C6DD-EFB5-7F0D-422A5515A6CF}"/>
              </a:ext>
            </a:extLst>
          </p:cNvPr>
          <p:cNvSpPr/>
          <p:nvPr/>
        </p:nvSpPr>
        <p:spPr>
          <a:xfrm>
            <a:off x="3731306" y="3919469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Ограничено возможность реализации инвестиционных проектов за счёт собственных средств,                   сложность с привлечением заемных средств</a:t>
            </a: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BE68BAEC-57FA-0428-15A8-90E073C6D260}"/>
              </a:ext>
            </a:extLst>
          </p:cNvPr>
          <p:cNvSpPr/>
          <p:nvPr/>
        </p:nvSpPr>
        <p:spPr>
          <a:xfrm>
            <a:off x="3731306" y="2670151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Сложности с оформлением документов (Большое количество документов и требуемых разрешений)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kumimoji="0" lang="ru-RU" sz="8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инансовые</a:t>
            </a: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трудности (Необходимость использования заемных средств для развития бизнеса) 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Трудности с созданием/модернизацией инженерной инфраструктуры</a:t>
            </a:r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732DCD51-8059-77E4-5EA0-013D62834C40}"/>
              </a:ext>
            </a:extLst>
          </p:cNvPr>
          <p:cNvSpPr/>
          <p:nvPr/>
        </p:nvSpPr>
        <p:spPr>
          <a:xfrm>
            <a:off x="3725825" y="1407120"/>
            <a:ext cx="6061771" cy="1116001"/>
          </a:xfrm>
          <a:prstGeom prst="roundRect">
            <a:avLst>
              <a:gd name="adj" fmla="val 226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36000" rtlCol="0" anchor="ctr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климат требует улучшений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CA982AF8-220A-F595-C9D0-8177176E8BED}"/>
              </a:ext>
            </a:extLst>
          </p:cNvPr>
          <p:cNvSpPr txBox="1"/>
          <p:nvPr/>
        </p:nvSpPr>
        <p:spPr>
          <a:xfrm>
            <a:off x="632590" y="6365207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основании опроса предпринимателей</a:t>
            </a:r>
            <a:r>
              <a:rPr lang="x-none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МО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Рисунок 21" descr="Запрещено со сплошной заливкой">
            <a:extLst>
              <a:ext uri="{FF2B5EF4-FFF2-40B4-BE49-F238E27FC236}">
                <a16:creationId xmlns="" xmlns:a16="http://schemas.microsoft.com/office/drawing/2014/main" id="{B85CCF1F-32E1-8B67-07D4-F82EAD49C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61" y="3019170"/>
            <a:ext cx="360000" cy="360000"/>
          </a:xfrm>
          <a:prstGeom prst="rect">
            <a:avLst/>
          </a:prstGeom>
        </p:spPr>
      </p:pic>
      <p:pic>
        <p:nvPicPr>
          <p:cNvPr id="24" name="Рисунок 23" descr="Документ со сплошной заливкой">
            <a:extLst>
              <a:ext uri="{FF2B5EF4-FFF2-40B4-BE49-F238E27FC236}">
                <a16:creationId xmlns="" xmlns:a16="http://schemas.microsoft.com/office/drawing/2014/main" id="{FB855C50-1952-4A98-54F0-D09E855150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61" y="5574211"/>
            <a:ext cx="360000" cy="360000"/>
          </a:xfrm>
          <a:prstGeom prst="rect">
            <a:avLst/>
          </a:prstGeom>
        </p:spPr>
      </p:pic>
      <p:pic>
        <p:nvPicPr>
          <p:cNvPr id="26" name="Рисунок 25" descr="Перемотка назад со сплошной заливкой">
            <a:extLst>
              <a:ext uri="{FF2B5EF4-FFF2-40B4-BE49-F238E27FC236}">
                <a16:creationId xmlns="" xmlns:a16="http://schemas.microsoft.com/office/drawing/2014/main" id="{703C4EAF-A054-7B54-D1C8-AE742458D28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0800000">
            <a:off x="753262" y="1785120"/>
            <a:ext cx="360000" cy="360000"/>
          </a:xfrm>
          <a:prstGeom prst="rect">
            <a:avLst/>
          </a:prstGeom>
        </p:spPr>
      </p:pic>
      <p:pic>
        <p:nvPicPr>
          <p:cNvPr id="37" name="Рисунок 36" descr="Значок 1 со сплошной заливкой">
            <a:extLst>
              <a:ext uri="{FF2B5EF4-FFF2-40B4-BE49-F238E27FC236}">
                <a16:creationId xmlns="" xmlns:a16="http://schemas.microsoft.com/office/drawing/2014/main" id="{B13FD86C-5462-BA07-2362-BC432B18DE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3261" y="4313734"/>
            <a:ext cx="360000" cy="36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610B2E29-A6DF-C835-C29A-A3390F9E30A2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8695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EAF58A6-13A1-8A33-6813-0C6249412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A1738778-6637-A8AE-3929-9F58A8A9D61C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ОСНОВНЫЕ ПРОБЛЕМЫ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AAB42814-09EE-1E83-2D27-5A379ADA2167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921EB416-9AFF-B016-5F02-C659F8A49D05}"/>
              </a:ext>
            </a:extLst>
          </p:cNvPr>
          <p:cNvSpPr/>
          <p:nvPr/>
        </p:nvSpPr>
        <p:spPr>
          <a:xfrm>
            <a:off x="627017" y="163628"/>
            <a:ext cx="202266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EBD85DED-0D11-9C1B-5C5C-9DDF2EAC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D3072D01-2D46-B54E-2C7A-8809E6CA9DBA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ВОЗМОЖНЫЕ РЕШЕНИЯ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32D5C957-0713-A21A-D179-DFD33F07C758}"/>
              </a:ext>
            </a:extLst>
          </p:cNvPr>
          <p:cNvSpPr/>
          <p:nvPr/>
        </p:nvSpPr>
        <p:spPr>
          <a:xfrm>
            <a:off x="627016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коммуникации между представителями бизнеса                        и администрацией МО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C588E20-AF3C-032D-DAAD-14AFA769212D}"/>
              </a:ext>
            </a:extLst>
          </p:cNvPr>
          <p:cNvSpPr/>
          <p:nvPr/>
        </p:nvSpPr>
        <p:spPr>
          <a:xfrm>
            <a:off x="627016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Инвестиционный уполномоченный не может напрямую обратиться к инвестору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Рисунок 10" descr="Запрещено со сплошной заливкой">
            <a:extLst>
              <a:ext uri="{FF2B5EF4-FFF2-40B4-BE49-F238E27FC236}">
                <a16:creationId xmlns="" xmlns:a16="http://schemas.microsoft.com/office/drawing/2014/main" id="{3FCC1223-7B74-B997-317B-D61EB1BC0E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910014"/>
            <a:ext cx="360000" cy="360000"/>
          </a:xfrm>
          <a:prstGeom prst="rect">
            <a:avLst/>
          </a:prstGeom>
        </p:spPr>
      </p:pic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C44D7B98-D6FF-CBE2-5539-FD144908A34A}"/>
              </a:ext>
            </a:extLst>
          </p:cNvPr>
          <p:cNvSpPr/>
          <p:nvPr/>
        </p:nvSpPr>
        <p:spPr>
          <a:xfrm>
            <a:off x="634003" y="344141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кадров, нехватка специалистов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Рисунок 15" descr="Запрещено со сплошной заливкой">
            <a:extLst>
              <a:ext uri="{FF2B5EF4-FFF2-40B4-BE49-F238E27FC236}">
                <a16:creationId xmlns="" xmlns:a16="http://schemas.microsoft.com/office/drawing/2014/main" id="{757D3257-7032-E7F7-AC03-6546722EA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3496290"/>
            <a:ext cx="360000" cy="360000"/>
          </a:xfrm>
          <a:prstGeom prst="rect">
            <a:avLst/>
          </a:prstGeom>
        </p:spPr>
      </p:pic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E6B4D0FC-EC46-8BB2-BEEE-F8A090BDDAB0}"/>
              </a:ext>
            </a:extLst>
          </p:cNvPr>
          <p:cNvSpPr/>
          <p:nvPr/>
        </p:nvSpPr>
        <p:spPr>
          <a:xfrm>
            <a:off x="5300092" y="2255994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Своевременная отработка обращений представителей бизнеса, расширение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каналов информирования предпринимателей о мерах поддержки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2A2349C4-C93F-84C0-423A-1D9838FE5145}"/>
              </a:ext>
            </a:extLst>
          </p:cNvPr>
          <p:cNvSpPr/>
          <p:nvPr/>
        </p:nvSpPr>
        <p:spPr>
          <a:xfrm>
            <a:off x="5300092" y="2848702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активное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информирование предпринимателей и инвесторов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преимуществах работы с инвестиционным уполномоченным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3" name="Рисунок 22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76881567-E61B-5009-80D9-45ADC8C80F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315684"/>
            <a:ext cx="365554" cy="365554"/>
          </a:xfrm>
          <a:prstGeom prst="rect">
            <a:avLst/>
          </a:prstGeom>
        </p:spPr>
      </p:pic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4ECF1362-D6B1-FEA2-7BB3-30DABE372E72}"/>
              </a:ext>
            </a:extLst>
          </p:cNvPr>
          <p:cNvSpPr/>
          <p:nvPr/>
        </p:nvSpPr>
        <p:spPr>
          <a:xfrm>
            <a:off x="5275782" y="3433290"/>
            <a:ext cx="4511814" cy="486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2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Содействие в релокации специалистов из других населенных пунктов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" name="Рисунок 27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114B68F-9187-DA4F-1C66-D3D12D2FD6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2910014"/>
            <a:ext cx="365554" cy="365554"/>
          </a:xfrm>
          <a:prstGeom prst="rect">
            <a:avLst/>
          </a:prstGeom>
        </p:spPr>
      </p:pic>
      <p:pic>
        <p:nvPicPr>
          <p:cNvPr id="29" name="Рисунок 28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657E9FD9-5681-1E9B-B8FE-4D0E92D3D9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379365" y="3501633"/>
            <a:ext cx="365554" cy="365554"/>
          </a:xfrm>
          <a:prstGeom prst="rect">
            <a:avLst/>
          </a:prstGeom>
        </p:spPr>
      </p:pic>
      <p:pic>
        <p:nvPicPr>
          <p:cNvPr id="30" name="Рисунок 29" descr="Запрещено со сплошной заливкой">
            <a:extLst>
              <a:ext uri="{FF2B5EF4-FFF2-40B4-BE49-F238E27FC236}">
                <a16:creationId xmlns="" xmlns:a16="http://schemas.microsoft.com/office/drawing/2014/main" id="{DCCC916B-63D2-1405-6DF9-4D53EFB5BA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289" y="232123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1E3C9819-F6F6-A28F-BC53-1D0301C00B19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518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29777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неудовлетворительность дорожной сети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высокая себестоимость произведённой продукции за счёт высоких транспортных расходов и высоких тарифов на коммунальные услуги; 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зависимость урожайности от агроклиматических условий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плохое состояние дорог, отсутствие на многих из них твердого дорожного покрытия;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 и водоотведения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отсутствие в населенных  пунктах полигонов ТБО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объёмов образования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отходов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Низкие темпы наращивания производства продукции местных товаропроизводителей в связи с высоким давлением ведущих российских и областных производителей на районный рынок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Истощение природных ресурсов, сокращение запасов биологических ресурсов (древесина, ценные породы рыб и т.п.), усиление антропогенной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нагрузки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Нехватка рабочих кадров</a:t>
            </a: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endParaRPr kumimoji="0" lang="ru-RU" sz="6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выгодное геостратегическое расположение -Каменский район расположен на середине пути от двух региональных столиц (г. Новосибирска и г. Барнаула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в районе перерабатывающей пищевой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пахотных земель и сенокосных угодий на территории района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Развитая транспортное сообщение (Речной, ж/д и автомобильный транспорт)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достаточно развитый потребительский рынок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лесных и водных ресурсов; </a:t>
            </a:r>
            <a:endParaRPr lang="ru-RU" sz="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инвестиционных площадок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новых дорог и модернизация существующей транспортной 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инфраструктуры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и реализация политики закрепления трудоспособного населения и привлечения молодых специалистов, повышение миграционной привлекательности района за счет развития базовых отраслей экономики и повышения качества жизни</a:t>
            </a:r>
            <a:r>
              <a:rPr lang="ru-RU" sz="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6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оздание</a:t>
            </a:r>
            <a:r>
              <a:rPr kumimoji="0" lang="ru-RU" sz="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новых </a:t>
            </a:r>
            <a:r>
              <a:rPr kumimoji="0" lang="ru-RU" sz="6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туристических </a:t>
            </a:r>
            <a:r>
              <a:rPr kumimoji="0" lang="ru-RU" sz="6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lvl="0" indent="-171450">
              <a:buClr>
                <a:srgbClr val="4756A0"/>
              </a:buClr>
              <a:buFont typeface="Arial" panose="020B0604020202020204" pitchFamily="34" charset="0"/>
              <a:buChar char="•"/>
              <a:defRPr/>
            </a:pPr>
            <a:r>
              <a:rPr lang="ru-RU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Газификация населённых пунктов и модернизации коммунальных объектов</a:t>
            </a: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18" y="163628"/>
            <a:ext cx="97623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C19C6E1-7562-2FED-8B2B-7B5DFCFCC998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393EEF58-47AC-931A-25DB-180ECDDCC2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19E9B03B-BE87-3304-E369-A5ACD1EC2E2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ПРОБЛЕМЫ, 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ПРЕПЯТСТВУЮЩИЕ РАЗВИТИЮ МО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9002972-2A83-B7CB-3C33-9226D2D723D3}"/>
              </a:ext>
            </a:extLst>
          </p:cNvPr>
          <p:cNvSpPr/>
          <p:nvPr/>
        </p:nvSpPr>
        <p:spPr>
          <a:xfrm>
            <a:off x="627017" y="163628"/>
            <a:ext cx="176995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089B419-1364-9E3C-8921-876ED03E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F40B34-93FA-6F53-6EDD-80B8615C98D9}"/>
              </a:ext>
            </a:extLst>
          </p:cNvPr>
          <p:cNvSpPr/>
          <p:nvPr/>
        </p:nvSpPr>
        <p:spPr>
          <a:xfrm>
            <a:off x="627014" y="342900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высокий износ сетей теплоснабжения, водоснабжения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водоотведения 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A2D1DDE9-57E1-D977-7E4B-DD9915958E57}"/>
              </a:ext>
            </a:extLst>
          </p:cNvPr>
          <p:cNvSpPr/>
          <p:nvPr/>
        </p:nvSpPr>
        <p:spPr>
          <a:xfrm>
            <a:off x="4352306" y="141909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большой объем бюрократических вопросов при реализации инвестиционного проекта</a:t>
            </a:r>
            <a:endParaRPr lang="x-none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5EBD4C2A-6D2C-D942-EEC0-ACB5C398F013}"/>
              </a:ext>
            </a:extLst>
          </p:cNvPr>
          <p:cNvSpPr/>
          <p:nvPr/>
        </p:nvSpPr>
        <p:spPr>
          <a:xfrm>
            <a:off x="2484354" y="3442776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инженерная инфраструктура</a:t>
            </a:r>
            <a:endParaRPr lang="x-none" b="1" dirty="0">
              <a:solidFill>
                <a:srgbClr val="B9B9B9"/>
              </a:solidFill>
            </a:endParaRPr>
          </a:p>
        </p:txBody>
      </p:sp>
      <p:sp>
        <p:nvSpPr>
          <p:cNvPr id="155" name="Скругленный прямоугольник 154">
            <a:extLst>
              <a:ext uri="{FF2B5EF4-FFF2-40B4-BE49-F238E27FC236}">
                <a16:creationId xmlns="" xmlns:a16="http://schemas.microsoft.com/office/drawing/2014/main" id="{00EB3BFF-115F-6D98-566B-64A8DA706088}"/>
              </a:ext>
            </a:extLst>
          </p:cNvPr>
          <p:cNvSpPr/>
          <p:nvPr/>
        </p:nvSpPr>
        <p:spPr>
          <a:xfrm>
            <a:off x="3486694" y="5470230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нехватка рабочих кадров            </a:t>
            </a:r>
          </a:p>
          <a:p>
            <a:pPr algn="ctr"/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8" name="Скругленный прямоугольник 157">
            <a:extLst>
              <a:ext uri="{FF2B5EF4-FFF2-40B4-BE49-F238E27FC236}">
                <a16:creationId xmlns="" xmlns:a16="http://schemas.microsoft.com/office/drawing/2014/main" id="{8DB03B7F-92D2-CA89-A77D-CA2007C69FE3}"/>
              </a:ext>
            </a:extLst>
          </p:cNvPr>
          <p:cNvSpPr/>
          <p:nvPr/>
        </p:nvSpPr>
        <p:spPr>
          <a:xfrm>
            <a:off x="4341694" y="2432825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бюрократические 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9" name="Скругленный прямоугольник 158">
            <a:extLst>
              <a:ext uri="{FF2B5EF4-FFF2-40B4-BE49-F238E27FC236}">
                <a16:creationId xmlns="" xmlns:a16="http://schemas.microsoft.com/office/drawing/2014/main" id="{19CD27D8-95D2-A274-3620-D7873362DF03}"/>
              </a:ext>
            </a:extLst>
          </p:cNvPr>
          <p:cNvSpPr/>
          <p:nvPr/>
        </p:nvSpPr>
        <p:spPr>
          <a:xfrm>
            <a:off x="4341694" y="3446552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100" b="1" dirty="0">
                <a:latin typeface="Arial" panose="020B0604020202020204" pitchFamily="34" charset="0"/>
                <a:cs typeface="Arial" panose="020B0604020202020204" pitchFamily="34" charset="0"/>
              </a:rPr>
              <a:t>ключевые направления</a:t>
            </a:r>
          </a:p>
        </p:txBody>
      </p:sp>
      <p:sp>
        <p:nvSpPr>
          <p:cNvPr id="160" name="Скругленный прямоугольник 159">
            <a:extLst>
              <a:ext uri="{FF2B5EF4-FFF2-40B4-BE49-F238E27FC236}">
                <a16:creationId xmlns="" xmlns:a16="http://schemas.microsoft.com/office/drawing/2014/main" id="{B845E215-0281-A9B4-EE5E-58E1C7DCEBDF}"/>
              </a:ext>
            </a:extLst>
          </p:cNvPr>
          <p:cNvSpPr/>
          <p:nvPr/>
        </p:nvSpPr>
        <p:spPr>
          <a:xfrm>
            <a:off x="4341694" y="4460279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кадровые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1" name="Скругленный прямоугольник 160">
            <a:extLst>
              <a:ext uri="{FF2B5EF4-FFF2-40B4-BE49-F238E27FC236}">
                <a16:creationId xmlns="" xmlns:a16="http://schemas.microsoft.com/office/drawing/2014/main" id="{866BCB57-B8E4-574B-9073-E87633F936EE}"/>
              </a:ext>
            </a:extLst>
          </p:cNvPr>
          <p:cNvSpPr/>
          <p:nvPr/>
        </p:nvSpPr>
        <p:spPr>
          <a:xfrm>
            <a:off x="5344034" y="5474006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отток населения </a:t>
            </a:r>
          </a:p>
          <a:p>
            <a:pPr algn="ctr"/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крупные города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5" name="Скругленный прямоугольник 164">
            <a:extLst>
              <a:ext uri="{FF2B5EF4-FFF2-40B4-BE49-F238E27FC236}">
                <a16:creationId xmlns="" xmlns:a16="http://schemas.microsoft.com/office/drawing/2014/main" id="{21378D77-1BB4-D404-B2C9-85AB3840D2E5}"/>
              </a:ext>
            </a:extLst>
          </p:cNvPr>
          <p:cNvSpPr/>
          <p:nvPr/>
        </p:nvSpPr>
        <p:spPr>
          <a:xfrm>
            <a:off x="6199034" y="3460328"/>
            <a:ext cx="1710000" cy="864000"/>
          </a:xfrm>
          <a:prstGeom prst="roundRect">
            <a:avLst>
              <a:gd name="adj" fmla="val 25638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технические проблемы</a:t>
            </a:r>
            <a:endParaRPr kumimoji="0" lang="x-none" sz="1800" b="1" i="0" u="none" strike="noStrike" kern="1200" cap="none" spc="0" normalizeH="0" baseline="0" noProof="0" dirty="0">
              <a:ln>
                <a:noFill/>
              </a:ln>
              <a:solidFill>
                <a:srgbClr val="B9B9B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Скругленный прямоугольник 170">
            <a:extLst>
              <a:ext uri="{FF2B5EF4-FFF2-40B4-BE49-F238E27FC236}">
                <a16:creationId xmlns="" xmlns:a16="http://schemas.microsoft.com/office/drawing/2014/main" id="{093EBC96-1DBE-96F7-5270-7960EF465678}"/>
              </a:ext>
            </a:extLst>
          </p:cNvPr>
          <p:cNvSpPr/>
          <p:nvPr/>
        </p:nvSpPr>
        <p:spPr>
          <a:xfrm>
            <a:off x="8056372" y="3460328"/>
            <a:ext cx="1710000" cy="86400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2000" rtlCol="0" anchor="ctr"/>
          <a:lstStyle/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отсутствие эффективной </a:t>
            </a:r>
          </a:p>
          <a:p>
            <a:pPr algn="ctr"/>
            <a:r>
              <a:rPr kumimoji="0" lang="ru-RU" sz="700" b="1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коммуникации между представителями бизнеса                и администрацией МО </a:t>
            </a:r>
          </a:p>
          <a:p>
            <a:pPr algn="ctr"/>
            <a:endParaRPr lang="ru-RU" sz="5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77C0825-8906-6602-ABCD-2F093B8A3C8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5932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="" xmlns:a16="http://schemas.microsoft.com/office/drawing/2014/main" id="{27ADD95D-5C91-58E1-5040-4A8B960DBC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1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34135" y="1350364"/>
            <a:ext cx="2153464" cy="2708759"/>
          </a:xfrm>
          <a:custGeom>
            <a:avLst/>
            <a:gdLst>
              <a:gd name="connsiteX0" fmla="*/ 222517 w 2153464"/>
              <a:gd name="connsiteY0" fmla="*/ 0 h 2896381"/>
              <a:gd name="connsiteX1" fmla="*/ 1930947 w 2153464"/>
              <a:gd name="connsiteY1" fmla="*/ 0 h 2896381"/>
              <a:gd name="connsiteX2" fmla="*/ 2153464 w 2153464"/>
              <a:gd name="connsiteY2" fmla="*/ 222517 h 2896381"/>
              <a:gd name="connsiteX3" fmla="*/ 2153464 w 2153464"/>
              <a:gd name="connsiteY3" fmla="*/ 2673864 h 2896381"/>
              <a:gd name="connsiteX4" fmla="*/ 1930947 w 2153464"/>
              <a:gd name="connsiteY4" fmla="*/ 2896381 h 2896381"/>
              <a:gd name="connsiteX5" fmla="*/ 222517 w 2153464"/>
              <a:gd name="connsiteY5" fmla="*/ 2896381 h 2896381"/>
              <a:gd name="connsiteX6" fmla="*/ 0 w 2153464"/>
              <a:gd name="connsiteY6" fmla="*/ 2673864 h 2896381"/>
              <a:gd name="connsiteX7" fmla="*/ 0 w 2153464"/>
              <a:gd name="connsiteY7" fmla="*/ 222517 h 2896381"/>
              <a:gd name="connsiteX8" fmla="*/ 222517 w 2153464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3464" h="2896381">
                <a:moveTo>
                  <a:pt x="222517" y="0"/>
                </a:moveTo>
                <a:lnTo>
                  <a:pt x="1930947" y="0"/>
                </a:lnTo>
                <a:cubicBezTo>
                  <a:pt x="2053840" y="0"/>
                  <a:pt x="2153464" y="99624"/>
                  <a:pt x="2153464" y="222517"/>
                </a:cubicBezTo>
                <a:lnTo>
                  <a:pt x="2153464" y="2673864"/>
                </a:lnTo>
                <a:cubicBezTo>
                  <a:pt x="2153464" y="2796757"/>
                  <a:pt x="2053840" y="2896381"/>
                  <a:pt x="1930947" y="2896381"/>
                </a:cubicBezTo>
                <a:lnTo>
                  <a:pt x="222517" y="2896381"/>
                </a:lnTo>
                <a:cubicBezTo>
                  <a:pt x="99624" y="2896381"/>
                  <a:pt x="0" y="2796757"/>
                  <a:pt x="0" y="2673864"/>
                </a:cubicBezTo>
                <a:lnTo>
                  <a:pt x="0" y="222517"/>
                </a:lnTo>
                <a:cubicBezTo>
                  <a:pt x="0" y="99624"/>
                  <a:pt x="99624" y="0"/>
                  <a:pt x="222517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1764D62F-467F-93C4-0D21-78D376D4E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rgbClr val="B1C1E4">
                <a:tint val="45000"/>
                <a:satMod val="400000"/>
              </a:srgbClr>
            </a:duotone>
          </a:blip>
          <a:srcRect t="18453" b="18453"/>
          <a:stretch/>
        </p:blipFill>
        <p:spPr bwMode="auto">
          <a:xfrm>
            <a:off x="627015" y="1256553"/>
            <a:ext cx="6888719" cy="2896381"/>
          </a:xfrm>
          <a:custGeom>
            <a:avLst/>
            <a:gdLst>
              <a:gd name="connsiteX0" fmla="*/ 229480 w 6888719"/>
              <a:gd name="connsiteY0" fmla="*/ 0 h 2896381"/>
              <a:gd name="connsiteX1" fmla="*/ 6659239 w 6888719"/>
              <a:gd name="connsiteY1" fmla="*/ 0 h 2896381"/>
              <a:gd name="connsiteX2" fmla="*/ 6888719 w 6888719"/>
              <a:gd name="connsiteY2" fmla="*/ 229480 h 2896381"/>
              <a:gd name="connsiteX3" fmla="*/ 6888719 w 6888719"/>
              <a:gd name="connsiteY3" fmla="*/ 2666901 h 2896381"/>
              <a:gd name="connsiteX4" fmla="*/ 6659239 w 6888719"/>
              <a:gd name="connsiteY4" fmla="*/ 2896381 h 2896381"/>
              <a:gd name="connsiteX5" fmla="*/ 229480 w 6888719"/>
              <a:gd name="connsiteY5" fmla="*/ 2896381 h 2896381"/>
              <a:gd name="connsiteX6" fmla="*/ 0 w 6888719"/>
              <a:gd name="connsiteY6" fmla="*/ 2666901 h 2896381"/>
              <a:gd name="connsiteX7" fmla="*/ 0 w 6888719"/>
              <a:gd name="connsiteY7" fmla="*/ 229480 h 2896381"/>
              <a:gd name="connsiteX8" fmla="*/ 229480 w 6888719"/>
              <a:gd name="connsiteY8" fmla="*/ 0 h 2896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4880597"/>
            <a:ext cx="731788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5C6F042B-F806-E7F7-6B04-2A127801F6D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89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B0BF2B5B-D07E-4C64-A867-D2A033F8E587}"/>
              </a:ext>
            </a:extLst>
          </p:cNvPr>
          <p:cNvSpPr/>
          <p:nvPr/>
        </p:nvSpPr>
        <p:spPr>
          <a:xfrm>
            <a:off x="627005" y="1048708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8AB45174-ADCB-CCB8-91FD-0B8FE60A37FB}"/>
              </a:ext>
            </a:extLst>
          </p:cNvPr>
          <p:cNvSpPr/>
          <p:nvPr/>
        </p:nvSpPr>
        <p:spPr>
          <a:xfrm>
            <a:off x="627016" y="1401546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7" y="163628"/>
            <a:ext cx="147610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5F0312A7-08F5-BB4E-B2B0-C7A184546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650302"/>
              </p:ext>
            </p:extLst>
          </p:nvPr>
        </p:nvGraphicFramePr>
        <p:xfrm>
          <a:off x="627015" y="1376762"/>
          <a:ext cx="9136390" cy="3688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70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04102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СФЕРА ДЕЯТЕЛЬНОСТИ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ВЫРУЧКА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РАБОЧИЕ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чел.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ОАО «Восход» 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Производство соленого, вареного,</a:t>
                      </a:r>
                    </a:p>
                    <a:p>
                      <a:pPr algn="l"/>
                      <a:r>
                        <a:rPr lang="ru-RU" sz="9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запеченого</a:t>
                      </a: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копченого, вяленого и прочего мяса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130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870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«Каменский рыбзавод»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system-ui"/>
                        </a:rPr>
                        <a:t>Переработка и консервирование рыбы, ракообразных и моллюсков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176 000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ЗАО «Каменский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маслосырокомбинат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effectLst/>
                          <a:latin typeface="system-ui"/>
                        </a:rPr>
                        <a:t>Производство молока (кроме сырого) и молочной продукции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222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109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«Каменская птицефабрика»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Разведение сельскохозяйственной птицы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774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189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АО </a:t>
                      </a:r>
                      <a:r>
                        <a:rPr lang="ru-RU" sz="900" b="1" i="0" spc="-1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«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Каменский Элеватор»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rgbClr val="33394D"/>
                          </a:solidFill>
                          <a:effectLst/>
                          <a:latin typeface="Roboto"/>
                        </a:rPr>
                        <a:t> </a:t>
                      </a: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Хранение и складирование зерна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713</a:t>
                      </a:r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79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771482407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«Каменский ЛДК»</a:t>
                      </a:r>
                      <a:endParaRPr lang="x-none" sz="900" b="1" i="0" spc="-1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Roboto"/>
                        </a:rPr>
                        <a:t>Распиловка и строгание древесины</a:t>
                      </a: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ru-RU" sz="9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062 760</a:t>
                      </a:r>
                      <a:r>
                        <a:rPr lang="x-none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,0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402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50459432"/>
                  </a:ext>
                </a:extLst>
              </a:tr>
              <a:tr h="41211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«Морозко»</a:t>
                      </a:r>
                      <a:endParaRPr lang="x-none" sz="900" b="1" i="0" spc="-10" baseline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Торговля оптовая продуктами из мяса и мяса птицы</a:t>
                      </a:r>
                      <a:endParaRPr lang="x-none" sz="900" b="0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1 889 121</a:t>
                      </a:r>
                      <a:r>
                        <a:rPr lang="x-none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121</a:t>
                      </a:r>
                      <a:endParaRPr lang="x-none" sz="9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30183076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F127894-A823-802A-D158-07CFF374686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МУНИЦИПАЛЬНОЕ ОБРАЗОВАНИЕ КАМЕНКОГО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56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1430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rgbClr val="4756A0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1A4B8E0-BDA8-FF6A-9BD0-97F7BBC9403A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621447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ОБРАБАТЫВАЮЩЕЕ ПРОИЗВОДСТВО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2954593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2954593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2954593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всестороннее развитие туризма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2954593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extLst>
              <a:ext uri="{FF2B5EF4-FFF2-40B4-BE49-F238E27FC236}">
                <a16:creationId xmlns="" xmlns:a16="http://schemas.microsoft.com/office/drawing/2014/main" id="{446787C7-71E0-4401-A234-F9D01230A173}"/>
              </a:ext>
            </a:extLst>
          </p:cNvPr>
          <p:cNvSpPr/>
          <p:nvPr/>
        </p:nvSpPr>
        <p:spPr>
          <a:xfrm>
            <a:off x="5287739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7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 продукции с более высокой добавленной стоимостью	</a:t>
            </a:r>
            <a:endParaRPr lang="x-none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E4CA7EB7-C354-EF11-6D62-CF3433AAF3E7}"/>
              </a:ext>
            </a:extLst>
          </p:cNvPr>
          <p:cNvSpPr/>
          <p:nvPr/>
        </p:nvSpPr>
        <p:spPr>
          <a:xfrm>
            <a:off x="5287739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 defTabSz="914400">
              <a:defRPr/>
            </a:pPr>
            <a:r>
              <a:rPr lang="ru-RU" sz="700" b="1" kern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700" b="1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объемов производства сельскохозяйственной продукции</a:t>
            </a:r>
            <a:endParaRPr lang="x-none" sz="700" b="1" kern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39C3BFB0-AC8C-DC51-95F1-FC5B2E117CFA}"/>
              </a:ext>
            </a:extLst>
          </p:cNvPr>
          <p:cNvSpPr/>
          <p:nvPr/>
        </p:nvSpPr>
        <p:spPr>
          <a:xfrm>
            <a:off x="5287739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популярности </a:t>
            </a:r>
            <a:r>
              <a:rPr kumimoji="0" lang="ru-RU" sz="7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увеличение интереса трудоспособного   к работе в местных организациях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02194ADC-533C-CC03-C944-087B4BB49763}"/>
              </a:ext>
            </a:extLst>
          </p:cNvPr>
          <p:cNvSpPr/>
          <p:nvPr/>
        </p:nvSpPr>
        <p:spPr>
          <a:xfrm>
            <a:off x="5287739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доходов от логистических услуг, увеличение спроса на качественную дорожно-транспортную инфраструктуру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620885" y="226182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620885" y="33072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объёмов производства                  и доходов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предприятий</a:t>
            </a: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620885" y="4352762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увеличение туристического потока, </a:t>
            </a: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привлечение кадров на предприятия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туристической привлекательности округа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620885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логистических путей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lang="ru-RU" sz="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расширение рынков сбыта местных предприятий</a:t>
            </a: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Arial" panose="020B0604020202020204" pitchFamily="34" charset="0"/>
              <a:buChar char="•"/>
            </a:pPr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7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621447" y="330815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КОМПЛЕКС</a:t>
            </a:r>
            <a:endParaRPr lang="ru-RU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621447" y="4351906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ДЕЯТЕЛЬНОСТЬ АДМИНИСТРАТИВНАЯ</a:t>
            </a:r>
          </a:p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СОПУСТВУЮЩИЕ ДОПОЛНИТЕЛЬНЫЕ УСЛУГИ</a:t>
            </a:r>
          </a:p>
          <a:p>
            <a:endParaRPr kumimoji="0" lang="ru-RU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kumimoji="0" lang="ru-RU" sz="7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туризм</a:t>
            </a:r>
            <a:endParaRPr kumimoji="0" lang="x-none" sz="1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621447" y="539823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ТРАНСПОРТРОВКА                     И ХРАНЕНИЯ</a:t>
            </a:r>
            <a:endParaRPr kumimoji="0" lang="x-none" sz="7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0" name="Рисунок 59" descr="Мишень со сплошной заливкой">
            <a:extLst>
              <a:ext uri="{FF2B5EF4-FFF2-40B4-BE49-F238E27FC236}">
                <a16:creationId xmlns="" xmlns:a16="http://schemas.microsoft.com/office/drawing/2014/main" id="{A81A232F-CB3D-247F-434B-78C8D8C3F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3270" y="2496832"/>
            <a:ext cx="360000" cy="360000"/>
          </a:xfrm>
          <a:prstGeom prst="rect">
            <a:avLst/>
          </a:prstGeom>
        </p:spPr>
      </p:pic>
      <p:pic>
        <p:nvPicPr>
          <p:cNvPr id="62" name="Рисунок 61" descr="Мишень со сплошной заливкой">
            <a:extLst>
              <a:ext uri="{FF2B5EF4-FFF2-40B4-BE49-F238E27FC236}">
                <a16:creationId xmlns="" xmlns:a16="http://schemas.microsoft.com/office/drawing/2014/main" id="{00CC93DE-FC64-D56E-17C6-6E314509E8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4555" y="3521788"/>
            <a:ext cx="360000" cy="360000"/>
          </a:xfrm>
          <a:prstGeom prst="rect">
            <a:avLst/>
          </a:prstGeom>
        </p:spPr>
      </p:pic>
      <p:pic>
        <p:nvPicPr>
          <p:cNvPr id="65" name="Рисунок 64" descr="Щит со сплошной заливкой">
            <a:extLst>
              <a:ext uri="{FF2B5EF4-FFF2-40B4-BE49-F238E27FC236}">
                <a16:creationId xmlns="" xmlns:a16="http://schemas.microsoft.com/office/drawing/2014/main" id="{E8A80F92-20F9-65E4-220C-991DF547B2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3270" y="4639906"/>
            <a:ext cx="360000" cy="360000"/>
          </a:xfrm>
          <a:prstGeom prst="rect">
            <a:avLst/>
          </a:prstGeom>
        </p:spPr>
      </p:pic>
      <p:pic>
        <p:nvPicPr>
          <p:cNvPr id="67" name="Рисунок 6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B0CC6219-D947-1401-0A40-495B03354A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53270" y="5686230"/>
            <a:ext cx="360000" cy="36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2BDE69E-A303-DD58-85DA-DBCA1EA2B97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34623" y="1839472"/>
            <a:ext cx="9136387" cy="2899582"/>
          </a:xfrm>
          <a:prstGeom prst="roundRect">
            <a:avLst>
              <a:gd name="adj" fmla="val 419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0" y="953018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РЕАЛИЗУЕММЫЕ 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9406775"/>
              </p:ext>
            </p:extLst>
          </p:nvPr>
        </p:nvGraphicFramePr>
        <p:xfrm>
          <a:off x="634623" y="1235870"/>
          <a:ext cx="9144000" cy="33322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5542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5542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6458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6458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89438"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КОМПАНИИ 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ПРОЕКТА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9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280266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«Каменская птицефабрика»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0" i="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пометохранилища</a:t>
                      </a: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041223027"/>
                  </a:ext>
                </a:extLst>
              </a:tr>
              <a:tr h="297662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«Рыбинский»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мельницы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220 000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14.07.2025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306601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КГБУЗ «Каменская межрайонная больница»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консультативно-диагностической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поликлиники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17.12.2026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1294583"/>
                  </a:ext>
                </a:extLst>
              </a:tr>
              <a:tr h="275221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Хачатрян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31.12.2024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41754545"/>
                  </a:ext>
                </a:extLst>
              </a:tr>
              <a:tr h="28908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Саидов Х.Б.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производственно-бытовых зданий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12.01.2025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97945958"/>
                  </a:ext>
                </a:extLst>
              </a:tr>
              <a:tr h="341360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Саранцев С.С.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9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магазина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19.02.2025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2590302"/>
                  </a:ext>
                </a:extLst>
              </a:tr>
              <a:tr h="231945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</a:t>
                      </a:r>
                      <a:r>
                        <a:rPr lang="ru-RU" sz="9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Хачатрян</a:t>
                      </a:r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2 000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13.03.2025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675936968"/>
                  </a:ext>
                </a:extLst>
              </a:tr>
              <a:tr h="253062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ТД «Морозко»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производственно-складского здания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данных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24.07.2025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82047007"/>
                  </a:ext>
                </a:extLst>
              </a:tr>
              <a:tr h="267577">
                <a:tc>
                  <a:txBody>
                    <a:bodyPr/>
                    <a:lstStyle/>
                    <a:p>
                      <a:pPr algn="l"/>
                      <a:r>
                        <a:rPr lang="ru-RU" sz="9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Зубов Д.С.</a:t>
                      </a:r>
                      <a:endParaRPr lang="x-none" sz="9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придорожного кафе</a:t>
                      </a: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 данных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16.09.2025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24734063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(</a:t>
            </a:r>
            <a:r>
              <a:rPr lang="ru-RU" sz="800" dirty="0">
                <a:latin typeface="Arial" panose="020B0604020202020204" pitchFamily="34" charset="0"/>
                <a:cs typeface="Arial" panose="020B0604020202020204" pitchFamily="34" charset="0"/>
              </a:rPr>
              <a:t>НАИМЕНОВАНИЕ ВАШЕГО МУНИЦИПАЛИТЕТА)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318" y="1694239"/>
            <a:ext cx="317164" cy="35130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694" y="2069366"/>
            <a:ext cx="317164" cy="265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1400" y="3670490"/>
            <a:ext cx="317164" cy="30992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545" y="2368368"/>
            <a:ext cx="317019" cy="35359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318" y="2735238"/>
            <a:ext cx="317019" cy="2682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57" y="3950077"/>
            <a:ext cx="291217" cy="2765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545" y="4229847"/>
            <a:ext cx="317019" cy="31092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83" y="3098510"/>
            <a:ext cx="317019" cy="35969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3318" y="3399129"/>
            <a:ext cx="317019" cy="26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34623" y="1839472"/>
            <a:ext cx="9136387" cy="4631666"/>
          </a:xfrm>
          <a:prstGeom prst="roundRect">
            <a:avLst>
              <a:gd name="adj" fmla="val 419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0" y="953018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СВОБОДНЫЕ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2334844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ru-RU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FEAC1D7-97FF-AE29-136F-32347288D2C7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2601175"/>
              </p:ext>
            </p:extLst>
          </p:nvPr>
        </p:nvGraphicFramePr>
        <p:xfrm>
          <a:off x="627010" y="953018"/>
          <a:ext cx="9128785" cy="5510801"/>
        </p:xfrm>
        <a:graphic>
          <a:graphicData uri="http://schemas.openxmlformats.org/drawingml/2006/table">
            <a:tbl>
              <a:tblPr/>
              <a:tblGrid>
                <a:gridCol w="215480">
                  <a:extLst>
                    <a:ext uri="{9D8B030D-6E8A-4147-A177-3AD203B41FA5}">
                      <a16:colId xmlns="" xmlns:a16="http://schemas.microsoft.com/office/drawing/2014/main" val="294286231"/>
                    </a:ext>
                  </a:extLst>
                </a:gridCol>
                <a:gridCol w="1154543">
                  <a:extLst>
                    <a:ext uri="{9D8B030D-6E8A-4147-A177-3AD203B41FA5}">
                      <a16:colId xmlns="" xmlns:a16="http://schemas.microsoft.com/office/drawing/2014/main" val="3529869923"/>
                    </a:ext>
                  </a:extLst>
                </a:gridCol>
                <a:gridCol w="1560798">
                  <a:extLst>
                    <a:ext uri="{9D8B030D-6E8A-4147-A177-3AD203B41FA5}">
                      <a16:colId xmlns="" xmlns:a16="http://schemas.microsoft.com/office/drawing/2014/main" val="3883166406"/>
                    </a:ext>
                  </a:extLst>
                </a:gridCol>
                <a:gridCol w="1026442">
                  <a:extLst>
                    <a:ext uri="{9D8B030D-6E8A-4147-A177-3AD203B41FA5}">
                      <a16:colId xmlns="" xmlns:a16="http://schemas.microsoft.com/office/drawing/2014/main" val="76818949"/>
                    </a:ext>
                  </a:extLst>
                </a:gridCol>
                <a:gridCol w="1298705">
                  <a:extLst>
                    <a:ext uri="{9D8B030D-6E8A-4147-A177-3AD203B41FA5}">
                      <a16:colId xmlns="" xmlns:a16="http://schemas.microsoft.com/office/drawing/2014/main" val="930131291"/>
                    </a:ext>
                  </a:extLst>
                </a:gridCol>
                <a:gridCol w="588202">
                  <a:extLst>
                    <a:ext uri="{9D8B030D-6E8A-4147-A177-3AD203B41FA5}">
                      <a16:colId xmlns="" xmlns:a16="http://schemas.microsoft.com/office/drawing/2014/main" val="2452850296"/>
                    </a:ext>
                  </a:extLst>
                </a:gridCol>
                <a:gridCol w="1380237">
                  <a:extLst>
                    <a:ext uri="{9D8B030D-6E8A-4147-A177-3AD203B41FA5}">
                      <a16:colId xmlns="" xmlns:a16="http://schemas.microsoft.com/office/drawing/2014/main" val="669586008"/>
                    </a:ext>
                  </a:extLst>
                </a:gridCol>
                <a:gridCol w="1141462">
                  <a:extLst>
                    <a:ext uri="{9D8B030D-6E8A-4147-A177-3AD203B41FA5}">
                      <a16:colId xmlns="" xmlns:a16="http://schemas.microsoft.com/office/drawing/2014/main" val="1892290539"/>
                    </a:ext>
                  </a:extLst>
                </a:gridCol>
                <a:gridCol w="762916">
                  <a:extLst>
                    <a:ext uri="{9D8B030D-6E8A-4147-A177-3AD203B41FA5}">
                      <a16:colId xmlns="" xmlns:a16="http://schemas.microsoft.com/office/drawing/2014/main" val="318056077"/>
                    </a:ext>
                  </a:extLst>
                </a:gridCol>
              </a:tblGrid>
              <a:tr h="113955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 п\п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Месторасположение площадки, координаты или кадастровый номер(номер квартала), удаленность от г. Барнаула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 площадки(м²), статус предложения (аренда/продажа)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Категория земельного участка, форма собственности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Область применения площадки (целевое назначение)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Требуется перевод участка в другую категорию(да/нет)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инфраструктуры: электроснабжение, 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Техническая характеристика имеющихся сооружений (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площадь,этажность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, техническая </a:t>
                      </a:r>
                      <a:r>
                        <a:rPr lang="ru-RU" sz="900" b="1" i="0" u="none" strike="noStrike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оснащенность,состояние</a:t>
                      </a:r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)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Координаты контактного лица</a:t>
                      </a:r>
                    </a:p>
                  </a:txBody>
                  <a:tcPr marL="3727" marR="3727" marT="3727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703691732"/>
                  </a:ext>
                </a:extLst>
              </a:tr>
              <a:tr h="64184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Каменский район,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с.Корнилово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                    ул.Каменская,81 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участок, площадью 19581 м2:  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37991695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     ул.Каменская 22:68:010203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Свободные земли площадью 102 га.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04838851"/>
                  </a:ext>
                </a:extLst>
              </a:tr>
              <a:tr h="4116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               ул.Северная, 56   (бывшее здание архива)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помещение, площадь 354,8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634329346"/>
                  </a:ext>
                </a:extLst>
              </a:tr>
              <a:tr h="46083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          </a:t>
                      </a:r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ул.Балтийская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22:68:010514:96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Земельный участок.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Greenfield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населенного пункта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размещения объектов дошкольного, начального, общего и среднего (полного) общего образования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471347940"/>
                  </a:ext>
                </a:extLst>
              </a:tr>
              <a:tr h="40535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Первомайская, 261, 22:68:010805:93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601,8м2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промышленность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имеется возможность подключения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 Т.И.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270851299"/>
                  </a:ext>
                </a:extLst>
              </a:tr>
              <a:tr h="5592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г. Камня-на-Оби            ул.Ленина 107       (бывшее здание архива)  (2 этажа)           22:68:010817:13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помещение , площадь  301,9 м2. Продажа.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 помещение.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тел. 8(38584)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2-12-56</a:t>
                      </a:r>
                      <a:b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585028441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г.Камень-на-Оби, ул. Громова, 158 22:68:010508:63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Нежилое здание, площадь 584,9 м2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объектов общественно-делового значения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все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 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Каяина</a:t>
                      </a:r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Т.И. тел. 8(38584)2-12-56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917214426"/>
                  </a:ext>
                </a:extLst>
              </a:tr>
              <a:tr h="3355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3727" marR="3727" marT="3727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г. Камень-на-Оби, ул. Пушкина, д. 55 22:68:010913:68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Здания и территория АО РМЗ "Каменский". Земельный участок 36,7 м2. Продажа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Brownfield / </a:t>
                      </a:r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промышленный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Производственное, коммунальное, складское назначение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подведены коммуникации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Производственные здания 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Шейнов В.З. тел. 8(38584) 2-15-43</a:t>
                      </a:r>
                    </a:p>
                  </a:txBody>
                  <a:tcPr marL="3727" marR="3727" marT="37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6057589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5236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hlinkClick r:id="rId2" action="ppaction://hlinksldjump"/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6295" y="1256553"/>
            <a:ext cx="1218137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 03</a:t>
            </a:r>
          </a:p>
        </p:txBody>
      </p:sp>
      <p:sp>
        <p:nvSpPr>
          <p:cNvPr id="4" name="Скругленный прямоугольник 3">
            <a:hlinkClick r:id="rId3" action="ppaction://hlinksldjump"/>
            <a:extLst>
              <a:ext uri="{FF2B5EF4-FFF2-40B4-BE49-F238E27FC236}">
                <a16:creationId xmlns="" xmlns:a16="http://schemas.microsoft.com/office/drawing/2014/main" id="{D51024F0-9D24-278C-D9DB-39D994889EE0}"/>
              </a:ext>
            </a:extLst>
          </p:cNvPr>
          <p:cNvSpPr/>
          <p:nvPr/>
        </p:nvSpPr>
        <p:spPr>
          <a:xfrm>
            <a:off x="1955516" y="1256553"/>
            <a:ext cx="1600989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харакетристика 04</a:t>
            </a:r>
          </a:p>
        </p:txBody>
      </p:sp>
      <p:sp>
        <p:nvSpPr>
          <p:cNvPr id="5" name="Скругленный прямоугольник 4">
            <a:hlinkClick r:id="rId4" action="ppaction://hlinksldjump"/>
            <a:extLst>
              <a:ext uri="{FF2B5EF4-FFF2-40B4-BE49-F238E27FC236}">
                <a16:creationId xmlns="" xmlns:a16="http://schemas.microsoft.com/office/drawing/2014/main" id="{423D2437-C0F6-9708-77C8-032917A40141}"/>
              </a:ext>
            </a:extLst>
          </p:cNvPr>
          <p:cNvSpPr/>
          <p:nvPr/>
        </p:nvSpPr>
        <p:spPr>
          <a:xfrm>
            <a:off x="3666868" y="1256553"/>
            <a:ext cx="2503559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 05</a:t>
            </a:r>
          </a:p>
        </p:txBody>
      </p:sp>
      <p:sp>
        <p:nvSpPr>
          <p:cNvPr id="6" name="Скругленный прямоугольник 5">
            <a:hlinkClick r:id="rId5" action="ppaction://hlinksldjump"/>
            <a:extLst>
              <a:ext uri="{FF2B5EF4-FFF2-40B4-BE49-F238E27FC236}">
                <a16:creationId xmlns="" xmlns:a16="http://schemas.microsoft.com/office/drawing/2014/main" id="{21175DD6-94A0-75A6-331B-67372335298F}"/>
              </a:ext>
            </a:extLst>
          </p:cNvPr>
          <p:cNvSpPr/>
          <p:nvPr/>
        </p:nvSpPr>
        <p:spPr>
          <a:xfrm>
            <a:off x="6280790" y="1256553"/>
            <a:ext cx="20774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 06</a:t>
            </a:r>
          </a:p>
        </p:txBody>
      </p:sp>
      <p:sp>
        <p:nvSpPr>
          <p:cNvPr id="8" name="Скругленный прямоугольник 7">
            <a:hlinkClick r:id="rId6" action="ppaction://hlinksldjump"/>
            <a:extLst>
              <a:ext uri="{FF2B5EF4-FFF2-40B4-BE49-F238E27FC236}">
                <a16:creationId xmlns="" xmlns:a16="http://schemas.microsoft.com/office/drawing/2014/main" id="{20389F1A-D8FC-11F4-6D65-354585768368}"/>
              </a:ext>
            </a:extLst>
          </p:cNvPr>
          <p:cNvSpPr/>
          <p:nvPr/>
        </p:nvSpPr>
        <p:spPr>
          <a:xfrm>
            <a:off x="8487593" y="1256553"/>
            <a:ext cx="129240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 07</a:t>
            </a:r>
          </a:p>
        </p:txBody>
      </p:sp>
      <p:sp>
        <p:nvSpPr>
          <p:cNvPr id="9" name="Скругленный прямоугольник 8">
            <a:hlinkClick r:id="rId7" action="ppaction://hlinksldjump"/>
            <a:extLst>
              <a:ext uri="{FF2B5EF4-FFF2-40B4-BE49-F238E27FC236}">
                <a16:creationId xmlns="" xmlns:a16="http://schemas.microsoft.com/office/drawing/2014/main" id="{0F9D25A8-FC83-176F-1592-722175E65FB5}"/>
              </a:ext>
            </a:extLst>
          </p:cNvPr>
          <p:cNvSpPr/>
          <p:nvPr/>
        </p:nvSpPr>
        <p:spPr>
          <a:xfrm>
            <a:off x="626295" y="1632123"/>
            <a:ext cx="202848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 08</a:t>
            </a:r>
          </a:p>
        </p:txBody>
      </p:sp>
      <p:sp>
        <p:nvSpPr>
          <p:cNvPr id="14" name="Скругленный прямоугольник 13">
            <a:hlinkClick r:id="rId8" action="ppaction://hlinksldjump"/>
            <a:extLst>
              <a:ext uri="{FF2B5EF4-FFF2-40B4-BE49-F238E27FC236}">
                <a16:creationId xmlns="" xmlns:a16="http://schemas.microsoft.com/office/drawing/2014/main" id="{D4234885-2CC9-FBA4-82F4-03F3F6FAF1A2}"/>
              </a:ext>
            </a:extLst>
          </p:cNvPr>
          <p:cNvSpPr/>
          <p:nvPr/>
        </p:nvSpPr>
        <p:spPr>
          <a:xfrm>
            <a:off x="5920835" y="1632123"/>
            <a:ext cx="86033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hlinkClick r:id="rId9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2877179" y="1640357"/>
            <a:ext cx="294333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Главные 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уристические достопримечательности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Скругленный прямоугольник 19">
            <a:hlinkClick r:id="rId10" action="ppaction://hlinksldjump"/>
            <a:extLst>
              <a:ext uri="{FF2B5EF4-FFF2-40B4-BE49-F238E27FC236}">
                <a16:creationId xmlns="" xmlns:a16="http://schemas.microsoft.com/office/drawing/2014/main" id="{0DA364A5-0038-B5D5-495C-A86A4DFC2C65}"/>
              </a:ext>
            </a:extLst>
          </p:cNvPr>
          <p:cNvSpPr/>
          <p:nvPr/>
        </p:nvSpPr>
        <p:spPr>
          <a:xfrm>
            <a:off x="626295" y="2010845"/>
            <a:ext cx="214836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интервью администрации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Скругленный прямоугольник 20">
            <a:hlinkClick r:id="rId11" action="ppaction://hlinksldjump"/>
            <a:extLst>
              <a:ext uri="{FF2B5EF4-FFF2-40B4-BE49-F238E27FC236}">
                <a16:creationId xmlns="" xmlns:a16="http://schemas.microsoft.com/office/drawing/2014/main" id="{648F2C18-BA61-DB3F-DB4D-1EA65A153B41}"/>
              </a:ext>
            </a:extLst>
          </p:cNvPr>
          <p:cNvSpPr/>
          <p:nvPr/>
        </p:nvSpPr>
        <p:spPr>
          <a:xfrm>
            <a:off x="2877178" y="2010845"/>
            <a:ext cx="137098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Скругленный прямоугольник 24">
            <a:hlinkClick r:id="rId12" action="ppaction://hlinksldjump"/>
            <a:extLst>
              <a:ext uri="{FF2B5EF4-FFF2-40B4-BE49-F238E27FC236}">
                <a16:creationId xmlns="" xmlns:a16="http://schemas.microsoft.com/office/drawing/2014/main" id="{E2F83141-206C-9DF3-A2A1-1138F01FB8EF}"/>
              </a:ext>
            </a:extLst>
          </p:cNvPr>
          <p:cNvSpPr/>
          <p:nvPr/>
        </p:nvSpPr>
        <p:spPr>
          <a:xfrm>
            <a:off x="4348844" y="2028130"/>
            <a:ext cx="193409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организационные проблемы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hlinkClick r:id="rId13" action="ppaction://hlinksldjump"/>
            <a:extLst>
              <a:ext uri="{FF2B5EF4-FFF2-40B4-BE49-F238E27FC236}">
                <a16:creationId xmlns="" xmlns:a16="http://schemas.microsoft.com/office/drawing/2014/main" id="{C122DA99-B345-D5C4-6A61-4F561B654E46}"/>
              </a:ext>
            </a:extLst>
          </p:cNvPr>
          <p:cNvSpPr/>
          <p:nvPr/>
        </p:nvSpPr>
        <p:spPr>
          <a:xfrm>
            <a:off x="6383621" y="2012143"/>
            <a:ext cx="3289004" cy="273844"/>
          </a:xfrm>
          <a:prstGeom prst="roundRect">
            <a:avLst>
              <a:gd name="adj" fmla="val 50000"/>
            </a:avLst>
          </a:pr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механизмы реализации инвестиционного профиля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Скругленный прямоугольник 27">
            <a:hlinkClick r:id="rId14" action="ppaction://hlinksldjump"/>
            <a:extLst>
              <a:ext uri="{FF2B5EF4-FFF2-40B4-BE49-F238E27FC236}">
                <a16:creationId xmlns="" xmlns:a16="http://schemas.microsoft.com/office/drawing/2014/main" id="{29CB1A23-A8E5-A885-CE49-DE27A6210219}"/>
              </a:ext>
            </a:extLst>
          </p:cNvPr>
          <p:cNvSpPr/>
          <p:nvPr/>
        </p:nvSpPr>
        <p:spPr>
          <a:xfrm>
            <a:off x="626294" y="2390248"/>
            <a:ext cx="1741690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hlinkClick r:id="rId15" action="ppaction://hlinksldjump"/>
            <a:extLst>
              <a:ext uri="{FF2B5EF4-FFF2-40B4-BE49-F238E27FC236}">
                <a16:creationId xmlns="" xmlns:a16="http://schemas.microsoft.com/office/drawing/2014/main" id="{9E42F679-B67E-2B36-9053-A009E24085BE}"/>
              </a:ext>
            </a:extLst>
          </p:cNvPr>
          <p:cNvSpPr/>
          <p:nvPr/>
        </p:nvSpPr>
        <p:spPr>
          <a:xfrm>
            <a:off x="4581384" y="2386415"/>
            <a:ext cx="2738112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hlinkClick r:id="rId16" action="ppaction://hlinksldjump"/>
            <a:extLst>
              <a:ext uri="{FF2B5EF4-FFF2-40B4-BE49-F238E27FC236}">
                <a16:creationId xmlns="" xmlns:a16="http://schemas.microsoft.com/office/drawing/2014/main" id="{9E53BF86-1510-F8F5-9329-DC7C0BBD49F9}"/>
              </a:ext>
            </a:extLst>
          </p:cNvPr>
          <p:cNvSpPr/>
          <p:nvPr/>
        </p:nvSpPr>
        <p:spPr>
          <a:xfrm>
            <a:off x="626294" y="2766435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 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hlinkClick r:id="" action="ppaction://noaction"/>
            <a:extLst>
              <a:ext uri="{FF2B5EF4-FFF2-40B4-BE49-F238E27FC236}">
                <a16:creationId xmlns="" xmlns:a16="http://schemas.microsoft.com/office/drawing/2014/main" id="{30167278-D764-DCFC-2F5E-16D4076AD1D6}"/>
              </a:ext>
            </a:extLst>
          </p:cNvPr>
          <p:cNvSpPr/>
          <p:nvPr/>
        </p:nvSpPr>
        <p:spPr>
          <a:xfrm>
            <a:off x="7373291" y="2381469"/>
            <a:ext cx="241430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Скругленный прямоугольник 33">
            <a:hlinkClick r:id="rId17" action="ppaction://hlinksldjump"/>
            <a:extLst>
              <a:ext uri="{FF2B5EF4-FFF2-40B4-BE49-F238E27FC236}">
                <a16:creationId xmlns="" xmlns:a16="http://schemas.microsoft.com/office/drawing/2014/main" id="{C5F7063F-CAAD-7F9A-7DB5-AB1DA07FCC1E}"/>
              </a:ext>
            </a:extLst>
          </p:cNvPr>
          <p:cNvSpPr/>
          <p:nvPr/>
        </p:nvSpPr>
        <p:spPr>
          <a:xfrm>
            <a:off x="2635517" y="2769081"/>
            <a:ext cx="159492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Скругленный прямоугольник 35">
            <a:hlinkClick r:id="rId18" action="ppaction://hlinksldjump"/>
            <a:extLst>
              <a:ext uri="{FF2B5EF4-FFF2-40B4-BE49-F238E27FC236}">
                <a16:creationId xmlns="" xmlns:a16="http://schemas.microsoft.com/office/drawing/2014/main" id="{07ED793E-60D3-7110-D466-58E4E8ECE384}"/>
              </a:ext>
            </a:extLst>
          </p:cNvPr>
          <p:cNvSpPr/>
          <p:nvPr/>
        </p:nvSpPr>
        <p:spPr>
          <a:xfrm>
            <a:off x="4313872" y="2760141"/>
            <a:ext cx="1615591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 МО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hlinkClick r:id="rId19" action="ppaction://hlinksldjump"/>
            <a:extLst>
              <a:ext uri="{FF2B5EF4-FFF2-40B4-BE49-F238E27FC236}">
                <a16:creationId xmlns="" xmlns:a16="http://schemas.microsoft.com/office/drawing/2014/main" id="{47CB25E6-C738-DA08-23FB-0FEDD7D0C73A}"/>
              </a:ext>
            </a:extLst>
          </p:cNvPr>
          <p:cNvSpPr/>
          <p:nvPr/>
        </p:nvSpPr>
        <p:spPr>
          <a:xfrm>
            <a:off x="6012897" y="2774160"/>
            <a:ext cx="980605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hlinkClick r:id="rId20" action="ppaction://hlinksldjump"/>
            <a:extLst>
              <a:ext uri="{FF2B5EF4-FFF2-40B4-BE49-F238E27FC236}">
                <a16:creationId xmlns="" xmlns:a16="http://schemas.microsoft.com/office/drawing/2014/main" id="{795F0490-A705-4B6C-7CFA-B866052CC901}"/>
              </a:ext>
            </a:extLst>
          </p:cNvPr>
          <p:cNvSpPr/>
          <p:nvPr/>
        </p:nvSpPr>
        <p:spPr>
          <a:xfrm>
            <a:off x="2635517" y="2386415"/>
            <a:ext cx="1841976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x-none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r>
              <a:rPr lang="x-none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5CED2FFE-BE20-C9FC-C4FE-C7A93E57A3E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B946CC3B-E7A5-5DAB-47AC-C99330C4DCF6}"/>
              </a:ext>
            </a:extLst>
          </p:cNvPr>
          <p:cNvSpPr txBox="1"/>
          <p:nvPr/>
        </p:nvSpPr>
        <p:spPr>
          <a:xfrm>
            <a:off x="627016" y="4880597"/>
            <a:ext cx="7317882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кругленный прямоугольник 2">
            <a:extLst>
              <a:ext uri="{FF2B5EF4-FFF2-40B4-BE49-F238E27FC236}">
                <a16:creationId xmlns="" xmlns:a16="http://schemas.microsoft.com/office/drawing/2014/main" id="{82AD1CC4-F5F3-D50B-AD27-5325F86B9A2D}"/>
              </a:ext>
            </a:extLst>
          </p:cNvPr>
          <p:cNvSpPr/>
          <p:nvPr/>
        </p:nvSpPr>
        <p:spPr>
          <a:xfrm>
            <a:off x="7613351" y="158307"/>
            <a:ext cx="2153465" cy="727622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АЛТАЙСКИЙ КРАЙ</a:t>
            </a:r>
            <a:endParaRPr kumimoji="0" lang="x-none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7FD2F0FA-09C3-9ABB-A3C2-00048CBF7399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8" name="Скругленный прямоугольник 47">
            <a:hlinkClick r:id="rId9" action="ppaction://hlinksldjump"/>
            <a:extLst>
              <a:ext uri="{FF2B5EF4-FFF2-40B4-BE49-F238E27FC236}">
                <a16:creationId xmlns="" xmlns:a16="http://schemas.microsoft.com/office/drawing/2014/main" id="{22187652-9E54-DF69-5FDA-30A4E7B8072F}"/>
              </a:ext>
            </a:extLst>
          </p:cNvPr>
          <p:cNvSpPr/>
          <p:nvPr/>
        </p:nvSpPr>
        <p:spPr>
          <a:xfrm>
            <a:off x="6885446" y="1633699"/>
            <a:ext cx="1920913" cy="273844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озиция предпринимателей 11</a:t>
            </a:r>
            <a:endParaRPr lang="x-none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101227" y="227461"/>
            <a:ext cx="603556" cy="603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ЭКОЛОГИЯ И ТУРИЗМ</a:t>
            </a:r>
            <a:endParaRPr lang="x-none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МЕДИЦИНА</a:t>
            </a: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ПРЕДПРИНИМАТЕЛЬСТВА</a:t>
            </a: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3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ОТКРЫТИЕ </a:t>
            </a:r>
          </a:p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НОВОГО БИЗНЕСА</a:t>
            </a:r>
            <a:endParaRPr lang="x-none" dirty="0"/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1596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6" y="2269714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3" y="2269714"/>
            <a:ext cx="2196000" cy="4038109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2"/>
            <a:ext cx="2196000" cy="4038109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6" y="163628"/>
            <a:ext cx="146304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=""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2" name="Рисунок 11" descr="Приблизить со сплошной заливкой">
            <a:extLst>
              <a:ext uri="{FF2B5EF4-FFF2-40B4-BE49-F238E27FC236}">
                <a16:creationId xmlns="" xmlns:a16="http://schemas.microsoft.com/office/drawing/2014/main" id="{0D92D59F-443B-6676-F177-A93701E6C81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0298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0"/>
            <a:ext cx="1900383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Консультаивно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-диагностическая поликлиника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Фельдшерско-акушерский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пункт в станции Плотинной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Многопрофильный детский центр с широким спектром услуг </a:t>
            </a:r>
            <a:endParaRPr lang="en-US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147408" y="2889210"/>
            <a:ext cx="1900383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Компания, оказывающая консультационную поддержку предприятиям: помощь в получении грантов, проработке проектов, поиске инвестиционных ниш и пр.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77825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мельницы</a:t>
            </a: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Глубокая </a:t>
            </a: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переработка </a:t>
            </a:r>
            <a:r>
              <a:rPr lang="ru-RU" sz="9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зерна</a:t>
            </a:r>
          </a:p>
          <a:p>
            <a:pPr marL="3240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spc="-20" dirty="0">
                <a:latin typeface="Arial" panose="020B0604020202020204" pitchFamily="34" charset="0"/>
                <a:cs typeface="Arial" panose="020B0604020202020204" pitchFamily="34" charset="0"/>
              </a:rPr>
              <a:t>Создание логистического центра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18" y="2889210"/>
            <a:ext cx="190038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Развитие промышленного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туризма</a:t>
            </a: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Развитие экологического туризма</a:t>
            </a: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1A88E441-07D1-91D7-7BFA-4D1DCB1665ED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345621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48178" y="1385226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948450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5363486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7805204" y="1354962"/>
            <a:ext cx="1710000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864506" y="2212909"/>
            <a:ext cx="1456918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1053107" y="2818126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3084245" y="1465980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3151315" y="2150548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ИНВЕСТИЦИОНГНЫЙ ПОРТАЛ АЛТАЙСКОГО КРАЯ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3382590" y="2773817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5490027" y="1447294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5616568" y="2147893"/>
            <a:ext cx="145691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КАУ «АЛТАЙСКИЙ ЦЕНТР ИНВЕСТИЦИЙ И РАЗВИТИЯ»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5797626" y="27692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7931745" y="2149110"/>
            <a:ext cx="145691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АЛТАЙСКОГО КРАЯ</a:t>
            </a:r>
            <a:endParaRPr lang="x-none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8179180" y="2769229"/>
            <a:ext cx="841719" cy="180000"/>
          </a:xfrm>
          <a:prstGeom prst="roundRect">
            <a:avLst>
              <a:gd name="adj" fmla="val 5000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ссылка на сайт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7944898" y="1424381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BE7F107-914B-B9BF-CAFF-6741C2D8E326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0839" y="1526428"/>
            <a:ext cx="1303173" cy="443758"/>
          </a:xfrm>
          <a:prstGeom prst="rect">
            <a:avLst/>
          </a:prstGeom>
        </p:spPr>
      </p:pic>
      <p:pic>
        <p:nvPicPr>
          <p:cNvPr id="1026" name="Picture 2" descr="КАУ &quot;Алтайский центр инвестиций и развития&quot; | Краевое автономное учреждение  «Алтайский центр государственно-частного партнерства и при.. 2024 |  ВКонтакте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4" t="48058" r="67425" b="31733"/>
          <a:stretch/>
        </p:blipFill>
        <p:spPr bwMode="auto">
          <a:xfrm>
            <a:off x="5513656" y="1534073"/>
            <a:ext cx="1409657" cy="41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/>
          <a:srcRect l="3508" t="17692" r="68814" b="31026"/>
          <a:stretch/>
        </p:blipFill>
        <p:spPr>
          <a:xfrm>
            <a:off x="8287912" y="1465980"/>
            <a:ext cx="624254" cy="5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 descr="Магнит со сплошной заливкой">
            <a:extLst>
              <a:ext uri="{FF2B5EF4-FFF2-40B4-BE49-F238E27FC236}">
                <a16:creationId xmlns="" xmlns:a16="http://schemas.microsoft.com/office/drawing/2014/main" id="{59F18960-354C-24C7-7FA2-B551F64AC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27031" y="2516875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134" y="2731112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2812257" y="482542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2812258" y="3915093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190765" y="2731112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компаний знакомы 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инвестиционным уполномоченным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4F59DAE-E625-FF39-4A40-C8BC8563FB0D}"/>
              </a:ext>
            </a:extLst>
          </p:cNvPr>
          <p:cNvSpPr txBox="1"/>
          <p:nvPr/>
        </p:nvSpPr>
        <p:spPr>
          <a:xfrm>
            <a:off x="3383355" y="2703363"/>
            <a:ext cx="1678936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вторая компания реализует инвестиционные проекты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2" y="2279394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71D9B1EA-DB20-61B1-E164-5A2A943B0C14}"/>
              </a:ext>
            </a:extLst>
          </p:cNvPr>
          <p:cNvSpPr txBox="1"/>
          <p:nvPr/>
        </p:nvSpPr>
        <p:spPr>
          <a:xfrm>
            <a:off x="5860471" y="2527598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созданы новые точки притяжения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860471" y="3142732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76"/>
            <a:ext cx="1678936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здравоохранения                       и сокращено число жалоб        от населения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4367838" y="5210841"/>
            <a:ext cx="167893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 ежегодные фестивали, 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=""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839401" y="5226810"/>
            <a:ext cx="360000" cy="360000"/>
          </a:xfrm>
          <a:prstGeom prst="rect">
            <a:avLst/>
          </a:prstGeom>
        </p:spPr>
      </p:pic>
      <p:pic>
        <p:nvPicPr>
          <p:cNvPr id="55" name="Рисунок 54" descr="Монеты со сплошной заливкой">
            <a:extLst>
              <a:ext uri="{FF2B5EF4-FFF2-40B4-BE49-F238E27FC236}">
                <a16:creationId xmlns="" xmlns:a16="http://schemas.microsoft.com/office/drawing/2014/main" id="{1B12B108-650A-B97C-FF9F-E45BAE6F2FA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2913593" y="2731112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=""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429677" y="3145948"/>
            <a:ext cx="360000" cy="360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D1CBB25-549C-8288-0CB6-AE914774C6FF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ОБРАЗОВЫАНИЯ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757166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431947E-13F9-C9BD-AE42-EE617AC7D38A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289754" y="1429319"/>
            <a:ext cx="4497842" cy="1530000"/>
          </a:xfrm>
          <a:prstGeom prst="roundRect">
            <a:avLst>
              <a:gd name="adj" fmla="val 153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>
            <a:off x="5535562" y="1668575"/>
            <a:ext cx="33679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7" name="Рисунок 8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C6DE0C96-208C-0F2F-280E-020EBEAD16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2263735"/>
            <a:ext cx="180000" cy="180000"/>
          </a:xfrm>
          <a:prstGeom prst="rect">
            <a:avLst/>
          </a:prstGeom>
        </p:spPr>
      </p:pic>
      <p:pic>
        <p:nvPicPr>
          <p:cNvPr id="88" name="Рисунок 87" descr="Конверт со сплошной заливкой">
            <a:extLst>
              <a:ext uri="{FF2B5EF4-FFF2-40B4-BE49-F238E27FC236}">
                <a16:creationId xmlns="" xmlns:a16="http://schemas.microsoft.com/office/drawing/2014/main" id="{A5669DE7-103B-5E92-E2C8-863AF13D1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2548327"/>
            <a:ext cx="180000" cy="180000"/>
          </a:xfrm>
          <a:prstGeom prst="rect">
            <a:avLst/>
          </a:prstGeom>
        </p:spPr>
      </p:pic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>
            <a:off x="5534654" y="2284485"/>
            <a:ext cx="20957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ПАНЧЕНКО ИВАН ВЛАДИМИРОВИЧ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8156506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(38524) 2-14-01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156506" y="2575065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kamenraiadm@mail.ru</a:t>
            </a: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627016" y="1429319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872824" y="1668575"/>
            <a:ext cx="306161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ЭКОНОМИЧЕСКОГО РАЗВИТИЯ АЛТАЙСКОГО КРАЯ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627016" y="4777822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627016" y="3103571"/>
            <a:ext cx="4497842" cy="153000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6" name="Рисунок 95" descr="Маркер со сплошной заливкой">
            <a:extLst>
              <a:ext uri="{FF2B5EF4-FFF2-40B4-BE49-F238E27FC236}">
                <a16:creationId xmlns="" xmlns:a16="http://schemas.microsoft.com/office/drawing/2014/main" id="{AA3C7A9D-0CD2-B002-37C0-492EAB8069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2263735"/>
            <a:ext cx="180000" cy="180000"/>
          </a:xfrm>
          <a:prstGeom prst="rect">
            <a:avLst/>
          </a:prstGeom>
        </p:spPr>
      </p:pic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2263735"/>
            <a:ext cx="180000" cy="180000"/>
          </a:xfrm>
          <a:prstGeom prst="rect">
            <a:avLst/>
          </a:prstGeom>
        </p:spPr>
      </p:pic>
      <p:pic>
        <p:nvPicPr>
          <p:cNvPr id="98" name="Рисунок 97" descr="Конверт со сплошной заливкой">
            <a:extLst>
              <a:ext uri="{FF2B5EF4-FFF2-40B4-BE49-F238E27FC236}">
                <a16:creationId xmlns="" xmlns:a16="http://schemas.microsoft.com/office/drawing/2014/main" id="{4731CE34-B72C-34A9-AE0D-CFCA7D786FD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2548327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1156814" y="2284485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р-т Комсомольский, д. 118,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Барнаул, Алтайский край,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656038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493768" y="228448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(3852) 20-65-01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493768" y="2575065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ekonom@alregn.ru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Скругленный прямоугольник 101">
            <a:extLst>
              <a:ext uri="{FF2B5EF4-FFF2-40B4-BE49-F238E27FC236}">
                <a16:creationId xmlns="" xmlns:a16="http://schemas.microsoft.com/office/drawing/2014/main" id="{D76D3B17-D1DC-4C2D-0858-016C18C26F0A}"/>
              </a:ext>
            </a:extLst>
          </p:cNvPr>
          <p:cNvSpPr/>
          <p:nvPr/>
        </p:nvSpPr>
        <p:spPr>
          <a:xfrm>
            <a:off x="5289754" y="3103571"/>
            <a:ext cx="4497842" cy="1530000"/>
          </a:xfrm>
          <a:prstGeom prst="roundRect">
            <a:avLst>
              <a:gd name="adj" fmla="val 1726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3" name="TextBox 102">
            <a:extLst>
              <a:ext uri="{FF2B5EF4-FFF2-40B4-BE49-F238E27FC236}">
                <a16:creationId xmlns="" xmlns:a16="http://schemas.microsoft.com/office/drawing/2014/main" id="{DD6D9819-4A1F-9F5A-6D0B-B65AE8044B91}"/>
              </a:ext>
            </a:extLst>
          </p:cNvPr>
          <p:cNvSpPr txBox="1"/>
          <p:nvPr/>
        </p:nvSpPr>
        <p:spPr>
          <a:xfrm>
            <a:off x="5535562" y="3342827"/>
            <a:ext cx="336797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ТЕРРИТОРИАЛЬНЫЙ УПРАВЛЯЮЩИЙ ИНВЕСТИЦИОННЫХ ПРОЕКТОВ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4" name="Рисунок 103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6E463AA3-4DC9-E904-A89C-90569C2A2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11045" y="3937987"/>
            <a:ext cx="180000" cy="180000"/>
          </a:xfrm>
          <a:prstGeom prst="rect">
            <a:avLst/>
          </a:prstGeom>
        </p:spPr>
      </p:pic>
      <p:sp>
        <p:nvSpPr>
          <p:cNvPr id="105" name="TextBox 104">
            <a:extLst>
              <a:ext uri="{FF2B5EF4-FFF2-40B4-BE49-F238E27FC236}">
                <a16:creationId xmlns="" xmlns:a16="http://schemas.microsoft.com/office/drawing/2014/main" id="{EB2D7B61-649A-1419-25DD-524D69E49D41}"/>
              </a:ext>
            </a:extLst>
          </p:cNvPr>
          <p:cNvSpPr txBox="1"/>
          <p:nvPr/>
        </p:nvSpPr>
        <p:spPr>
          <a:xfrm>
            <a:off x="8156506" y="3958737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+ 7 …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872258" y="3337359"/>
            <a:ext cx="4080741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АДМИНИСТРАЦИЯ КАМЕНСКОГО РАЙОНА АЛТАЙСКОГО КРАЯ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872258" y="5011610"/>
            <a:ext cx="43322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КАУ «АЛТАЙМКИЙ ЦЕНТР ИНВЕСТИЦИЙ И РАЗВИТИЯ»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534654" y="2580847"/>
            <a:ext cx="20957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Глава Администрация Каменского района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E2995F26-C3E4-A72C-CBC3-F8FE39CEAEA6}"/>
              </a:ext>
            </a:extLst>
          </p:cNvPr>
          <p:cNvSpPr txBox="1"/>
          <p:nvPr/>
        </p:nvSpPr>
        <p:spPr>
          <a:xfrm>
            <a:off x="5534655" y="3958737"/>
            <a:ext cx="181083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ФИО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TextBox 109">
            <a:extLst>
              <a:ext uri="{FF2B5EF4-FFF2-40B4-BE49-F238E27FC236}">
                <a16:creationId xmlns="" xmlns:a16="http://schemas.microsoft.com/office/drawing/2014/main" id="{0767AB82-D77A-356C-0B07-87E9FCF120D0}"/>
              </a:ext>
            </a:extLst>
          </p:cNvPr>
          <p:cNvSpPr txBox="1"/>
          <p:nvPr/>
        </p:nvSpPr>
        <p:spPr>
          <a:xfrm>
            <a:off x="5534654" y="4255099"/>
            <a:ext cx="209572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должность</a:t>
            </a:r>
            <a:endParaRPr lang="x-none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3932519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3932519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1156813" y="3953269"/>
            <a:ext cx="1991493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л. Пушкина, д.5,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Камень-на-Оби, Алтайский край,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658700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493768" y="395326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(38584) 2-14-01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3464169" y="4243849"/>
            <a:ext cx="123884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kamenraiadm@mail.ru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1156814" y="5632988"/>
            <a:ext cx="181083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р-т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Комсомольский, д. 118,</a:t>
            </a:r>
          </a:p>
          <a:p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Барнаул, Алтайский край,</a:t>
            </a:r>
          </a:p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656038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3493768" y="563298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(3852) 20-66-12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3493768" y="5923568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kau_invest@mail.ru</a:t>
            </a:r>
            <a:endParaRPr lang="x-none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3" name="Рисунок 122" descr="Конверт со сплошной заливкой">
            <a:extLst>
              <a:ext uri="{FF2B5EF4-FFF2-40B4-BE49-F238E27FC236}">
                <a16:creationId xmlns="" xmlns:a16="http://schemas.microsoft.com/office/drawing/2014/main" id="{CC37DAF8-D2ED-1E08-BC5E-D17357E7D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045" y="4228361"/>
            <a:ext cx="180000" cy="180000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="" xmlns:a16="http://schemas.microsoft.com/office/drawing/2014/main" id="{F3CE63E3-54E5-AE2A-240A-3A0666F88A26}"/>
              </a:ext>
            </a:extLst>
          </p:cNvPr>
          <p:cNvSpPr txBox="1"/>
          <p:nvPr/>
        </p:nvSpPr>
        <p:spPr>
          <a:xfrm>
            <a:off x="8156506" y="3964519"/>
            <a:ext cx="12092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="" xmlns:a16="http://schemas.microsoft.com/office/drawing/2014/main" id="{08B959E2-D59B-C8AE-5076-93CE546FF814}"/>
              </a:ext>
            </a:extLst>
          </p:cNvPr>
          <p:cNvSpPr txBox="1"/>
          <p:nvPr/>
        </p:nvSpPr>
        <p:spPr>
          <a:xfrm>
            <a:off x="8156506" y="4255099"/>
            <a:ext cx="158537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почта</a:t>
            </a:r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8070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277692" y="1401546"/>
            <a:ext cx="2521648" cy="2027453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6"/>
            <a:ext cx="2555799" cy="2027453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5894215" y="1401546"/>
            <a:ext cx="3893381" cy="2027453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6" y="3541702"/>
            <a:ext cx="1432688" cy="2027453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Скругленный прямоугольник 75">
            <a:extLst>
              <a:ext uri="{FF2B5EF4-FFF2-40B4-BE49-F238E27FC236}">
                <a16:creationId xmlns="" xmlns:a16="http://schemas.microsoft.com/office/drawing/2014/main" id="{A7518F92-BC1F-8F09-057D-3379ABC330B5}"/>
              </a:ext>
            </a:extLst>
          </p:cNvPr>
          <p:cNvSpPr/>
          <p:nvPr/>
        </p:nvSpPr>
        <p:spPr>
          <a:xfrm>
            <a:off x="2173255" y="3541702"/>
            <a:ext cx="3458560" cy="2027453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83660" y="1850684"/>
            <a:ext cx="2042509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СЕКТОР ПРОМЫШЛЕННОСТИ 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2023 году отгружено товаров на 3,8 млрд руб.  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459381" y="1808122"/>
            <a:ext cx="2049523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КОМПЛЕКС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сельскохозяйственных угодий района- 245 787 га, из них пашни- 158 110 га.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978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БОГАТОЕ ИСТОРИКО-КУЛЬТУРНОЕ НАСЛЕДИЕ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022194" y="1808122"/>
            <a:ext cx="3252112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</a:p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По территории района проходит автодорога регионального значения Р-380 </a:t>
            </a:r>
            <a:endParaRPr lang="ru-RU" sz="11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Камень-на-Оби </a:t>
            </a:r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Барнаул</a:t>
            </a:r>
          </a:p>
          <a:p>
            <a:pPr lvl="0"/>
            <a:r>
              <a:rPr lang="ru-RU" sz="11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Речной, ж/д </a:t>
            </a:r>
          </a:p>
          <a:p>
            <a:endParaRPr lang="x-none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27891" y="1468641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11" name="Рисунок 10" descr="Щит со сплошной заливкой">
            <a:extLst>
              <a:ext uri="{FF2B5EF4-FFF2-40B4-BE49-F238E27FC236}">
                <a16:creationId xmlns="" xmlns:a16="http://schemas.microsoft.com/office/drawing/2014/main" id="{5DC5C6A3-2CCA-4FE9-A47B-9DE0EEE633D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60457" y="3625501"/>
            <a:ext cx="339434" cy="339434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12414" y="3651972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330174" y="1423966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274307" y="1504702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5175" y="3969791"/>
            <a:ext cx="29628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ПОТРЕБИТЕЛЬСКИЙ РЫНОК</a:t>
            </a:r>
          </a:p>
          <a:p>
            <a:endParaRPr lang="ru-RU" sz="11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Торговля </a:t>
            </a: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наиболее динамично развивающейся отраслью экономики района. Оборот крупных и средних объектов торговли в 2023 году составил 4259,3 млн. руб., темп роста розничной торговли  – 107,6 %.</a:t>
            </a:r>
          </a:p>
        </p:txBody>
      </p:sp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5649165" y="1401546"/>
            <a:ext cx="3870232" cy="4647562"/>
          </a:xfrm>
          <a:prstGeom prst="rect">
            <a:avLst/>
          </a:prstGeom>
        </p:spPr>
      </p:pic>
      <p:pic>
        <p:nvPicPr>
          <p:cNvPr id="65" name="Рисунок 64" descr="Маркер со сплошной заливкой">
            <a:extLst>
              <a:ext uri="{FF2B5EF4-FFF2-40B4-BE49-F238E27FC236}">
                <a16:creationId xmlns="" xmlns:a16="http://schemas.microsoft.com/office/drawing/2014/main" id="{6CEF467B-AB9D-CC15-203A-85FE1989A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5523" y="2533811"/>
            <a:ext cx="360000" cy="360000"/>
          </a:xfrm>
          <a:prstGeom prst="rect">
            <a:avLst/>
          </a:prstGeom>
        </p:spPr>
      </p:pic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432688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1401547"/>
            <a:ext cx="2437906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3158351" y="1401547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3FE3C0CF-5D95-1AEE-3887-AD805852FE1B}"/>
              </a:ext>
            </a:extLst>
          </p:cNvPr>
          <p:cNvSpPr/>
          <p:nvPr/>
        </p:nvSpPr>
        <p:spPr>
          <a:xfrm>
            <a:off x="627016" y="2448516"/>
            <a:ext cx="2440243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158351" y="2448516"/>
            <a:ext cx="2468848" cy="945414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627016" y="3620770"/>
            <a:ext cx="446024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округа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32844" y="3918803"/>
            <a:ext cx="2866769" cy="945414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7C70D425-0601-D87C-F822-B98F9FAA1682}"/>
              </a:ext>
            </a:extLst>
          </p:cNvPr>
          <p:cNvSpPr txBox="1"/>
          <p:nvPr/>
        </p:nvSpPr>
        <p:spPr>
          <a:xfrm>
            <a:off x="826896" y="1532623"/>
            <a:ext cx="74664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40 373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2EC1A494-C31C-4490-24D4-612143D1D8DD}"/>
              </a:ext>
            </a:extLst>
          </p:cNvPr>
          <p:cNvSpPr txBox="1"/>
          <p:nvPr/>
        </p:nvSpPr>
        <p:spPr>
          <a:xfrm>
            <a:off x="1527323" y="1566926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74E6BDDD-6D8F-8017-99BE-9D45AAA1328E}"/>
              </a:ext>
            </a:extLst>
          </p:cNvPr>
          <p:cNvSpPr txBox="1"/>
          <p:nvPr/>
        </p:nvSpPr>
        <p:spPr>
          <a:xfrm>
            <a:off x="738554" y="1864280"/>
            <a:ext cx="184254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 МО,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 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Рисунок 33" descr="Пользователь со сплошной заливкой">
            <a:extLst>
              <a:ext uri="{FF2B5EF4-FFF2-40B4-BE49-F238E27FC236}">
                <a16:creationId xmlns="" xmlns:a16="http://schemas.microsoft.com/office/drawing/2014/main" id="{C86C1983-C8BD-89C3-7A05-138B029CFA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81101" y="1496129"/>
            <a:ext cx="360000" cy="360000"/>
          </a:xfrm>
          <a:prstGeom prst="rect">
            <a:avLst/>
          </a:prstGeom>
        </p:spPr>
      </p:pic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8AE7E09C-A74B-B0E9-CF94-B37DDF9C5558}"/>
              </a:ext>
            </a:extLst>
          </p:cNvPr>
          <p:cNvSpPr/>
          <p:nvPr/>
        </p:nvSpPr>
        <p:spPr>
          <a:xfrm>
            <a:off x="3183092" y="1401546"/>
            <a:ext cx="2438758" cy="945414"/>
          </a:xfrm>
          <a:prstGeom prst="roundRect">
            <a:avLst>
              <a:gd name="adj" fmla="val 2446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13BEBE82-3ABE-EE06-2DC9-23A64698E759}"/>
              </a:ext>
            </a:extLst>
          </p:cNvPr>
          <p:cNvSpPr txBox="1"/>
          <p:nvPr/>
        </p:nvSpPr>
        <p:spPr>
          <a:xfrm>
            <a:off x="3358231" y="1532622"/>
            <a:ext cx="658554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31 933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8156ADA9-D124-7FB2-5ADB-A4BD1C324852}"/>
              </a:ext>
            </a:extLst>
          </p:cNvPr>
          <p:cNvSpPr txBox="1"/>
          <p:nvPr/>
        </p:nvSpPr>
        <p:spPr>
          <a:xfrm>
            <a:off x="4044100" y="1614767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чел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F5B9663A-7C88-1310-3046-2C62DC47060A}"/>
              </a:ext>
            </a:extLst>
          </p:cNvPr>
          <p:cNvSpPr txBox="1"/>
          <p:nvPr/>
        </p:nvSpPr>
        <p:spPr>
          <a:xfrm>
            <a:off x="3264803" y="1864279"/>
            <a:ext cx="194054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Камень-на-Оби, на 01.01.2024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Рисунок 38" descr="Пользователь со сплошной заливкой">
            <a:extLst>
              <a:ext uri="{FF2B5EF4-FFF2-40B4-BE49-F238E27FC236}">
                <a16:creationId xmlns="" xmlns:a16="http://schemas.microsoft.com/office/drawing/2014/main" id="{C08BC730-626D-6D1C-654C-F4EA6ADE8F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45523" y="1480554"/>
            <a:ext cx="360000" cy="360000"/>
          </a:xfrm>
          <a:prstGeom prst="rect">
            <a:avLst/>
          </a:prstGeom>
        </p:spPr>
      </p:pic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3182931" y="2448516"/>
            <a:ext cx="2444267" cy="945414"/>
          </a:xfrm>
          <a:prstGeom prst="roundRect">
            <a:avLst>
              <a:gd name="adj" fmla="val 2509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ED35A42D-3D27-DFA6-AB8B-DEE9DE40A08C}"/>
              </a:ext>
            </a:extLst>
          </p:cNvPr>
          <p:cNvSpPr txBox="1"/>
          <p:nvPr/>
        </p:nvSpPr>
        <p:spPr>
          <a:xfrm>
            <a:off x="826896" y="2579592"/>
            <a:ext cx="57956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3666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DA5A4D3C-E096-2C1F-BAEE-7A9DAFDEF1AE}"/>
              </a:ext>
            </a:extLst>
          </p:cNvPr>
          <p:cNvSpPr txBox="1"/>
          <p:nvPr/>
        </p:nvSpPr>
        <p:spPr>
          <a:xfrm>
            <a:off x="1303450" y="2649528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кв. км.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FA94615B-DCE9-714A-3CA3-7B2922C855BA}"/>
              </a:ext>
            </a:extLst>
          </p:cNvPr>
          <p:cNvSpPr txBox="1"/>
          <p:nvPr/>
        </p:nvSpPr>
        <p:spPr>
          <a:xfrm>
            <a:off x="826896" y="2911249"/>
            <a:ext cx="152437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лощадь территории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2F725FE-F144-6325-91C1-04D853E4AD7C}"/>
              </a:ext>
            </a:extLst>
          </p:cNvPr>
          <p:cNvSpPr txBox="1"/>
          <p:nvPr/>
        </p:nvSpPr>
        <p:spPr>
          <a:xfrm>
            <a:off x="3358231" y="2579591"/>
            <a:ext cx="41362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 </a:t>
            </a:r>
            <a:endParaRPr lang="ru-RU" sz="1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B5C67D58-65B0-BABF-EC03-A08117CDCF5F}"/>
              </a:ext>
            </a:extLst>
          </p:cNvPr>
          <p:cNvSpPr txBox="1"/>
          <p:nvPr/>
        </p:nvSpPr>
        <p:spPr>
          <a:xfrm>
            <a:off x="3686292" y="2656535"/>
            <a:ext cx="67781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A890480E-3893-F81C-B22E-393C852242FA}"/>
              </a:ext>
            </a:extLst>
          </p:cNvPr>
          <p:cNvSpPr txBox="1"/>
          <p:nvPr/>
        </p:nvSpPr>
        <p:spPr>
          <a:xfrm>
            <a:off x="3358232" y="2911248"/>
            <a:ext cx="126140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населённых пунктов</a:t>
            </a:r>
          </a:p>
        </p:txBody>
      </p:sp>
      <p:pic>
        <p:nvPicPr>
          <p:cNvPr id="70" name="Рисунок 69" descr="Переместить со сплошной заливкой">
            <a:extLst>
              <a:ext uri="{FF2B5EF4-FFF2-40B4-BE49-F238E27FC236}">
                <a16:creationId xmlns="" xmlns:a16="http://schemas.microsoft.com/office/drawing/2014/main" id="{895D5543-0D78-4216-5A52-61BAC118CA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581101" y="252910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628694" y="4017359"/>
            <a:ext cx="11430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>
            <a:off x="536558" y="4555355"/>
            <a:ext cx="2821673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Камень-на-Оби </a:t>
            </a:r>
            <a:r>
              <a:rPr lang="ru-RU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➝ </a:t>
            </a:r>
            <a:r>
              <a:rPr lang="ru-RU" sz="1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Барнаул</a:t>
            </a:r>
            <a:endParaRPr lang="ru-RU" sz="1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628686" y="4294095"/>
            <a:ext cx="134952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Р-380</a:t>
            </a:r>
            <a:endParaRPr lang="ru-R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Скругленный прямоугольник 82">
            <a:extLst>
              <a:ext uri="{FF2B5EF4-FFF2-40B4-BE49-F238E27FC236}">
                <a16:creationId xmlns="" xmlns:a16="http://schemas.microsoft.com/office/drawing/2014/main" id="{50403483-55E7-7CD7-1A34-AF319242838E}"/>
              </a:ext>
            </a:extLst>
          </p:cNvPr>
          <p:cNvSpPr/>
          <p:nvPr/>
        </p:nvSpPr>
        <p:spPr>
          <a:xfrm>
            <a:off x="7354994" y="3177738"/>
            <a:ext cx="909513" cy="144128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0" bIns="0" rtlCol="0" anchor="ctr"/>
          <a:lstStyle/>
          <a:p>
            <a:pPr algn="ctr"/>
            <a:r>
              <a:rPr lang="ru-RU" sz="7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Камень-на-Оби</a:t>
            </a:r>
            <a:endParaRPr lang="x-none" sz="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4" name="Рисунок 83" descr="Маркер со сплошной заливкой">
            <a:extLst>
              <a:ext uri="{FF2B5EF4-FFF2-40B4-BE49-F238E27FC236}">
                <a16:creationId xmlns="" xmlns:a16="http://schemas.microsoft.com/office/drawing/2014/main" id="{72083DFE-EDD9-273A-911A-529160DD2C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354994" y="3152049"/>
            <a:ext cx="169817" cy="169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5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63487" y="4006789"/>
            <a:ext cx="359695" cy="35969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13285" y="4972053"/>
            <a:ext cx="3508084" cy="9449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17724" y="5110023"/>
            <a:ext cx="13296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ЖД</a:t>
            </a:r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7723" y="5324420"/>
            <a:ext cx="3154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район проходит Среднесибирская магистраль Западно-Сибирской </a:t>
            </a:r>
            <a:r>
              <a:rPr lang="ru-RU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железной </a:t>
            </a:r>
            <a:r>
              <a:rPr lang="ru-RU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дороги. Протяженность магистрали по территории района 74 км.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398170" y="5060980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273092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627017" y="1401547"/>
            <a:ext cx="6023956" cy="4905423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907085" y="6000498"/>
            <a:ext cx="270662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294059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736354" y="6000498"/>
            <a:ext cx="270662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23328" y="5938942"/>
            <a:ext cx="263087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198915" y="2428846"/>
            <a:ext cx="2740663" cy="2674203"/>
            <a:chOff x="2400982" y="2317823"/>
            <a:chExt cx="2740663" cy="2674203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400982" y="2317823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46788" y="2808023"/>
              <a:ext cx="2008897" cy="2065703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1" y="1674883"/>
            <a:ext cx="112031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капитал 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3193411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330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90989" y="213351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269143" y="3015810"/>
            <a:ext cx="112031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продукции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 руб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269143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4,03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66721" y="3344643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62489" y="4586482"/>
            <a:ext cx="1562986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8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8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52842" y="514599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3,1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80458" y="5145990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3,3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087409" y="3015810"/>
            <a:ext cx="98825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объём розничного товарооборота</a:t>
            </a:r>
          </a:p>
          <a:p>
            <a:r>
              <a:rPr lang="ru-RU" sz="8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 </a:t>
            </a:r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020835" y="3427514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3959,4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505182" y="3420672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4259,4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1429496" y="4744479"/>
            <a:ext cx="98825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з/п</a:t>
            </a:r>
          </a:p>
          <a:p>
            <a:r>
              <a:rPr lang="ru-RU" sz="8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8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1264545" y="5112600"/>
            <a:ext cx="322113" cy="18000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24 026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1827295" y="5103049"/>
            <a:ext cx="322113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27 629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2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1954163">
            <a:off x="2738741" y="3097630"/>
            <a:ext cx="1825527" cy="148715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37AAA25-7C88-1AD0-0C1B-918F884DB7A1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6" y="541729"/>
            <a:ext cx="89040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623954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6548" y="4848841"/>
            <a:ext cx="161759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граждане на 01.01.2024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4EAC095F-9D74-7D49-4901-E85F2AE217CA}"/>
              </a:ext>
            </a:extLst>
          </p:cNvPr>
          <p:cNvSpPr/>
          <p:nvPr/>
        </p:nvSpPr>
        <p:spPr>
          <a:xfrm>
            <a:off x="7823310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10 927 </a:t>
            </a:r>
            <a:r>
              <a:rPr lang="ru-RU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4C7367CC-2C8F-E4DC-E8B8-3D16B5436723}"/>
              </a:ext>
            </a:extLst>
          </p:cNvPr>
          <p:cNvSpPr/>
          <p:nvPr/>
        </p:nvSpPr>
        <p:spPr>
          <a:xfrm>
            <a:off x="5296223" y="1847741"/>
            <a:ext cx="4491371" cy="1928168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5296225" y="1400274"/>
            <a:ext cx="4491371" cy="829218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96225" y="3931822"/>
            <a:ext cx="2160000" cy="237600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" name="Скругленный прямоугольник 15">
            <a:extLst>
              <a:ext uri="{FF2B5EF4-FFF2-40B4-BE49-F238E27FC236}">
                <a16:creationId xmlns="" xmlns:a16="http://schemas.microsoft.com/office/drawing/2014/main" id="{45117FCB-FB0D-ACDC-38CA-B0524F5A8C72}"/>
              </a:ext>
            </a:extLst>
          </p:cNvPr>
          <p:cNvSpPr/>
          <p:nvPr/>
        </p:nvSpPr>
        <p:spPr>
          <a:xfrm>
            <a:off x="627015" y="1400274"/>
            <a:ext cx="4497839" cy="237600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875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576C8BFA-FA03-9B4C-0957-FEDBCCA21685}"/>
              </a:ext>
            </a:extLst>
          </p:cNvPr>
          <p:cNvSpPr txBox="1"/>
          <p:nvPr/>
        </p:nvSpPr>
        <p:spPr>
          <a:xfrm>
            <a:off x="627016" y="1678464"/>
            <a:ext cx="446988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627015" y="3931822"/>
            <a:ext cx="4497839" cy="237600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11939083"/>
              </p:ext>
            </p:extLst>
          </p:nvPr>
        </p:nvGraphicFramePr>
        <p:xfrm>
          <a:off x="777522" y="1991734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27016" y="4210011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7168896"/>
              </p:ext>
            </p:extLst>
          </p:nvPr>
        </p:nvGraphicFramePr>
        <p:xfrm>
          <a:off x="870856" y="4578382"/>
          <a:ext cx="3882991" cy="1729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B5022CB5-E7E2-AA50-A10D-C4C65B8B942C}"/>
              </a:ext>
            </a:extLst>
          </p:cNvPr>
          <p:cNvSpPr txBox="1"/>
          <p:nvPr/>
        </p:nvSpPr>
        <p:spPr>
          <a:xfrm>
            <a:off x="4241277" y="2034900"/>
            <a:ext cx="759367" cy="1077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темп роста</a:t>
            </a:r>
            <a:r>
              <a:rPr lang="en-US" sz="7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*%</a:t>
            </a:r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="" xmlns:a16="http://schemas.microsoft.com/office/drawing/2014/main" id="{9172FE0D-553A-FE0F-3A47-C64F9D09AA29}"/>
              </a:ext>
            </a:extLst>
          </p:cNvPr>
          <p:cNvCxnSpPr>
            <a:cxnSpLocks/>
          </p:cNvCxnSpPr>
          <p:nvPr/>
        </p:nvCxnSpPr>
        <p:spPr>
          <a:xfrm>
            <a:off x="4136117" y="2034900"/>
            <a:ext cx="0" cy="1498009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BC90595E-27D2-4878-4C3C-D23C5E914F17}"/>
              </a:ext>
            </a:extLst>
          </p:cNvPr>
          <p:cNvSpPr/>
          <p:nvPr/>
        </p:nvSpPr>
        <p:spPr>
          <a:xfrm>
            <a:off x="4234044" y="2400102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114,8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Скругленный прямоугольник 37">
            <a:extLst>
              <a:ext uri="{FF2B5EF4-FFF2-40B4-BE49-F238E27FC236}">
                <a16:creationId xmlns="" xmlns:a16="http://schemas.microsoft.com/office/drawing/2014/main" id="{F366D0DC-2F2F-1395-6E58-4CEE70D8CCE3}"/>
              </a:ext>
            </a:extLst>
          </p:cNvPr>
          <p:cNvSpPr/>
          <p:nvPr/>
        </p:nvSpPr>
        <p:spPr>
          <a:xfrm>
            <a:off x="4234044" y="308818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106,8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466453"/>
              </p:ext>
            </p:extLst>
          </p:nvPr>
        </p:nvGraphicFramePr>
        <p:xfrm>
          <a:off x="5289759" y="1400273"/>
          <a:ext cx="4497840" cy="23756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0433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498487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124460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6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6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  <a:endParaRPr lang="x-none" sz="6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крупным и средним 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предприяти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ям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39 128,3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114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Алтайскому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краю</a:t>
                      </a:r>
                      <a:endParaRPr lang="x-none" sz="7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39 270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137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879490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24 026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629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430292117"/>
                  </a:ext>
                </a:extLst>
              </a:tr>
              <a:tr h="4075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реальная</a:t>
                      </a: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заработная плата </a:t>
                      </a:r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Алтайском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краю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 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315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ru-RU" sz="7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ru-RU" sz="7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143</a:t>
                      </a:r>
                      <a:endParaRPr lang="x-none" sz="7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B="7200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65497627"/>
                  </a:ext>
                </a:extLst>
              </a:tr>
            </a:tbl>
          </a:graphicData>
        </a:graphic>
      </p:graphicFrame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498819" y="4346722"/>
            <a:ext cx="244699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1,5%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98819" y="4848841"/>
            <a:ext cx="161759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01.01.2024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Скругленный прямоугольник 68">
            <a:extLst>
              <a:ext uri="{FF2B5EF4-FFF2-40B4-BE49-F238E27FC236}">
                <a16:creationId xmlns="" xmlns:a16="http://schemas.microsoft.com/office/drawing/2014/main" id="{DE570A78-46A9-3F07-36FA-94EF1D510C3A}"/>
              </a:ext>
            </a:extLst>
          </p:cNvPr>
          <p:cNvSpPr/>
          <p:nvPr/>
        </p:nvSpPr>
        <p:spPr>
          <a:xfrm>
            <a:off x="5495581" y="5612438"/>
            <a:ext cx="519804" cy="1800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6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0,9%</a:t>
            </a:r>
            <a:endParaRPr lang="x-none" sz="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6417" y="4066128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315342" y="4066128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25075" y="4345470"/>
            <a:ext cx="51804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52413" y="4496843"/>
            <a:ext cx="383645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7259A5D2-BA6C-18B9-A53B-3BE1381C4120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835654" y="5891942"/>
            <a:ext cx="183968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Алтайскому краю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507925" y="5891942"/>
            <a:ext cx="16175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показатели по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Алтайскому краю </a:t>
            </a: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01.01.2024</a:t>
            </a:r>
            <a:endParaRPr lang="x-none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15700" y="5328969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16052" y="2360283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875933" y="5089528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66258" y="5089528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1" y="2269714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1" y="1376761"/>
            <a:ext cx="4497839" cy="775596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4" y="4824775"/>
            <a:ext cx="4497839" cy="1483045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4" y="3931822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 И ПОЧВЫ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77375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2" y="1376761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5" y="4824775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5" y="3931822"/>
            <a:ext cx="4497839" cy="775596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36421" y="2424918"/>
            <a:ext cx="347494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69" y="2758783"/>
            <a:ext cx="167893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-19℃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июле +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18℃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01369" y="3214845"/>
            <a:ext cx="211963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Годовое количество осадков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360мм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70576" y="2748060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=""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770576" y="3218061"/>
            <a:ext cx="360000" cy="36000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29498" y="5090359"/>
            <a:ext cx="1298113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Территория района занята лесостепью с березовыми колками и массивами хвойных и смешанных лесов, относящихся к средне-Обскому бору. 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320999" y="5120383"/>
            <a:ext cx="1531992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156439" y="5314743"/>
            <a:ext cx="192734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средние </a:t>
            </a: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черноземы, песчаные, солонцеватые, солончаковые, болотные</a:t>
            </a:r>
            <a:endParaRPr lang="en-US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5762397" y="2424918"/>
            <a:ext cx="385638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территории района имеется 1 проявление алюминия, 1 месторождение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тугоплавких </a:t>
            </a: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глин, 4 месторождения кирпичного сырья, 4 месторождения строи-тельного камня, 1 месторождение песчано-гравийной смеси, 2 месторождения известняков для производства строительной извести, 1 месторождение </a:t>
            </a:r>
            <a:r>
              <a:rPr lang="ru-RU" sz="10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аглопоритового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сырья, 6 месторождений подземных вод</a:t>
            </a:r>
            <a:r>
              <a:rPr lang="ru-RU" sz="9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81544" y="4979979"/>
            <a:ext cx="36119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366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46493" y="5339692"/>
            <a:ext cx="1531651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угодий района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246 787  га</a:t>
            </a:r>
          </a:p>
          <a:p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них пашни 158 110га.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5846493" y="5816180"/>
            <a:ext cx="176914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промышленности</a:t>
            </a:r>
          </a:p>
          <a:p>
            <a:r>
              <a:rPr lang="ru-RU" sz="90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2351 га</a:t>
            </a: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=""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402397" y="5786221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97771" y="226599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3617829-9ABE-B8DA-2750-51342286CCBC}"/>
              </a:ext>
            </a:extLst>
          </p:cNvPr>
          <p:cNvSpPr txBox="1"/>
          <p:nvPr/>
        </p:nvSpPr>
        <p:spPr>
          <a:xfrm>
            <a:off x="627016" y="6607261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02397" y="2953276"/>
            <a:ext cx="359695" cy="35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57022" y="2212061"/>
            <a:ext cx="2196000" cy="3162352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598612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КУЛЬТУРА И ИСКУССТВО</a:t>
            </a:r>
            <a:endParaRPr lang="x-none" dirty="0"/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2" y="2528250"/>
            <a:ext cx="17130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2" y="477062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</a:t>
            </a: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2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81138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27016" y="2269715"/>
            <a:ext cx="2196000" cy="316972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627016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015" y="1462881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учреждение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1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06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1607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TextBox 144">
            <a:extLst>
              <a:ext uri="{FF2B5EF4-FFF2-40B4-BE49-F238E27FC236}">
                <a16:creationId xmlns="" xmlns:a16="http://schemas.microsoft.com/office/drawing/2014/main" id="{12926F69-40C7-3974-087F-9781F99C6E13}"/>
              </a:ext>
            </a:extLst>
          </p:cNvPr>
          <p:cNvSpPr txBox="1"/>
          <p:nvPr/>
        </p:nvSpPr>
        <p:spPr>
          <a:xfrm>
            <a:off x="826896" y="5518079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="" xmlns:a16="http://schemas.microsoft.com/office/drawing/2014/main" id="{3240BB4F-916F-9A16-B053-540E8BA0C6C3}"/>
              </a:ext>
            </a:extLst>
          </p:cNvPr>
          <p:cNvSpPr txBox="1"/>
          <p:nvPr/>
        </p:nvSpPr>
        <p:spPr>
          <a:xfrm>
            <a:off x="1828506" y="5515935"/>
            <a:ext cx="89383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5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5610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0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6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939</a:t>
            </a:r>
            <a:r>
              <a:rPr lang="ru-RU" sz="1100" b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72592" y="1462093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4105803" y="2212060"/>
            <a:ext cx="2196000" cy="316511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4112814" y="1355825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СПОРТ</a:t>
            </a:r>
            <a:endParaRPr lang="x-none" dirty="0"/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4309964" y="252410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12253" y="1462093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512331" y="1462881"/>
            <a:ext cx="360000" cy="360000"/>
          </a:xfrm>
          <a:prstGeom prst="rect">
            <a:avLst/>
          </a:prstGeom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4309963" y="3151860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4309962" y="3797553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бассейн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4268841" y="4588152"/>
            <a:ext cx="1806643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134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Спортивных сооружений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CF7EBCB-0047-BF7A-CCD7-E1BE587BE034}"/>
              </a:ext>
            </a:extLst>
          </p:cNvPr>
          <p:cNvSpPr txBox="1"/>
          <p:nvPr/>
        </p:nvSpPr>
        <p:spPr>
          <a:xfrm>
            <a:off x="609900" y="6600770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ПРОФИЛЬ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МУНИЦИПАЛЬНОГО ОБРАЗОВАНИЯ</a:t>
            </a:r>
            <a:r>
              <a:rPr lang="x-none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05034" y="1447023"/>
            <a:ext cx="9018146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79489" y="469873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pic>
        <p:nvPicPr>
          <p:cNvPr id="261" name="Рисунок 260">
            <a:extLst>
              <a:ext uri="{FF2B5EF4-FFF2-40B4-BE49-F238E27FC236}">
                <a16:creationId xmlns="" xmlns:a16="http://schemas.microsoft.com/office/drawing/2014/main" id="{2E2EF1B2-4C16-F93B-4EA0-941CFCC79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87" y="1620245"/>
            <a:ext cx="1799522" cy="127541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2" name="Рисунок 261">
            <a:extLst>
              <a:ext uri="{FF2B5EF4-FFF2-40B4-BE49-F238E27FC236}">
                <a16:creationId xmlns="" xmlns:a16="http://schemas.microsoft.com/office/drawing/2014/main" id="{664B4D96-E795-F836-F55B-8ACA2E9000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1525351"/>
            <a:ext cx="1737599" cy="1452094"/>
          </a:xfrm>
          <a:custGeom>
            <a:avLst/>
            <a:gdLst>
              <a:gd name="connsiteX0" fmla="*/ 208645 w 1799522"/>
              <a:gd name="connsiteY0" fmla="*/ 0 h 1452094"/>
              <a:gd name="connsiteX1" fmla="*/ 1799522 w 1799522"/>
              <a:gd name="connsiteY1" fmla="*/ 0 h 1452094"/>
              <a:gd name="connsiteX2" fmla="*/ 1799522 w 1799522"/>
              <a:gd name="connsiteY2" fmla="*/ 1452094 h 1452094"/>
              <a:gd name="connsiteX3" fmla="*/ 138029 w 1799522"/>
              <a:gd name="connsiteY3" fmla="*/ 1452094 h 1452094"/>
              <a:gd name="connsiteX4" fmla="*/ 127431 w 1799522"/>
              <a:gd name="connsiteY4" fmla="*/ 1448804 h 1452094"/>
              <a:gd name="connsiteX5" fmla="*/ 0 w 1799522"/>
              <a:gd name="connsiteY5" fmla="*/ 1256556 h 1452094"/>
              <a:gd name="connsiteX6" fmla="*/ 0 w 1799522"/>
              <a:gd name="connsiteY6" fmla="*/ 208645 h 1452094"/>
              <a:gd name="connsiteX7" fmla="*/ 208645 w 1799522"/>
              <a:gd name="connsiteY7" fmla="*/ 0 h 1452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9522" h="1452094">
                <a:moveTo>
                  <a:pt x="208645" y="0"/>
                </a:moveTo>
                <a:lnTo>
                  <a:pt x="1799522" y="0"/>
                </a:lnTo>
                <a:lnTo>
                  <a:pt x="1799522" y="1452094"/>
                </a:lnTo>
                <a:lnTo>
                  <a:pt x="138029" y="1452094"/>
                </a:lnTo>
                <a:lnTo>
                  <a:pt x="127431" y="1448804"/>
                </a:lnTo>
                <a:cubicBezTo>
                  <a:pt x="52545" y="1417130"/>
                  <a:pt x="0" y="1342979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3" name="Рисунок 262">
            <a:extLst>
              <a:ext uri="{FF2B5EF4-FFF2-40B4-BE49-F238E27FC236}">
                <a16:creationId xmlns="" xmlns:a16="http://schemas.microsoft.com/office/drawing/2014/main" id="{8E5C323A-7955-C023-DF85-5C05D281FC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3154022"/>
            <a:ext cx="1799522" cy="1397394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4" name="Рисунок 263">
            <a:extLst>
              <a:ext uri="{FF2B5EF4-FFF2-40B4-BE49-F238E27FC236}">
                <a16:creationId xmlns="" xmlns:a16="http://schemas.microsoft.com/office/drawing/2014/main" id="{BC402141-18A2-D034-5AA6-428F980719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3177898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5" name="Рисунок 264">
            <a:extLst>
              <a:ext uri="{FF2B5EF4-FFF2-40B4-BE49-F238E27FC236}">
                <a16:creationId xmlns="" xmlns:a16="http://schemas.microsoft.com/office/drawing/2014/main" id="{871BAFFD-440C-7AB4-5D97-6FB0C69060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640" y="4772670"/>
            <a:ext cx="1799522" cy="1349641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pic>
        <p:nvPicPr>
          <p:cNvPr id="266" name="Рисунок 265">
            <a:extLst>
              <a:ext uri="{FF2B5EF4-FFF2-40B4-BE49-F238E27FC236}">
                <a16:creationId xmlns="" xmlns:a16="http://schemas.microsoft.com/office/drawing/2014/main" id="{A6C8A008-E50F-DB0E-EAAB-0A73E4C335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354" y="4768557"/>
            <a:ext cx="1799522" cy="1325562"/>
          </a:xfrm>
          <a:custGeom>
            <a:avLst/>
            <a:gdLst>
              <a:gd name="connsiteX0" fmla="*/ 208645 w 1799522"/>
              <a:gd name="connsiteY0" fmla="*/ 0 h 1465201"/>
              <a:gd name="connsiteX1" fmla="*/ 1799522 w 1799522"/>
              <a:gd name="connsiteY1" fmla="*/ 0 h 1465201"/>
              <a:gd name="connsiteX2" fmla="*/ 1799522 w 1799522"/>
              <a:gd name="connsiteY2" fmla="*/ 1465201 h 1465201"/>
              <a:gd name="connsiteX3" fmla="*/ 208645 w 1799522"/>
              <a:gd name="connsiteY3" fmla="*/ 1465201 h 1465201"/>
              <a:gd name="connsiteX4" fmla="*/ 0 w 1799522"/>
              <a:gd name="connsiteY4" fmla="*/ 1256556 h 1465201"/>
              <a:gd name="connsiteX5" fmla="*/ 0 w 1799522"/>
              <a:gd name="connsiteY5" fmla="*/ 208645 h 1465201"/>
              <a:gd name="connsiteX6" fmla="*/ 208645 w 1799522"/>
              <a:gd name="connsiteY6" fmla="*/ 0 h 146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9522" h="1465201">
                <a:moveTo>
                  <a:pt x="208645" y="0"/>
                </a:moveTo>
                <a:lnTo>
                  <a:pt x="1799522" y="0"/>
                </a:lnTo>
                <a:lnTo>
                  <a:pt x="1799522" y="1465201"/>
                </a:lnTo>
                <a:lnTo>
                  <a:pt x="208645" y="1465201"/>
                </a:lnTo>
                <a:cubicBezTo>
                  <a:pt x="93414" y="1465201"/>
                  <a:pt x="0" y="1371787"/>
                  <a:pt x="0" y="1256556"/>
                </a:cubicBezTo>
                <a:lnTo>
                  <a:pt x="0" y="208645"/>
                </a:lnTo>
                <a:cubicBezTo>
                  <a:pt x="0" y="93414"/>
                  <a:pt x="93414" y="0"/>
                  <a:pt x="208645" y="0"/>
                </a:cubicBezTo>
                <a:close/>
              </a:path>
            </a:pathLst>
          </a:cu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ГЛАВН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ЫЕ</a:t>
            </a:r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ТУРИСТИЧЕСК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ИЕ</a:t>
            </a:r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ДОСТОПРИМЕЧАТЕЛЬНОСТИ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665113" cy="273844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1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C4AB92F1-CEB6-26D4-2A1E-FF237173ABDF}"/>
              </a:ext>
            </a:extLst>
          </p:cNvPr>
          <p:cNvSpPr/>
          <p:nvPr/>
        </p:nvSpPr>
        <p:spPr>
          <a:xfrm>
            <a:off x="7087884" y="3353517"/>
            <a:ext cx="2029076" cy="2602104"/>
          </a:xfrm>
          <a:prstGeom prst="roundRect">
            <a:avLst>
              <a:gd name="adj" fmla="val 227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40152" y="2592450"/>
            <a:ext cx="947263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Торговый дом А.И. </a:t>
            </a:r>
            <a:r>
              <a:rPr lang="ru-RU" sz="9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538876" y="2486684"/>
            <a:ext cx="1020805" cy="4154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Дом-гостиница «Номера» купца Миловидова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817122"/>
            <a:ext cx="694107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Пудовкина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570901"/>
            <a:ext cx="947264" cy="41549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в котором прожил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Ю.И. Кондратюк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4222351"/>
            <a:ext cx="864908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Усадьба купца А.С. Зорина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4222349"/>
            <a:ext cx="947264" cy="276999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купца </a:t>
            </a:r>
          </a:p>
          <a:p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А.С. Хомутова</a:t>
            </a:r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F3092DA-AABD-96D8-DAB8-50B4A3BEB105}"/>
              </a:ext>
            </a:extLst>
          </p:cNvPr>
          <p:cNvSpPr txBox="1"/>
          <p:nvPr/>
        </p:nvSpPr>
        <p:spPr>
          <a:xfrm>
            <a:off x="7657293" y="4300797"/>
            <a:ext cx="1181517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2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17 900 </a:t>
            </a:r>
            <a:r>
              <a:rPr lang="ru-RU" sz="2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</a:t>
            </a: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405BEA9-0290-005C-0FFF-80B4B01D78C5}"/>
              </a:ext>
            </a:extLst>
          </p:cNvPr>
          <p:cNvSpPr txBox="1"/>
          <p:nvPr/>
        </p:nvSpPr>
        <p:spPr>
          <a:xfrm>
            <a:off x="7507390" y="4791022"/>
            <a:ext cx="1481322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посетили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 в </a:t>
            </a:r>
            <a:r>
              <a:rPr lang="ru-RU" sz="9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</a:t>
            </a:r>
          </a:p>
        </p:txBody>
      </p:sp>
      <p:pic>
        <p:nvPicPr>
          <p:cNvPr id="208" name="Рисунок 207" descr="Банк со сплошной заливкой">
            <a:extLst>
              <a:ext uri="{FF2B5EF4-FFF2-40B4-BE49-F238E27FC236}">
                <a16:creationId xmlns="" xmlns:a16="http://schemas.microsoft.com/office/drawing/2014/main" id="{76133FDC-F09D-1A40-4856-434A0276F3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417859" y="3538962"/>
            <a:ext cx="460752" cy="448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7A0C883-2A19-D9B2-9303-2BB59504A36E}"/>
              </a:ext>
            </a:extLst>
          </p:cNvPr>
          <p:cNvSpPr txBox="1"/>
          <p:nvPr/>
        </p:nvSpPr>
        <p:spPr>
          <a:xfrm>
            <a:off x="627016" y="6599869"/>
            <a:ext cx="7317882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8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КАМЕНСКОГО РАЙОНА</a:t>
            </a:r>
            <a:endParaRPr lang="ru-RU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684979" y="1525351"/>
            <a:ext cx="2834886" cy="14692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377" r="751" b="413"/>
          <a:stretch/>
        </p:blipFill>
        <p:spPr>
          <a:xfrm>
            <a:off x="6754206" y="1572798"/>
            <a:ext cx="1633655" cy="13572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84466" y="2380849"/>
            <a:ext cx="1260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 в честь 50-летия Советской власти</a:t>
            </a:r>
            <a:endParaRPr lang="ru-RU" sz="900" b="1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28638</TotalTime>
  <Words>2295</Words>
  <Application>Microsoft Office PowerPoint</Application>
  <PresentationFormat>Лист A4 (210x297 мм)</PresentationFormat>
  <Paragraphs>641</Paragraphs>
  <Slides>23</Slides>
  <Notes>17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Сергей №5101340061</cp:lastModifiedBy>
  <cp:revision>332</cp:revision>
  <dcterms:created xsi:type="dcterms:W3CDTF">2023-11-22T14:19:10Z</dcterms:created>
  <dcterms:modified xsi:type="dcterms:W3CDTF">2024-11-26T03:29:23Z</dcterms:modified>
</cp:coreProperties>
</file>