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73" r:id="rId10"/>
    <p:sldId id="394" r:id="rId11"/>
    <p:sldId id="413" r:id="rId12"/>
    <p:sldId id="409" r:id="rId13"/>
    <p:sldId id="412" r:id="rId14"/>
    <p:sldId id="401" r:id="rId15"/>
    <p:sldId id="377" r:id="rId16"/>
    <p:sldId id="402" r:id="rId17"/>
    <p:sldId id="403" r:id="rId18"/>
    <p:sldId id="404" r:id="rId19"/>
    <p:sldId id="414" r:id="rId20"/>
    <p:sldId id="406" r:id="rId21"/>
    <p:sldId id="390" r:id="rId22"/>
    <p:sldId id="387" r:id="rId23"/>
    <p:sldId id="381" r:id="rId2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73"/>
            <p14:sldId id="394"/>
            <p14:sldId id="413"/>
            <p14:sldId id="409"/>
            <p14:sldId id="412"/>
            <p14:sldId id="401"/>
            <p14:sldId id="377"/>
            <p14:sldId id="402"/>
            <p14:sldId id="403"/>
            <p14:sldId id="404"/>
            <p14:sldId id="414"/>
            <p14:sldId id="406"/>
            <p14:sldId id="390"/>
            <p14:sldId id="387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6A0"/>
    <a:srgbClr val="D1D1D1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4"/>
    <p:restoredTop sz="94719"/>
  </p:normalViewPr>
  <p:slideViewPr>
    <p:cSldViewPr snapToGrid="0">
      <p:cViewPr varScale="1">
        <p:scale>
          <a:sx n="109" d="100"/>
          <a:sy n="109" d="100"/>
        </p:scale>
        <p:origin x="1404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46144,7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4CC-7149-9EE5-F5E81176CC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малый и микро бизнес</c:v>
                </c:pt>
                <c:pt idx="1">
                  <c:v>крупный и средний бизнес</c:v>
                </c:pt>
              </c:strCache>
            </c:strRef>
          </c:cat>
          <c:val>
            <c:numRef>
              <c:f>Лист1!$B$2:$B$3</c:f>
              <c:numCache>
                <c:formatCode>#,##0\ [$₽-419]</c:formatCode>
                <c:ptCount val="2"/>
                <c:pt idx="0">
                  <c:v>20500</c:v>
                </c:pt>
                <c:pt idx="1">
                  <c:v>39128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32649088"/>
        <c:axId val="233635840"/>
      </c:barChart>
      <c:catAx>
        <c:axId val="232649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3635840"/>
        <c:crosses val="autoZero"/>
        <c:auto val="1"/>
        <c:lblAlgn val="ctr"/>
        <c:lblOffset val="100"/>
        <c:noMultiLvlLbl val="0"/>
      </c:catAx>
      <c:valAx>
        <c:axId val="233635840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23264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56</a:t>
                    </a:r>
                    <a:r>
                      <a:rPr lang="en-US" baseline="0" smtClean="0"/>
                      <a:t> 148,7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2E-2D4B-B55A-631E22352E3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59 656,4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D2E-2D4B-B55A-631E22352E3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54 191,7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D2E-2D4B-B55A-631E22352E35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40 053,3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лесное хозяйство, охота </c:v>
                </c:pt>
                <c:pt idx="1">
                  <c:v>гос. управление, соцобеспечение, безопасность</c:v>
                </c:pt>
                <c:pt idx="2">
                  <c:v>обеспечение электрической энергией, газом и паром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44085</c:v>
                </c:pt>
                <c:pt idx="1">
                  <c:v>43870</c:v>
                </c:pt>
                <c:pt idx="2">
                  <c:v>44260</c:v>
                </c:pt>
                <c:pt idx="3">
                  <c:v>33802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247604352"/>
        <c:axId val="247624064"/>
      </c:barChart>
      <c:catAx>
        <c:axId val="24760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47624064"/>
        <c:crosses val="autoZero"/>
        <c:auto val="1"/>
        <c:lblAlgn val="ctr"/>
        <c:lblOffset val="100"/>
        <c:noMultiLvlLbl val="0"/>
      </c:catAx>
      <c:valAx>
        <c:axId val="247624064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24760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03.06.2025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384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03.06.2025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03.06.2025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03.06.2025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03.06.2025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03.06.2025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03.06.2025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03.06.2025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03.06.2025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03.06.2025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03.06.2025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03.06.2025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03.06.2025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45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49.png"/><Relationship Id="rId4" Type="http://schemas.openxmlformats.org/officeDocument/2006/relationships/image" Target="../media/image11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2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22.xml"/><Relationship Id="rId3" Type="http://schemas.openxmlformats.org/officeDocument/2006/relationships/slide" Target="slide4.xml"/><Relationship Id="rId21" Type="http://schemas.openxmlformats.org/officeDocument/2006/relationships/image" Target="../media/image4.png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21.xml"/><Relationship Id="rId2" Type="http://schemas.openxmlformats.org/officeDocument/2006/relationships/slide" Target="slide3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5" Type="http://schemas.openxmlformats.org/officeDocument/2006/relationships/slide" Target="slide18.xml"/><Relationship Id="rId10" Type="http://schemas.openxmlformats.org/officeDocument/2006/relationships/slide" Target="slide12.xml"/><Relationship Id="rId19" Type="http://schemas.openxmlformats.org/officeDocument/2006/relationships/slide" Target="slide23.xml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62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hyperlink" Target="https://&#1084;&#1086;&#1081;&#1073;&#1080;&#1079;&#1085;&#1077;&#1089;22.&#1088;&#1092;/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conom22.ru/" TargetMode="External"/><Relationship Id="rId5" Type="http://schemas.openxmlformats.org/officeDocument/2006/relationships/hyperlink" Target="http://invest.alregn.ru/" TargetMode="External"/><Relationship Id="rId10" Type="http://schemas.openxmlformats.org/officeDocument/2006/relationships/image" Target="../media/image68.png"/><Relationship Id="rId4" Type="http://schemas.openxmlformats.org/officeDocument/2006/relationships/hyperlink" Target="https://invest.alregn.ru/" TargetMode="External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6.svg"/><Relationship Id="rId3" Type="http://schemas.openxmlformats.org/officeDocument/2006/relationships/image" Target="../media/image69.png"/><Relationship Id="rId21" Type="http://schemas.openxmlformats.org/officeDocument/2006/relationships/image" Target="../media/image7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26.png"/><Relationship Id="rId15" Type="http://schemas.openxmlformats.org/officeDocument/2006/relationships/image" Target="../media/image70.png"/><Relationship Id="rId10" Type="http://schemas.openxmlformats.org/officeDocument/2006/relationships/image" Target="../media/image26.svg"/><Relationship Id="rId19" Type="http://schemas.openxmlformats.org/officeDocument/2006/relationships/image" Target="../media/image61.pn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72.png"/><Relationship Id="rId7" Type="http://schemas.openxmlformats.org/officeDocument/2006/relationships/image" Target="../media/image15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5.png"/><Relationship Id="rId3" Type="http://schemas.openxmlformats.org/officeDocument/2006/relationships/image" Target="../media/image12.png"/><Relationship Id="rId21" Type="http://schemas.openxmlformats.org/officeDocument/2006/relationships/image" Target="../media/image17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image" Target="../media/image1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9" Type="http://schemas.openxmlformats.org/officeDocument/2006/relationships/image" Target="../media/image35.svg"/><Relationship Id="rId9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1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9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7.svg"/><Relationship Id="rId3" Type="http://schemas.openxmlformats.org/officeDocument/2006/relationships/image" Target="../media/image21.png"/><Relationship Id="rId21" Type="http://schemas.openxmlformats.org/officeDocument/2006/relationships/image" Target="../media/image28.png"/><Relationship Id="rId7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0" Type="http://schemas.openxmlformats.org/officeDocument/2006/relationships/image" Target="../media/image49.svg"/><Relationship Id="rId19" Type="http://schemas.openxmlformats.org/officeDocument/2006/relationships/image" Target="../media/image27.png"/><Relationship Id="rId4" Type="http://schemas.openxmlformats.org/officeDocument/2006/relationships/image" Target="../media/image43.sv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30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0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Relationship Id="rId1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Алтайский край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70608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538" y="1256553"/>
            <a:ext cx="6989885" cy="2871819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 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АДМИНИСТРАЦИЯ КАМЕНСКОГО РАЙОНА АЛТАЙСКОГО КРАЯ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67" y="220743"/>
            <a:ext cx="609075" cy="602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13351" y="1327638"/>
            <a:ext cx="2094192" cy="28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8432958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39765" y="3769607"/>
            <a:ext cx="420618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5024014" y="1601279"/>
            <a:ext cx="3873801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C8C9908-DDBB-95F1-4E8D-02ADC5F4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47" y="1615468"/>
            <a:ext cx="2518498" cy="2239216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3DD2700-A571-94E3-0A7B-00460B7B1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5" y="3854684"/>
            <a:ext cx="2974119" cy="2160933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4137" y="5210630"/>
            <a:ext cx="137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населенному пункту Каменского района </a:t>
            </a:r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селу Плотниково</a:t>
            </a:r>
            <a:endParaRPr lang="ru-RU" sz="9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5145" y="3013585"/>
            <a:ext cx="125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лет </a:t>
            </a:r>
          </a:p>
          <a:p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Каменскому </a:t>
            </a:r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Педагогическому колледжу</a:t>
            </a:r>
            <a:endParaRPr lang="ru-RU" sz="9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бизнес-инкубаторы, ОЭЗ)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34003" y="344141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49629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активное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275782" y="34332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1633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неудовлетворительность дорожной сети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себестоимость произведённой продукции за счёт высоких транспортных расходов и высоких тарифов на коммунальные услуги; 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зависимость урожайности от агроклиматических условий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состояние дорог, отсутствие на многих из них твердого дорожного покрытия;</a:t>
            </a: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в населенных  пунктах полигонов ТБО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объёмов образования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отходов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Низкие темпы наращивания производства продукции местных товаропроизводителей в связи с высоким давлением ведущих российских и областных производителей на районный рынок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Истощение природных ресурсов, сокращение запасов биологических ресурсов (древесина, ценные породы рыб и т.п.), усиление антропогенной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нагрузки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рабочих кадров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геостратегическое расположение -Каменский район расположен на середине пути от двух региональных столиц (г. Новосибирска и г. Барнаула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в районе перерабатывающей пищевой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пахотных земель и сенокосных угодий на территории района</a:t>
            </a: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транспортное сообщение (Речной, ж/д и автомобильный транспорт)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достаточно развитый потребительский рынок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лесных и водных ресурсов; </a:t>
            </a: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свободных инвестиционных площадок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дорог и модернизация существующей транспортной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реализация политики закрепления трудоспособного населения и привлечения молодых специалистов, повышение миграционной привлекательности района за счет развития базовых отраслей экономики и повышения качества жизни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</a:t>
            </a: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туристических </a:t>
            </a:r>
            <a:r>
              <a:rPr kumimoji="0" lang="ru-RU" sz="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Газификация населённых пунктов и модернизации коммунальных объектов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4352306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350364"/>
            <a:ext cx="2153464" cy="2708759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05" y="1048708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6476"/>
              </p:ext>
            </p:extLst>
          </p:nvPr>
        </p:nvGraphicFramePr>
        <p:xfrm>
          <a:off x="627015" y="1376762"/>
          <a:ext cx="9136390" cy="368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«Восход»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соленого, вареного,</a:t>
                      </a:r>
                    </a:p>
                    <a:p>
                      <a:pPr algn="l"/>
                      <a:r>
                        <a:rPr lang="ru-RU" sz="9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запеченого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копченого, вяленого и прочего мяса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386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«Каменский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рыбозавод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system-ui"/>
                        </a:rPr>
                        <a:t>Переработка и консервирование рыбы, ракообразных и моллюсков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217 318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ЗАО «Каменский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маслосыркомбинат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system-ui"/>
                        </a:rPr>
                        <a:t>Производство молока (кроме сырого) и молочной продукции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924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«Каменская птицефабрика»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boto"/>
                        </a:rPr>
                        <a:t>Разведение сельскохозяйственной птицы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975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915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Каменский Элеватор»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394D"/>
                          </a:solidFill>
                          <a:effectLst/>
                          <a:latin typeface="Roboto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boto"/>
                        </a:rPr>
                        <a:t>Хранение и складирование зерна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964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«Каменский ЛДК»</a:t>
                      </a:r>
                      <a:endParaRPr lang="x-none" sz="900" b="1" i="0" spc="-1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boto"/>
                        </a:rPr>
                        <a:t>Распиловка и строгание древесины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284 565</a:t>
                      </a:r>
                      <a:r>
                        <a:rPr lang="x-none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</a:t>
                      </a:r>
                      <a:endParaRPr lang="x-none" sz="9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«Морозко»</a:t>
                      </a:r>
                      <a:endParaRPr lang="x-none" sz="900" b="1" i="0" spc="-1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 оптовая продуктами из мяса и мяса птицы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2 438 088</a:t>
                      </a:r>
                      <a:r>
                        <a:rPr lang="x-none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-none" sz="9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419</a:t>
                      </a:r>
                      <a:endParaRPr lang="x-none" sz="9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КАМЕНКОГО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развития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3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района продукции с более высокой добавленной стоимостью	</a:t>
            </a:r>
            <a:endParaRPr lang="x-none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lvl="0" defTabSz="914400">
              <a:defRPr/>
            </a:pPr>
            <a:r>
              <a:rPr lang="ru-RU" sz="7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7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объемов производства сельскохозяйственной продукции</a:t>
            </a:r>
            <a:endParaRPr lang="x-none" sz="7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увеличение интереса трудоспособного   к работе в местных организациях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инфраструктуру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20885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округа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логистических путей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КОМПЛЕКС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ХРАНЕНИЯ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496832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:a16="http://schemas.microsoft.com/office/drawing/2014/main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555" y="3521788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34623" y="1839472"/>
            <a:ext cx="9136387" cy="2899582"/>
          </a:xfrm>
          <a:prstGeom prst="roundRect">
            <a:avLst>
              <a:gd name="adj" fmla="val 419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152868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909310"/>
              </p:ext>
            </p:extLst>
          </p:nvPr>
        </p:nvGraphicFramePr>
        <p:xfrm>
          <a:off x="634623" y="1235870"/>
          <a:ext cx="9144000" cy="3332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542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5542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6458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6458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789438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ПРОЕКТА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280266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223027"/>
                  </a:ext>
                </a:extLst>
              </a:tr>
              <a:tr h="297662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«Рыбинский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ООО «АСК Союз»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мельницы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14.07.2025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306601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КГБУЗ «Каменская межрайонная больница»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консультативно-диагностической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поликлиники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17.12.2026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294583"/>
                  </a:ext>
                </a:extLst>
              </a:tr>
              <a:tr h="275221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Хачатрян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А.С.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кафе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754545"/>
                  </a:ext>
                </a:extLst>
              </a:tr>
              <a:tr h="28908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Саидов Х.Б.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производственно-бытовых зданий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12.01.2025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945958"/>
                  </a:ext>
                </a:extLst>
              </a:tr>
              <a:tr h="34136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Саранцев С.С.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магазина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19.02.2025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590302"/>
                  </a:ext>
                </a:extLst>
              </a:tr>
              <a:tr h="23194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Хачатрян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А.С.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кафе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13.03.2025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936968"/>
                  </a:ext>
                </a:extLst>
              </a:tr>
              <a:tr h="253062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«Морозко»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производственно-складского здания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данных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24.07.2025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047007"/>
                  </a:ext>
                </a:extLst>
              </a:tr>
              <a:tr h="267577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Зубов Д.С.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придорожного кафе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данных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16.09.2025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7340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0" y="3670490"/>
            <a:ext cx="317164" cy="3099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45" y="2368368"/>
            <a:ext cx="317019" cy="3535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18" y="2735238"/>
            <a:ext cx="317019" cy="2682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57" y="3950077"/>
            <a:ext cx="291217" cy="2765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545" y="4229847"/>
            <a:ext cx="317019" cy="3109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283" y="3098510"/>
            <a:ext cx="317019" cy="3596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318" y="3399129"/>
            <a:ext cx="317019" cy="268247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27016" y="4866328"/>
            <a:ext cx="6973415" cy="331718"/>
          </a:xfrm>
          <a:prstGeom prst="roundRect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*Реализуемые инвестиционные проекты размещены на официальном сайте Администрации Каменского района Алтайского края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https://kamenrai.gosuslugi.ru/deyatelnost/napravleniya-deyatelnosti/investoram/investitsionnye-proekty/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34623" y="1839472"/>
            <a:ext cx="9136387" cy="4631666"/>
          </a:xfrm>
          <a:prstGeom prst="roundRect">
            <a:avLst>
              <a:gd name="adj" fmla="val 419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0" y="953018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СВОБОДНЫЕ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601175"/>
              </p:ext>
            </p:extLst>
          </p:nvPr>
        </p:nvGraphicFramePr>
        <p:xfrm>
          <a:off x="627010" y="953018"/>
          <a:ext cx="9128785" cy="5510801"/>
        </p:xfrm>
        <a:graphic>
          <a:graphicData uri="http://schemas.openxmlformats.org/drawingml/2006/table">
            <a:tbl>
              <a:tblPr/>
              <a:tblGrid>
                <a:gridCol w="215480">
                  <a:extLst>
                    <a:ext uri="{9D8B030D-6E8A-4147-A177-3AD203B41FA5}">
                      <a16:colId xmlns:a16="http://schemas.microsoft.com/office/drawing/2014/main" val="294286231"/>
                    </a:ext>
                  </a:extLst>
                </a:gridCol>
                <a:gridCol w="1154543">
                  <a:extLst>
                    <a:ext uri="{9D8B030D-6E8A-4147-A177-3AD203B41FA5}">
                      <a16:colId xmlns:a16="http://schemas.microsoft.com/office/drawing/2014/main" val="3529869923"/>
                    </a:ext>
                  </a:extLst>
                </a:gridCol>
                <a:gridCol w="1560798">
                  <a:extLst>
                    <a:ext uri="{9D8B030D-6E8A-4147-A177-3AD203B41FA5}">
                      <a16:colId xmlns:a16="http://schemas.microsoft.com/office/drawing/2014/main" val="3883166406"/>
                    </a:ext>
                  </a:extLst>
                </a:gridCol>
                <a:gridCol w="1026442">
                  <a:extLst>
                    <a:ext uri="{9D8B030D-6E8A-4147-A177-3AD203B41FA5}">
                      <a16:colId xmlns:a16="http://schemas.microsoft.com/office/drawing/2014/main" val="76818949"/>
                    </a:ext>
                  </a:extLst>
                </a:gridCol>
                <a:gridCol w="1298705">
                  <a:extLst>
                    <a:ext uri="{9D8B030D-6E8A-4147-A177-3AD203B41FA5}">
                      <a16:colId xmlns:a16="http://schemas.microsoft.com/office/drawing/2014/main" val="930131291"/>
                    </a:ext>
                  </a:extLst>
                </a:gridCol>
                <a:gridCol w="588202">
                  <a:extLst>
                    <a:ext uri="{9D8B030D-6E8A-4147-A177-3AD203B41FA5}">
                      <a16:colId xmlns:a16="http://schemas.microsoft.com/office/drawing/2014/main" val="2452850296"/>
                    </a:ext>
                  </a:extLst>
                </a:gridCol>
                <a:gridCol w="1380237">
                  <a:extLst>
                    <a:ext uri="{9D8B030D-6E8A-4147-A177-3AD203B41FA5}">
                      <a16:colId xmlns:a16="http://schemas.microsoft.com/office/drawing/2014/main" val="669586008"/>
                    </a:ext>
                  </a:extLst>
                </a:gridCol>
                <a:gridCol w="1141462">
                  <a:extLst>
                    <a:ext uri="{9D8B030D-6E8A-4147-A177-3AD203B41FA5}">
                      <a16:colId xmlns:a16="http://schemas.microsoft.com/office/drawing/2014/main" val="1892290539"/>
                    </a:ext>
                  </a:extLst>
                </a:gridCol>
                <a:gridCol w="762916">
                  <a:extLst>
                    <a:ext uri="{9D8B030D-6E8A-4147-A177-3AD203B41FA5}">
                      <a16:colId xmlns:a16="http://schemas.microsoft.com/office/drawing/2014/main" val="318056077"/>
                    </a:ext>
                  </a:extLst>
                </a:gridCol>
              </a:tblGrid>
              <a:tr h="11395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п\п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Месторасположение площадки, координаты или кадастровый номер(номер квартала), удаленность от г. Барнаула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Площадь площадки(м²), статус предложения (аренда/продажа)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Категория земельного участка, форма собственности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Область применения площадки (целевое назначение)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Требуется перевод участка в другую категорию(да/нет)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инфраструктуры: электроснабжение, 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Техническая характеристика имеющихся сооружений (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площадь,этажность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, техническая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оснащенность,состояние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Координаты контактного лица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691732"/>
                  </a:ext>
                </a:extLst>
              </a:tr>
              <a:tr h="641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Каменский район,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с.Корнилово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                    ул.Каменская,81 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участок, площадью 19581 м2:   Продажа.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населенного пункта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объектов общественно-делового значения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все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991695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Камень-на-Оби,                ул.Каменская 22:68:010203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Свободные земли площадью 102 га.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Greenfield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промышленность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 Т.И.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838851"/>
                  </a:ext>
                </a:extLst>
              </a:tr>
              <a:tr h="411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г.Камень-на-Оби,                ул.Северная, 56   (бывшее здание архива)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помещение, площадь 354,8 м2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 помещение.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329346"/>
                  </a:ext>
                </a:extLst>
              </a:tr>
              <a:tr h="4608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Камень-на-Оби,          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ул.Балтийская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22:68:010514:96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участок.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Greenfield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населенного пункта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размещения объектов дошкольного, начального, общего и среднего (полного) общего образования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 Т.И.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347940"/>
                  </a:ext>
                </a:extLst>
              </a:tr>
              <a:tr h="405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г.Камень-на-Оби, ул. Первомайская, 261, 22:68:010805:93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здание, площадь 601,8м2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промышленность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объектов общественно-делового значения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 Т.И.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51299"/>
                  </a:ext>
                </a:extLst>
              </a:tr>
              <a:tr h="559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г. Камня-на-Оби            ул.Ленина 107       (бывшее здание архива)  (2 этажа)           22:68:010817:13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помещение , площадь  301,9 м2. Продажа.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все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 помещение.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028441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г.Камень-на-Оби, ул. Громова, 158 22:68:010508:63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здание, площадь 584,9 м2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объектов общественно-делового значения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все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 тел. 8(38584)2-12-56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214426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Камень-на-Оби, ул. Пушкина, д. 55 22:68:010913:68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Здания и территория АО РМЗ "Каменский". Земельный участок 36,7 м2.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Производственные здания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Шейнов В.З. тел. 8(38584) 2-15-43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758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3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4" name="Скругленный прямоугольник 13">
            <a:hlinkClick r:id="rId8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592083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9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2877179" y="1640357"/>
            <a:ext cx="294333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уристические достопримечательности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0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1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2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4348844" y="2028130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3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6383621" y="2012143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4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26294" y="2390248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5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4581384" y="2386415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16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626294" y="2766435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" action="ppaction://noaction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7373291" y="2381469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17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2635517" y="2769081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18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4313872" y="2760141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19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6012897" y="2774160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0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2635517" y="2386415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АДМИНИСТРАЦИЯ КАМЕНСКОГО РАЙОНА АЛТАЙСКОГО КРАЯ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АЛТАЙСКИЙ КРАЙ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Скругленный прямоугольник 47">
            <a:hlinkClick r:id="rId9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6885446" y="1633699"/>
            <a:ext cx="1920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озиция предпринимателей 11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1227" y="227461"/>
            <a:ext cx="603556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МЕДИЦИНА</a:t>
            </a: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1596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298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Консультаивно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-диагностическая поликлиника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Фельдшерско-акушерский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пункт в станции Плотинной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Многопрофильный детский центр с широким спектром услуг </a:t>
            </a:r>
            <a:endParaRPr lang="en-US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Компания, оказывающая консультационную поддержку предприятиям: помощь в получении грантов, проработке проектов, поиске инвестиционных ниш и пр.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77825" y="2889210"/>
            <a:ext cx="190038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мельницы</a:t>
            </a:r>
          </a:p>
          <a:p>
            <a:pPr marL="3240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Глубокая </a:t>
            </a: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переработка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зерна</a:t>
            </a:r>
          </a:p>
          <a:p>
            <a:pPr marL="3240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Создание логистического центра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819818" y="2889210"/>
            <a:ext cx="190038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экологического туризма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48178" y="1385226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948450" y="135496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5363486" y="135496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7805204" y="135496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864506" y="2212909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3084245" y="1465980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3151315" y="2150548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ИНВЕСТИЦИОНГНЫЙ ПОРТАЛ АЛТАЙСКОГО КРАЯ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3382590" y="2773817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5490027" y="1447294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5616568" y="2147893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КАУ «АЛТАЙСКИЙ ЦЕНТР ИНВЕСТИЦИЙ И РАЗВИТИЯ»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5797626" y="2769229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7931745" y="2149110"/>
            <a:ext cx="14569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АЛТАЙСКОГО КРАЯ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8179180" y="2769229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7944898" y="1424381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0839" y="1526428"/>
            <a:ext cx="1303173" cy="443758"/>
          </a:xfrm>
          <a:prstGeom prst="rect">
            <a:avLst/>
          </a:prstGeom>
        </p:spPr>
      </p:pic>
      <p:pic>
        <p:nvPicPr>
          <p:cNvPr id="1026" name="Picture 2" descr="КАУ &quot;Алтайский центр инвестиций и развития&quot; | Краевое автономное учреждение  «Алтайский центр государственно-частного партнерства и при.. 2024 |  ВКонтакт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48058" r="67425" b="31733"/>
          <a:stretch/>
        </p:blipFill>
        <p:spPr bwMode="auto">
          <a:xfrm>
            <a:off x="5513656" y="1534073"/>
            <a:ext cx="1409657" cy="41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3508" t="17692" r="68814" b="31026"/>
          <a:stretch/>
        </p:blipFill>
        <p:spPr>
          <a:xfrm>
            <a:off x="8287912" y="1465980"/>
            <a:ext cx="624254" cy="59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134" y="2731112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2812257" y="4825428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2812258" y="3915093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190765" y="273111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83355" y="2703363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4367838" y="5210841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фестивали, которые пользуются спросом                 у туристов</a:t>
            </a: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:a16="http://schemas.microsoft.com/office/drawing/2014/main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39401" y="5226810"/>
            <a:ext cx="360000" cy="360000"/>
          </a:xfrm>
          <a:prstGeom prst="rect">
            <a:avLst/>
          </a:prstGeom>
        </p:spPr>
      </p:pic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13593" y="2731112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ОБРАЗОВЫАНИЯ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254832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34654" y="2284485"/>
            <a:ext cx="20957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ПАНЧЕНКО ИВАН ВЛАДИМИРОВИЧ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56506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(38524) 2-14-01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56506" y="2575065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kamenraiadm@mail.ru</a:t>
            </a: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27016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АЛТАЙСКОГО КРАЯ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7016" y="4777822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627016" y="310357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263735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263735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156814" y="2284485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р-т Комсомольский, д. 118,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Барнаул, Алтайский край,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656038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93768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(3852) 20-65-01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493768" y="257506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ekonom@alregn.ru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72258" y="3337359"/>
            <a:ext cx="40807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КАМЕНСКОГО РАЙОНА АЛТАЙСКОГО КРАЯ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72258" y="5011610"/>
            <a:ext cx="43322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КАУ «АЛТАЙМКИЙ ЦЕНТР ИНВЕСТИЦИЙ И РАЗВИТИЯ»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4" y="2580847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Администрация Каменского района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393251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393251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56813" y="3953269"/>
            <a:ext cx="199149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 Пушкина, д.5,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Камень-на-Оби, Алтайский край,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658700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93768" y="395326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(38584) 2-14-01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64169" y="4243849"/>
            <a:ext cx="12388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kamenraiadm@mail.ru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р-т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Комсомольский, д. 118,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Барнаул, Алтайский край,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656038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93768" y="563298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(3852) 20-66-12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3768" y="592356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kau_invest@mail.ru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277692" y="1401546"/>
            <a:ext cx="2521648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555799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894215" y="1401546"/>
            <a:ext cx="3893381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2173255" y="3541702"/>
            <a:ext cx="3458560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83660" y="1850684"/>
            <a:ext cx="204250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 ПРОМЫШЛЕННОСТИ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отгружено товаров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5,08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 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459381" y="1808122"/>
            <a:ext cx="2049523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КОМПЛЕКС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сельскохозяйственных угодий района- 245 787 га, из них пашни- 158 110 га.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22194" y="1808122"/>
            <a:ext cx="32521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территории района проходит автодорога регионального значения Р-380 </a:t>
            </a: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Камень-на-Оби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Барнаул</a:t>
            </a:r>
          </a:p>
          <a:p>
            <a:pPr lvl="0"/>
            <a:r>
              <a:rPr lang="ru-RU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Речной, ж/д </a:t>
            </a:r>
          </a:p>
          <a:p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7891" y="1468641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60457" y="3625501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30174" y="1423966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74307" y="1504702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5175" y="3969791"/>
            <a:ext cx="29628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ПОТРЕБИТЕЛЬСКИЙ РЫНОК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Торговля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наиболее динамично развивающейся отраслью экономики района. Оборот крупных и средних объектов торговли 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составил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5316,0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649165" y="1401546"/>
            <a:ext cx="3870232" cy="4647562"/>
          </a:xfrm>
          <a:prstGeom prst="rect">
            <a:avLst/>
          </a:prstGeom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432844" y="3918803"/>
            <a:ext cx="2866769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6" y="1532623"/>
            <a:ext cx="7466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39 531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527323" y="15669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738554" y="1864280"/>
            <a:ext cx="18425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6585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4044100" y="16147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264803" y="1864279"/>
            <a:ext cx="1940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Камень-на-Оби, на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5795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3666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303450" y="264952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км.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лощадь территории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3686292" y="26565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628694" y="4017359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536558" y="4555355"/>
            <a:ext cx="282167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Камень-на-Оби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Барнаул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628686" y="4294095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Р-380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50403483-55E7-7CD7-1A34-AF319242838E}"/>
              </a:ext>
            </a:extLst>
          </p:cNvPr>
          <p:cNvSpPr/>
          <p:nvPr/>
        </p:nvSpPr>
        <p:spPr>
          <a:xfrm>
            <a:off x="7354994" y="3177738"/>
            <a:ext cx="909513" cy="1441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Камень-на-Оби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54994" y="3152049"/>
            <a:ext cx="169817" cy="169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63487" y="4006789"/>
            <a:ext cx="359695" cy="359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285" y="4972053"/>
            <a:ext cx="3508084" cy="9449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724" y="5110023"/>
            <a:ext cx="1329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723" y="5324420"/>
            <a:ext cx="315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район проходит Среднесибирская магистраль Западно-Сибирской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железной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дороги. Протяженность магистрали по территории района 74 км.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98170" y="5060980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198915" y="2428846"/>
            <a:ext cx="2740663" cy="2674203"/>
            <a:chOff x="2400982" y="2317823"/>
            <a:chExt cx="2740663" cy="2674203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400982" y="2317823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46788" y="2808023"/>
              <a:ext cx="2008897" cy="2065703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 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крупным и средним организациям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52842" y="514599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80458" y="514599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087409" y="3015810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020835" y="342751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5316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505182" y="34206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4259,4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1429496" y="474447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1264545" y="511260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30 944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1827295" y="510304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27 629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1954163">
            <a:off x="2738741" y="3097630"/>
            <a:ext cx="1825527" cy="148715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6" y="541729"/>
            <a:ext cx="89040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 на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4751240"/>
              </p:ext>
            </p:extLst>
          </p:nvPr>
        </p:nvGraphicFramePr>
        <p:xfrm>
          <a:off x="777522" y="19917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732270"/>
              </p:ext>
            </p:extLst>
          </p:nvPr>
        </p:nvGraphicFramePr>
        <p:xfrm>
          <a:off x="870856" y="4578382"/>
          <a:ext cx="3882991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34044" y="2400102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34044" y="308818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658914"/>
              </p:ext>
            </p:extLst>
          </p:nvPr>
        </p:nvGraphicFramePr>
        <p:xfrm>
          <a:off x="5289759" y="1400273"/>
          <a:ext cx="4497840" cy="2375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крупным и средним </a:t>
                      </a:r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ям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39 128,3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46144,7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117,9*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Алтайскому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краю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137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54 329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629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30944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292117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Алтайском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краю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281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497627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322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Алтайскому краю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Алтайскому краю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6052" y="2360283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5933" y="5089528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6258" y="5089528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21196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Годовое количество осадков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360мм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29498" y="5090359"/>
            <a:ext cx="129811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района занята лесостепью с березовыми колками и массивами хвойных и смешанных лесов, относящихся к средне-Обскому бору. 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120383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156439" y="5314743"/>
            <a:ext cx="192734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средние </a:t>
            </a: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черноземы, песчаные, солонцеватые, солончаковые, болотные</a:t>
            </a:r>
            <a:endParaRPr lang="en-US" sz="10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5762397" y="2424918"/>
            <a:ext cx="385638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района имеется 1 проявление алюминия, 1 месторождение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тугоплавких </a:t>
            </a:r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глин, 4 месторождения кирпичного сырья, 4 месторождения строи-тельного камня, 1 месторождение песчано-гравийной смеси, 2 месторождения известняков для производства строительной извести, 1 месторождение </a:t>
            </a:r>
            <a:r>
              <a:rPr lang="ru-RU" sz="10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аглопоритового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сырья, 6 месторождений подземных вод</a:t>
            </a:r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угодий района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246 787  га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пашни 158 110га.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2351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02397" y="2953276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57022" y="2212061"/>
            <a:ext cx="2196000" cy="316235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86657" y="2202518"/>
            <a:ext cx="2196000" cy="316972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1537</a:t>
            </a:r>
            <a:endParaRPr lang="ru-RU" sz="1600" b="1" dirty="0" smtClean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2926F69-40C7-3974-087F-9781F99C6E13}"/>
              </a:ext>
            </a:extLst>
          </p:cNvPr>
          <p:cNvSpPr txBox="1"/>
          <p:nvPr/>
        </p:nvSpPr>
        <p:spPr>
          <a:xfrm>
            <a:off x="826896" y="5518079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240BB4F-916F-9A16-B053-540E8BA0C6C3}"/>
              </a:ext>
            </a:extLst>
          </p:cNvPr>
          <p:cNvSpPr txBox="1"/>
          <p:nvPr/>
        </p:nvSpPr>
        <p:spPr>
          <a:xfrm>
            <a:off x="1828506" y="5515935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16397" y="411397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5382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1012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4105803" y="2212060"/>
            <a:ext cx="2196000" cy="316511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4112814" y="1355825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4309964" y="252410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2253" y="1462093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4309963" y="315186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4309962" y="379755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4268841" y="4588152"/>
            <a:ext cx="18066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сооружений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09900" y="6600770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</a:t>
            </a:r>
            <a:r>
              <a:rPr lang="x-non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05034" y="1447023"/>
            <a:ext cx="9018146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79489" y="469873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61" name="Рисунок 260">
            <a:extLst>
              <a:ext uri="{FF2B5EF4-FFF2-40B4-BE49-F238E27FC236}">
                <a16:creationId xmlns:a16="http://schemas.microsoft.com/office/drawing/2014/main" id="{2E2EF1B2-4C16-F93B-4EA0-941CFCC79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7" y="1620245"/>
            <a:ext cx="1799522" cy="127541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664B4D96-E795-F836-F55B-8ACA2E900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4" y="1525351"/>
            <a:ext cx="1737599" cy="1452094"/>
          </a:xfrm>
          <a:custGeom>
            <a:avLst/>
            <a:gdLst>
              <a:gd name="connsiteX0" fmla="*/ 208645 w 1799522"/>
              <a:gd name="connsiteY0" fmla="*/ 0 h 1452094"/>
              <a:gd name="connsiteX1" fmla="*/ 1799522 w 1799522"/>
              <a:gd name="connsiteY1" fmla="*/ 0 h 1452094"/>
              <a:gd name="connsiteX2" fmla="*/ 1799522 w 1799522"/>
              <a:gd name="connsiteY2" fmla="*/ 1452094 h 1452094"/>
              <a:gd name="connsiteX3" fmla="*/ 138029 w 1799522"/>
              <a:gd name="connsiteY3" fmla="*/ 1452094 h 1452094"/>
              <a:gd name="connsiteX4" fmla="*/ 127431 w 1799522"/>
              <a:gd name="connsiteY4" fmla="*/ 1448804 h 1452094"/>
              <a:gd name="connsiteX5" fmla="*/ 0 w 1799522"/>
              <a:gd name="connsiteY5" fmla="*/ 1256556 h 1452094"/>
              <a:gd name="connsiteX6" fmla="*/ 0 w 1799522"/>
              <a:gd name="connsiteY6" fmla="*/ 208645 h 1452094"/>
              <a:gd name="connsiteX7" fmla="*/ 208645 w 1799522"/>
              <a:gd name="connsiteY7" fmla="*/ 0 h 145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9522" h="1452094">
                <a:moveTo>
                  <a:pt x="208645" y="0"/>
                </a:moveTo>
                <a:lnTo>
                  <a:pt x="1799522" y="0"/>
                </a:lnTo>
                <a:lnTo>
                  <a:pt x="1799522" y="1452094"/>
                </a:lnTo>
                <a:lnTo>
                  <a:pt x="138029" y="1452094"/>
                </a:lnTo>
                <a:lnTo>
                  <a:pt x="127431" y="1448804"/>
                </a:lnTo>
                <a:cubicBezTo>
                  <a:pt x="52545" y="1417130"/>
                  <a:pt x="0" y="1342979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8E5C323A-7955-C023-DF85-5C05D281F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3154022"/>
            <a:ext cx="1799522" cy="1397394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BC402141-18A2-D034-5AA6-428F98071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4" y="3177898"/>
            <a:ext cx="1799522" cy="134964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871BAFFD-440C-7AB4-5D97-6FB0C6906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4772670"/>
            <a:ext cx="1799522" cy="134964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A6C8A008-E50F-DB0E-EAAB-0A73E4C33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4" y="4768557"/>
            <a:ext cx="1799522" cy="1325562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ТУРИСТИЧЕСК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ДОСТОПРИМЕЧАТЕЛЬНОСТИ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7087884" y="3353517"/>
            <a:ext cx="2029076" cy="2602104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40152" y="2592450"/>
            <a:ext cx="947263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Торговый дом А.И. </a:t>
            </a:r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Винокурова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538876" y="2486684"/>
            <a:ext cx="1020805" cy="4154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Дом-гостиница «Номера» купца Миловидова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817122"/>
            <a:ext cx="694107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купца Пудовкина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570901"/>
            <a:ext cx="947264" cy="4154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в котором прожил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Ю.И. Кондратюк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4222351"/>
            <a:ext cx="864908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Усадьба купца А.С. Зорина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4222349"/>
            <a:ext cx="94726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купца 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А.С. Хомутова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657293" y="4300797"/>
            <a:ext cx="11815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2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sz="2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2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ru-RU" sz="2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507390" y="4791022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посетили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17859" y="3538962"/>
            <a:ext cx="460752" cy="448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599869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4979" y="1525351"/>
            <a:ext cx="2834886" cy="1469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377" r="751" b="413"/>
          <a:stretch/>
        </p:blipFill>
        <p:spPr>
          <a:xfrm>
            <a:off x="6754206" y="1572798"/>
            <a:ext cx="1633655" cy="13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4466" y="2380849"/>
            <a:ext cx="1260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в честь 50-летия Советской власти</a:t>
            </a:r>
            <a:endParaRPr lang="ru-RU" sz="9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28787</TotalTime>
  <Words>2277</Words>
  <Application>Microsoft Office PowerPoint</Application>
  <PresentationFormat>Лист A4 (210x297 мм)</PresentationFormat>
  <Paragraphs>633</Paragraphs>
  <Slides>23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Roboto</vt:lpstr>
      <vt:lpstr>system-ui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Uz</cp:lastModifiedBy>
  <cp:revision>345</cp:revision>
  <dcterms:created xsi:type="dcterms:W3CDTF">2023-11-22T14:19:10Z</dcterms:created>
  <dcterms:modified xsi:type="dcterms:W3CDTF">2025-06-03T04:45:43Z</dcterms:modified>
</cp:coreProperties>
</file>